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8" r:id="rId10"/>
    <p:sldId id="269" r:id="rId11"/>
    <p:sldId id="270" r:id="rId12"/>
    <p:sldId id="264" r:id="rId13"/>
    <p:sldId id="265" r:id="rId14"/>
    <p:sldId id="266" r:id="rId15"/>
    <p:sldId id="274" r:id="rId16"/>
    <p:sldId id="267" r:id="rId17"/>
    <p:sldId id="271" r:id="rId18"/>
    <p:sldId id="272" r:id="rId19"/>
    <p:sldId id="273"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4F87"/>
    <a:srgbClr val="193B6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42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DD2E3A-0EF9-45B9-9647-DED4177780C1}" type="doc">
      <dgm:prSet loTypeId="urn:microsoft.com/office/officeart/2005/8/layout/cycle2" loCatId="cycle" qsTypeId="urn:microsoft.com/office/officeart/2005/8/quickstyle/3D1" qsCatId="3D" csTypeId="urn:microsoft.com/office/officeart/2005/8/colors/accent1_2" csCatId="accent1" phldr="1"/>
      <dgm:spPr/>
      <dgm:t>
        <a:bodyPr/>
        <a:lstStyle/>
        <a:p>
          <a:endParaRPr lang="en-US"/>
        </a:p>
      </dgm:t>
    </dgm:pt>
    <dgm:pt modelId="{F1E8FCA1-1CE2-43A0-B632-7D2E2E93B76E}">
      <dgm:prSet phldrT="[Text]" custT="1"/>
      <dgm:spPr/>
      <dgm:t>
        <a:bodyPr/>
        <a:lstStyle/>
        <a:p>
          <a:r>
            <a:rPr lang="en-US" sz="1200" b="1" dirty="0"/>
            <a:t>Create </a:t>
          </a:r>
          <a:r>
            <a:rPr lang="en-US" sz="1200" b="1" dirty="0" smtClean="0"/>
            <a:t>Goals/Student Learning Outcomes</a:t>
          </a:r>
        </a:p>
        <a:p>
          <a:r>
            <a:rPr lang="en-US" sz="1200" b="1" dirty="0" smtClean="0"/>
            <a:t>(SLOs)</a:t>
          </a:r>
          <a:endParaRPr lang="en-US" sz="1200" b="1" dirty="0"/>
        </a:p>
      </dgm:t>
    </dgm:pt>
    <dgm:pt modelId="{F1094C40-BCEB-4816-839E-695045D4CCB6}" type="parTrans" cxnId="{09C34418-D3BD-44A1-A897-3505351BA4A7}">
      <dgm:prSet/>
      <dgm:spPr/>
      <dgm:t>
        <a:bodyPr/>
        <a:lstStyle/>
        <a:p>
          <a:endParaRPr lang="en-US"/>
        </a:p>
      </dgm:t>
    </dgm:pt>
    <dgm:pt modelId="{13ED6EFC-CD69-4C2A-BF21-7CBD31169C11}" type="sibTrans" cxnId="{09C34418-D3BD-44A1-A897-3505351BA4A7}">
      <dgm:prSet/>
      <dgm:spPr/>
      <dgm:t>
        <a:bodyPr/>
        <a:lstStyle/>
        <a:p>
          <a:endParaRPr lang="en-US">
            <a:solidFill>
              <a:srgbClr val="FFFFFF"/>
            </a:solidFill>
          </a:endParaRPr>
        </a:p>
      </dgm:t>
    </dgm:pt>
    <dgm:pt modelId="{C24026F5-E98A-41DA-A5A6-A7097E7C372C}">
      <dgm:prSet phldrT="[Text]" custT="1"/>
      <dgm:spPr/>
      <dgm:t>
        <a:bodyPr/>
        <a:lstStyle/>
        <a:p>
          <a:r>
            <a:rPr lang="en-US" sz="1200" b="1" dirty="0"/>
            <a:t>Establish </a:t>
          </a:r>
          <a:r>
            <a:rPr lang="en-US" sz="1200" b="1" dirty="0" smtClean="0"/>
            <a:t> Means of Assessment &amp; Criteria </a:t>
          </a:r>
          <a:r>
            <a:rPr lang="en-US" sz="1200" b="1" dirty="0"/>
            <a:t>for Success</a:t>
          </a:r>
        </a:p>
      </dgm:t>
    </dgm:pt>
    <dgm:pt modelId="{A47A782F-BDB5-4A3A-9F8E-BD184BF1D48A}" type="parTrans" cxnId="{B8AA1F01-A22E-4663-8745-EB912FE7D89D}">
      <dgm:prSet/>
      <dgm:spPr/>
      <dgm:t>
        <a:bodyPr/>
        <a:lstStyle/>
        <a:p>
          <a:endParaRPr lang="en-US"/>
        </a:p>
      </dgm:t>
    </dgm:pt>
    <dgm:pt modelId="{C3236604-4146-4392-B4A8-B443AEE013E6}" type="sibTrans" cxnId="{B8AA1F01-A22E-4663-8745-EB912FE7D89D}">
      <dgm:prSet/>
      <dgm:spPr/>
      <dgm:t>
        <a:bodyPr/>
        <a:lstStyle/>
        <a:p>
          <a:endParaRPr lang="en-US">
            <a:solidFill>
              <a:srgbClr val="FFFFFF"/>
            </a:solidFill>
          </a:endParaRPr>
        </a:p>
      </dgm:t>
    </dgm:pt>
    <dgm:pt modelId="{B4A2BECD-5245-45C7-8107-A4DAF4247870}">
      <dgm:prSet phldrT="[Text]" custT="1"/>
      <dgm:spPr/>
      <dgm:t>
        <a:bodyPr/>
        <a:lstStyle/>
        <a:p>
          <a:r>
            <a:rPr lang="en-US" sz="1200" b="1" dirty="0"/>
            <a:t>Assess Performances Against Criteria</a:t>
          </a:r>
        </a:p>
      </dgm:t>
    </dgm:pt>
    <dgm:pt modelId="{7B7E22E2-880C-4AFF-8227-E5A4E097768D}" type="parTrans" cxnId="{67357584-3C66-4D4E-A224-FFC6274D8944}">
      <dgm:prSet/>
      <dgm:spPr/>
      <dgm:t>
        <a:bodyPr/>
        <a:lstStyle/>
        <a:p>
          <a:endParaRPr lang="en-US"/>
        </a:p>
      </dgm:t>
    </dgm:pt>
    <dgm:pt modelId="{FF768411-5F92-43C8-BB85-6C601916CD21}" type="sibTrans" cxnId="{67357584-3C66-4D4E-A224-FFC6274D8944}">
      <dgm:prSet/>
      <dgm:spPr/>
      <dgm:t>
        <a:bodyPr/>
        <a:lstStyle/>
        <a:p>
          <a:endParaRPr lang="en-US">
            <a:solidFill>
              <a:srgbClr val="FFFFFF"/>
            </a:solidFill>
          </a:endParaRPr>
        </a:p>
      </dgm:t>
    </dgm:pt>
    <dgm:pt modelId="{9E43DF80-9490-4F1B-9A08-A1ECDEF95832}">
      <dgm:prSet phldrT="[Text]" custT="1"/>
      <dgm:spPr/>
      <dgm:t>
        <a:bodyPr/>
        <a:lstStyle/>
        <a:p>
          <a:r>
            <a:rPr lang="en-US" sz="1200" b="1" dirty="0" smtClean="0"/>
            <a:t>Attain</a:t>
          </a:r>
          <a:r>
            <a:rPr lang="en-US" sz="1200" b="1" dirty="0"/>
            <a:t>/Review </a:t>
          </a:r>
          <a:r>
            <a:rPr lang="en-US" sz="1200" b="1" dirty="0" smtClean="0"/>
            <a:t>Assessment Results</a:t>
          </a:r>
          <a:endParaRPr lang="en-US" sz="1200" b="1" dirty="0"/>
        </a:p>
      </dgm:t>
    </dgm:pt>
    <dgm:pt modelId="{CA1B4AA0-F474-43EC-AF61-B273873D5E8C}" type="parTrans" cxnId="{E54BDB9B-854D-4917-A731-BD6399DF126E}">
      <dgm:prSet/>
      <dgm:spPr/>
      <dgm:t>
        <a:bodyPr/>
        <a:lstStyle/>
        <a:p>
          <a:endParaRPr lang="en-US"/>
        </a:p>
      </dgm:t>
    </dgm:pt>
    <dgm:pt modelId="{47D46F75-CFB8-45E8-BD17-0C498BD94868}" type="sibTrans" cxnId="{E54BDB9B-854D-4917-A731-BD6399DF126E}">
      <dgm:prSet/>
      <dgm:spPr/>
      <dgm:t>
        <a:bodyPr/>
        <a:lstStyle/>
        <a:p>
          <a:endParaRPr lang="en-US">
            <a:solidFill>
              <a:srgbClr val="FFFFFF"/>
            </a:solidFill>
          </a:endParaRPr>
        </a:p>
      </dgm:t>
    </dgm:pt>
    <dgm:pt modelId="{60BF4EC2-7380-41A6-B246-748BE58AA117}">
      <dgm:prSet phldrT="[Text]" custT="1"/>
      <dgm:spPr/>
      <dgm:t>
        <a:bodyPr/>
        <a:lstStyle/>
        <a:p>
          <a:r>
            <a:rPr lang="en-US" sz="1200" b="1" dirty="0"/>
            <a:t>Using Evaluation Results to Improve Services</a:t>
          </a:r>
        </a:p>
      </dgm:t>
    </dgm:pt>
    <dgm:pt modelId="{7F7753C1-C18E-48C0-B232-E2856C2C799F}" type="parTrans" cxnId="{A53AD282-A5AA-402C-848E-70B50D19FE3E}">
      <dgm:prSet/>
      <dgm:spPr/>
      <dgm:t>
        <a:bodyPr/>
        <a:lstStyle/>
        <a:p>
          <a:endParaRPr lang="en-US"/>
        </a:p>
      </dgm:t>
    </dgm:pt>
    <dgm:pt modelId="{6379173E-E3FB-4010-B0C2-15F1886A3F5E}" type="sibTrans" cxnId="{A53AD282-A5AA-402C-848E-70B50D19FE3E}">
      <dgm:prSet/>
      <dgm:spPr/>
      <dgm:t>
        <a:bodyPr/>
        <a:lstStyle/>
        <a:p>
          <a:endParaRPr lang="en-US">
            <a:solidFill>
              <a:srgbClr val="FFFFFF"/>
            </a:solidFill>
          </a:endParaRPr>
        </a:p>
      </dgm:t>
    </dgm:pt>
    <dgm:pt modelId="{A7CCCE27-F94D-497A-AA4D-E1C7DCAC1360}" type="pres">
      <dgm:prSet presAssocID="{AFDD2E3A-0EF9-45B9-9647-DED4177780C1}" presName="cycle" presStyleCnt="0">
        <dgm:presLayoutVars>
          <dgm:dir/>
          <dgm:resizeHandles val="exact"/>
        </dgm:presLayoutVars>
      </dgm:prSet>
      <dgm:spPr/>
      <dgm:t>
        <a:bodyPr/>
        <a:lstStyle/>
        <a:p>
          <a:endParaRPr lang="en-US"/>
        </a:p>
      </dgm:t>
    </dgm:pt>
    <dgm:pt modelId="{E58FC80F-E01F-4782-B55D-B05BA84D9672}" type="pres">
      <dgm:prSet presAssocID="{F1E8FCA1-1CE2-43A0-B632-7D2E2E93B76E}" presName="node" presStyleLbl="node1" presStyleIdx="0" presStyleCnt="5" custScaleX="133949" custRadScaleRad="100068" custRadScaleInc="5495">
        <dgm:presLayoutVars>
          <dgm:bulletEnabled val="1"/>
        </dgm:presLayoutVars>
      </dgm:prSet>
      <dgm:spPr/>
      <dgm:t>
        <a:bodyPr/>
        <a:lstStyle/>
        <a:p>
          <a:endParaRPr lang="en-US"/>
        </a:p>
      </dgm:t>
    </dgm:pt>
    <dgm:pt modelId="{1D9EAA80-0E81-4182-B4E4-6B42D55F7E9A}" type="pres">
      <dgm:prSet presAssocID="{13ED6EFC-CD69-4C2A-BF21-7CBD31169C11}" presName="sibTrans" presStyleLbl="sibTrans2D1" presStyleIdx="0" presStyleCnt="5"/>
      <dgm:spPr/>
      <dgm:t>
        <a:bodyPr/>
        <a:lstStyle/>
        <a:p>
          <a:endParaRPr lang="en-US"/>
        </a:p>
      </dgm:t>
    </dgm:pt>
    <dgm:pt modelId="{25B15723-43D5-499F-A9DA-A3E163BB9673}" type="pres">
      <dgm:prSet presAssocID="{13ED6EFC-CD69-4C2A-BF21-7CBD31169C11}" presName="connectorText" presStyleLbl="sibTrans2D1" presStyleIdx="0" presStyleCnt="5"/>
      <dgm:spPr/>
      <dgm:t>
        <a:bodyPr/>
        <a:lstStyle/>
        <a:p>
          <a:endParaRPr lang="en-US"/>
        </a:p>
      </dgm:t>
    </dgm:pt>
    <dgm:pt modelId="{A90EE0BC-93E6-4E38-9BAC-67D2026C6E30}" type="pres">
      <dgm:prSet presAssocID="{C24026F5-E98A-41DA-A5A6-A7097E7C372C}" presName="node" presStyleLbl="node1" presStyleIdx="1" presStyleCnt="5" custScaleX="133692" custRadScaleRad="113334" custRadScaleInc="6048">
        <dgm:presLayoutVars>
          <dgm:bulletEnabled val="1"/>
        </dgm:presLayoutVars>
      </dgm:prSet>
      <dgm:spPr/>
      <dgm:t>
        <a:bodyPr/>
        <a:lstStyle/>
        <a:p>
          <a:endParaRPr lang="en-US"/>
        </a:p>
      </dgm:t>
    </dgm:pt>
    <dgm:pt modelId="{843F9F1A-F998-43A5-9003-0D12C9310CAE}" type="pres">
      <dgm:prSet presAssocID="{C3236604-4146-4392-B4A8-B443AEE013E6}" presName="sibTrans" presStyleLbl="sibTrans2D1" presStyleIdx="1" presStyleCnt="5"/>
      <dgm:spPr/>
      <dgm:t>
        <a:bodyPr/>
        <a:lstStyle/>
        <a:p>
          <a:endParaRPr lang="en-US"/>
        </a:p>
      </dgm:t>
    </dgm:pt>
    <dgm:pt modelId="{0BAD876A-2074-440A-8546-E5E2245543D5}" type="pres">
      <dgm:prSet presAssocID="{C3236604-4146-4392-B4A8-B443AEE013E6}" presName="connectorText" presStyleLbl="sibTrans2D1" presStyleIdx="1" presStyleCnt="5"/>
      <dgm:spPr/>
      <dgm:t>
        <a:bodyPr/>
        <a:lstStyle/>
        <a:p>
          <a:endParaRPr lang="en-US"/>
        </a:p>
      </dgm:t>
    </dgm:pt>
    <dgm:pt modelId="{233E76E0-66E8-4EDA-9DB1-C50687266730}" type="pres">
      <dgm:prSet presAssocID="{B4A2BECD-5245-45C7-8107-A4DAF4247870}" presName="node" presStyleLbl="node1" presStyleIdx="2" presStyleCnt="5" custScaleX="141952" custRadScaleRad="110396" custRadScaleInc="-23330">
        <dgm:presLayoutVars>
          <dgm:bulletEnabled val="1"/>
        </dgm:presLayoutVars>
      </dgm:prSet>
      <dgm:spPr/>
      <dgm:t>
        <a:bodyPr/>
        <a:lstStyle/>
        <a:p>
          <a:endParaRPr lang="en-US"/>
        </a:p>
      </dgm:t>
    </dgm:pt>
    <dgm:pt modelId="{191BE43D-30A7-4D2D-B9F0-E91FDB354851}" type="pres">
      <dgm:prSet presAssocID="{FF768411-5F92-43C8-BB85-6C601916CD21}" presName="sibTrans" presStyleLbl="sibTrans2D1" presStyleIdx="2" presStyleCnt="5" custScaleX="130233"/>
      <dgm:spPr/>
      <dgm:t>
        <a:bodyPr/>
        <a:lstStyle/>
        <a:p>
          <a:endParaRPr lang="en-US"/>
        </a:p>
      </dgm:t>
    </dgm:pt>
    <dgm:pt modelId="{EC7300B9-057C-4A0B-AF50-8D481DEE7CF5}" type="pres">
      <dgm:prSet presAssocID="{FF768411-5F92-43C8-BB85-6C601916CD21}" presName="connectorText" presStyleLbl="sibTrans2D1" presStyleIdx="2" presStyleCnt="5"/>
      <dgm:spPr/>
      <dgm:t>
        <a:bodyPr/>
        <a:lstStyle/>
        <a:p>
          <a:endParaRPr lang="en-US"/>
        </a:p>
      </dgm:t>
    </dgm:pt>
    <dgm:pt modelId="{14518AE5-9B60-4854-90FC-A9815224C644}" type="pres">
      <dgm:prSet presAssocID="{9E43DF80-9490-4F1B-9A08-A1ECDEF95832}" presName="node" presStyleLbl="node1" presStyleIdx="3" presStyleCnt="5" custScaleX="137569" custRadScaleRad="108853" custRadScaleInc="16632">
        <dgm:presLayoutVars>
          <dgm:bulletEnabled val="1"/>
        </dgm:presLayoutVars>
      </dgm:prSet>
      <dgm:spPr/>
      <dgm:t>
        <a:bodyPr/>
        <a:lstStyle/>
        <a:p>
          <a:endParaRPr lang="en-US"/>
        </a:p>
      </dgm:t>
    </dgm:pt>
    <dgm:pt modelId="{B48D4886-BBFE-409A-AA8A-75712B119D43}" type="pres">
      <dgm:prSet presAssocID="{47D46F75-CFB8-45E8-BD17-0C498BD94868}" presName="sibTrans" presStyleLbl="sibTrans2D1" presStyleIdx="3" presStyleCnt="5"/>
      <dgm:spPr/>
      <dgm:t>
        <a:bodyPr/>
        <a:lstStyle/>
        <a:p>
          <a:endParaRPr lang="en-US"/>
        </a:p>
      </dgm:t>
    </dgm:pt>
    <dgm:pt modelId="{C8C639A1-3E05-448D-856A-9F3EA99153F9}" type="pres">
      <dgm:prSet presAssocID="{47D46F75-CFB8-45E8-BD17-0C498BD94868}" presName="connectorText" presStyleLbl="sibTrans2D1" presStyleIdx="3" presStyleCnt="5"/>
      <dgm:spPr/>
      <dgm:t>
        <a:bodyPr/>
        <a:lstStyle/>
        <a:p>
          <a:endParaRPr lang="en-US"/>
        </a:p>
      </dgm:t>
    </dgm:pt>
    <dgm:pt modelId="{BF3025FB-1910-49B1-8CB7-4712FBCD6D20}" type="pres">
      <dgm:prSet presAssocID="{60BF4EC2-7380-41A6-B246-748BE58AA117}" presName="node" presStyleLbl="node1" presStyleIdx="4" presStyleCnt="5" custScaleX="134204" custRadScaleRad="109143" custRadScaleInc="-4313">
        <dgm:presLayoutVars>
          <dgm:bulletEnabled val="1"/>
        </dgm:presLayoutVars>
      </dgm:prSet>
      <dgm:spPr/>
      <dgm:t>
        <a:bodyPr/>
        <a:lstStyle/>
        <a:p>
          <a:endParaRPr lang="en-US"/>
        </a:p>
      </dgm:t>
    </dgm:pt>
    <dgm:pt modelId="{BE14AE2D-151B-4FDB-9938-E1926CC916F9}" type="pres">
      <dgm:prSet presAssocID="{6379173E-E3FB-4010-B0C2-15F1886A3F5E}" presName="sibTrans" presStyleLbl="sibTrans2D1" presStyleIdx="4" presStyleCnt="5"/>
      <dgm:spPr/>
      <dgm:t>
        <a:bodyPr/>
        <a:lstStyle/>
        <a:p>
          <a:endParaRPr lang="en-US"/>
        </a:p>
      </dgm:t>
    </dgm:pt>
    <dgm:pt modelId="{CBCE9E60-AF5E-41C8-A90D-B2FC9EC1A776}" type="pres">
      <dgm:prSet presAssocID="{6379173E-E3FB-4010-B0C2-15F1886A3F5E}" presName="connectorText" presStyleLbl="sibTrans2D1" presStyleIdx="4" presStyleCnt="5"/>
      <dgm:spPr/>
      <dgm:t>
        <a:bodyPr/>
        <a:lstStyle/>
        <a:p>
          <a:endParaRPr lang="en-US"/>
        </a:p>
      </dgm:t>
    </dgm:pt>
  </dgm:ptLst>
  <dgm:cxnLst>
    <dgm:cxn modelId="{17C02D48-8C88-418F-9951-D3C156E87DE1}" type="presOf" srcId="{B4A2BECD-5245-45C7-8107-A4DAF4247870}" destId="{233E76E0-66E8-4EDA-9DB1-C50687266730}" srcOrd="0" destOrd="0" presId="urn:microsoft.com/office/officeart/2005/8/layout/cycle2"/>
    <dgm:cxn modelId="{59DABD14-881B-4A45-854A-694F13F194FA}" type="presOf" srcId="{6379173E-E3FB-4010-B0C2-15F1886A3F5E}" destId="{BE14AE2D-151B-4FDB-9938-E1926CC916F9}" srcOrd="0" destOrd="0" presId="urn:microsoft.com/office/officeart/2005/8/layout/cycle2"/>
    <dgm:cxn modelId="{B8AA1F01-A22E-4663-8745-EB912FE7D89D}" srcId="{AFDD2E3A-0EF9-45B9-9647-DED4177780C1}" destId="{C24026F5-E98A-41DA-A5A6-A7097E7C372C}" srcOrd="1" destOrd="0" parTransId="{A47A782F-BDB5-4A3A-9F8E-BD184BF1D48A}" sibTransId="{C3236604-4146-4392-B4A8-B443AEE013E6}"/>
    <dgm:cxn modelId="{C01FD2D9-1DD4-4922-B2E4-13467F5D641C}" type="presOf" srcId="{C3236604-4146-4392-B4A8-B443AEE013E6}" destId="{0BAD876A-2074-440A-8546-E5E2245543D5}" srcOrd="1" destOrd="0" presId="urn:microsoft.com/office/officeart/2005/8/layout/cycle2"/>
    <dgm:cxn modelId="{5D3CD071-7ADD-4DA9-AA18-E2D4E6E466D1}" type="presOf" srcId="{47D46F75-CFB8-45E8-BD17-0C498BD94868}" destId="{B48D4886-BBFE-409A-AA8A-75712B119D43}" srcOrd="0" destOrd="0" presId="urn:microsoft.com/office/officeart/2005/8/layout/cycle2"/>
    <dgm:cxn modelId="{67357584-3C66-4D4E-A224-FFC6274D8944}" srcId="{AFDD2E3A-0EF9-45B9-9647-DED4177780C1}" destId="{B4A2BECD-5245-45C7-8107-A4DAF4247870}" srcOrd="2" destOrd="0" parTransId="{7B7E22E2-880C-4AFF-8227-E5A4E097768D}" sibTransId="{FF768411-5F92-43C8-BB85-6C601916CD21}"/>
    <dgm:cxn modelId="{A53AD282-A5AA-402C-848E-70B50D19FE3E}" srcId="{AFDD2E3A-0EF9-45B9-9647-DED4177780C1}" destId="{60BF4EC2-7380-41A6-B246-748BE58AA117}" srcOrd="4" destOrd="0" parTransId="{7F7753C1-C18E-48C0-B232-E2856C2C799F}" sibTransId="{6379173E-E3FB-4010-B0C2-15F1886A3F5E}"/>
    <dgm:cxn modelId="{09C34418-D3BD-44A1-A897-3505351BA4A7}" srcId="{AFDD2E3A-0EF9-45B9-9647-DED4177780C1}" destId="{F1E8FCA1-1CE2-43A0-B632-7D2E2E93B76E}" srcOrd="0" destOrd="0" parTransId="{F1094C40-BCEB-4816-839E-695045D4CCB6}" sibTransId="{13ED6EFC-CD69-4C2A-BF21-7CBD31169C11}"/>
    <dgm:cxn modelId="{91E831CD-4D4C-454B-9873-1E5F140AD00B}" type="presOf" srcId="{F1E8FCA1-1CE2-43A0-B632-7D2E2E93B76E}" destId="{E58FC80F-E01F-4782-B55D-B05BA84D9672}" srcOrd="0" destOrd="0" presId="urn:microsoft.com/office/officeart/2005/8/layout/cycle2"/>
    <dgm:cxn modelId="{B775C32B-3AE6-44D5-8554-BE7957E6EE6B}" type="presOf" srcId="{47D46F75-CFB8-45E8-BD17-0C498BD94868}" destId="{C8C639A1-3E05-448D-856A-9F3EA99153F9}" srcOrd="1" destOrd="0" presId="urn:microsoft.com/office/officeart/2005/8/layout/cycle2"/>
    <dgm:cxn modelId="{AF1247A1-2CDD-4A8C-99E1-E5B1D1249761}" type="presOf" srcId="{FF768411-5F92-43C8-BB85-6C601916CD21}" destId="{EC7300B9-057C-4A0B-AF50-8D481DEE7CF5}" srcOrd="1" destOrd="0" presId="urn:microsoft.com/office/officeart/2005/8/layout/cycle2"/>
    <dgm:cxn modelId="{E54BDB9B-854D-4917-A731-BD6399DF126E}" srcId="{AFDD2E3A-0EF9-45B9-9647-DED4177780C1}" destId="{9E43DF80-9490-4F1B-9A08-A1ECDEF95832}" srcOrd="3" destOrd="0" parTransId="{CA1B4AA0-F474-43EC-AF61-B273873D5E8C}" sibTransId="{47D46F75-CFB8-45E8-BD17-0C498BD94868}"/>
    <dgm:cxn modelId="{D83E4DFE-2651-434C-8F3E-7FABD15EE120}" type="presOf" srcId="{C3236604-4146-4392-B4A8-B443AEE013E6}" destId="{843F9F1A-F998-43A5-9003-0D12C9310CAE}" srcOrd="0" destOrd="0" presId="urn:microsoft.com/office/officeart/2005/8/layout/cycle2"/>
    <dgm:cxn modelId="{2DDDD1CB-B2EE-4C88-B947-5D70339EDC30}" type="presOf" srcId="{13ED6EFC-CD69-4C2A-BF21-7CBD31169C11}" destId="{25B15723-43D5-499F-A9DA-A3E163BB9673}" srcOrd="1" destOrd="0" presId="urn:microsoft.com/office/officeart/2005/8/layout/cycle2"/>
    <dgm:cxn modelId="{0E3E5CB7-36C3-49FF-AC45-243203F034D7}" type="presOf" srcId="{9E43DF80-9490-4F1B-9A08-A1ECDEF95832}" destId="{14518AE5-9B60-4854-90FC-A9815224C644}" srcOrd="0" destOrd="0" presId="urn:microsoft.com/office/officeart/2005/8/layout/cycle2"/>
    <dgm:cxn modelId="{3C31F5F4-AD5E-45F2-A591-853FED14B565}" type="presOf" srcId="{6379173E-E3FB-4010-B0C2-15F1886A3F5E}" destId="{CBCE9E60-AF5E-41C8-A90D-B2FC9EC1A776}" srcOrd="1" destOrd="0" presId="urn:microsoft.com/office/officeart/2005/8/layout/cycle2"/>
    <dgm:cxn modelId="{E1844274-3BEB-4AB4-B2B0-CE7D92AB379F}" type="presOf" srcId="{AFDD2E3A-0EF9-45B9-9647-DED4177780C1}" destId="{A7CCCE27-F94D-497A-AA4D-E1C7DCAC1360}" srcOrd="0" destOrd="0" presId="urn:microsoft.com/office/officeart/2005/8/layout/cycle2"/>
    <dgm:cxn modelId="{9E3E1999-48F8-4188-93C0-7F2EB6C3DDC6}" type="presOf" srcId="{13ED6EFC-CD69-4C2A-BF21-7CBD31169C11}" destId="{1D9EAA80-0E81-4182-B4E4-6B42D55F7E9A}" srcOrd="0" destOrd="0" presId="urn:microsoft.com/office/officeart/2005/8/layout/cycle2"/>
    <dgm:cxn modelId="{581017F0-62EB-4E5D-BD79-51FDEE036739}" type="presOf" srcId="{C24026F5-E98A-41DA-A5A6-A7097E7C372C}" destId="{A90EE0BC-93E6-4E38-9BAC-67D2026C6E30}" srcOrd="0" destOrd="0" presId="urn:microsoft.com/office/officeart/2005/8/layout/cycle2"/>
    <dgm:cxn modelId="{6F953E7D-417E-4985-BB2D-B73709FE2DAC}" type="presOf" srcId="{60BF4EC2-7380-41A6-B246-748BE58AA117}" destId="{BF3025FB-1910-49B1-8CB7-4712FBCD6D20}" srcOrd="0" destOrd="0" presId="urn:microsoft.com/office/officeart/2005/8/layout/cycle2"/>
    <dgm:cxn modelId="{A2D597B5-5118-416D-9DC4-215911DE7CE9}" type="presOf" srcId="{FF768411-5F92-43C8-BB85-6C601916CD21}" destId="{191BE43D-30A7-4D2D-B9F0-E91FDB354851}" srcOrd="0" destOrd="0" presId="urn:microsoft.com/office/officeart/2005/8/layout/cycle2"/>
    <dgm:cxn modelId="{093CCC3D-4CA1-45EE-97EE-74B9D6117480}" type="presParOf" srcId="{A7CCCE27-F94D-497A-AA4D-E1C7DCAC1360}" destId="{E58FC80F-E01F-4782-B55D-B05BA84D9672}" srcOrd="0" destOrd="0" presId="urn:microsoft.com/office/officeart/2005/8/layout/cycle2"/>
    <dgm:cxn modelId="{D01728BD-5CB0-4CFF-BF3E-FD3164B23F72}" type="presParOf" srcId="{A7CCCE27-F94D-497A-AA4D-E1C7DCAC1360}" destId="{1D9EAA80-0E81-4182-B4E4-6B42D55F7E9A}" srcOrd="1" destOrd="0" presId="urn:microsoft.com/office/officeart/2005/8/layout/cycle2"/>
    <dgm:cxn modelId="{3B6D96C9-48A0-4569-B1F6-7101770545AC}" type="presParOf" srcId="{1D9EAA80-0E81-4182-B4E4-6B42D55F7E9A}" destId="{25B15723-43D5-499F-A9DA-A3E163BB9673}" srcOrd="0" destOrd="0" presId="urn:microsoft.com/office/officeart/2005/8/layout/cycle2"/>
    <dgm:cxn modelId="{A4CEE2FB-070F-42D3-9453-B2D3306BCCF3}" type="presParOf" srcId="{A7CCCE27-F94D-497A-AA4D-E1C7DCAC1360}" destId="{A90EE0BC-93E6-4E38-9BAC-67D2026C6E30}" srcOrd="2" destOrd="0" presId="urn:microsoft.com/office/officeart/2005/8/layout/cycle2"/>
    <dgm:cxn modelId="{735C557B-3EDE-4C71-84BF-B4EB545A09FE}" type="presParOf" srcId="{A7CCCE27-F94D-497A-AA4D-E1C7DCAC1360}" destId="{843F9F1A-F998-43A5-9003-0D12C9310CAE}" srcOrd="3" destOrd="0" presId="urn:microsoft.com/office/officeart/2005/8/layout/cycle2"/>
    <dgm:cxn modelId="{0AA62B61-32B3-4202-BB8D-BCE146DD9403}" type="presParOf" srcId="{843F9F1A-F998-43A5-9003-0D12C9310CAE}" destId="{0BAD876A-2074-440A-8546-E5E2245543D5}" srcOrd="0" destOrd="0" presId="urn:microsoft.com/office/officeart/2005/8/layout/cycle2"/>
    <dgm:cxn modelId="{A9B682B5-A4D6-4254-BD1D-78406BE89CC4}" type="presParOf" srcId="{A7CCCE27-F94D-497A-AA4D-E1C7DCAC1360}" destId="{233E76E0-66E8-4EDA-9DB1-C50687266730}" srcOrd="4" destOrd="0" presId="urn:microsoft.com/office/officeart/2005/8/layout/cycle2"/>
    <dgm:cxn modelId="{C384853C-6738-45AF-B75D-253468506CF5}" type="presParOf" srcId="{A7CCCE27-F94D-497A-AA4D-E1C7DCAC1360}" destId="{191BE43D-30A7-4D2D-B9F0-E91FDB354851}" srcOrd="5" destOrd="0" presId="urn:microsoft.com/office/officeart/2005/8/layout/cycle2"/>
    <dgm:cxn modelId="{090A1B83-8C83-4496-B79E-3F1056ED81D4}" type="presParOf" srcId="{191BE43D-30A7-4D2D-B9F0-E91FDB354851}" destId="{EC7300B9-057C-4A0B-AF50-8D481DEE7CF5}" srcOrd="0" destOrd="0" presId="urn:microsoft.com/office/officeart/2005/8/layout/cycle2"/>
    <dgm:cxn modelId="{6AFC8C51-2063-4FE6-A197-86ACFE68218F}" type="presParOf" srcId="{A7CCCE27-F94D-497A-AA4D-E1C7DCAC1360}" destId="{14518AE5-9B60-4854-90FC-A9815224C644}" srcOrd="6" destOrd="0" presId="urn:microsoft.com/office/officeart/2005/8/layout/cycle2"/>
    <dgm:cxn modelId="{A6AF3E7C-1635-423A-BEBA-DBDB84374CBC}" type="presParOf" srcId="{A7CCCE27-F94D-497A-AA4D-E1C7DCAC1360}" destId="{B48D4886-BBFE-409A-AA8A-75712B119D43}" srcOrd="7" destOrd="0" presId="urn:microsoft.com/office/officeart/2005/8/layout/cycle2"/>
    <dgm:cxn modelId="{7991147C-F52D-4A3F-8D5B-05EE9F444904}" type="presParOf" srcId="{B48D4886-BBFE-409A-AA8A-75712B119D43}" destId="{C8C639A1-3E05-448D-856A-9F3EA99153F9}" srcOrd="0" destOrd="0" presId="urn:microsoft.com/office/officeart/2005/8/layout/cycle2"/>
    <dgm:cxn modelId="{F2AC972E-15EC-466F-960C-1E18A8403C0A}" type="presParOf" srcId="{A7CCCE27-F94D-497A-AA4D-E1C7DCAC1360}" destId="{BF3025FB-1910-49B1-8CB7-4712FBCD6D20}" srcOrd="8" destOrd="0" presId="urn:microsoft.com/office/officeart/2005/8/layout/cycle2"/>
    <dgm:cxn modelId="{4A1A30A6-DCD1-4723-BA7F-6D0D2654DA20}" type="presParOf" srcId="{A7CCCE27-F94D-497A-AA4D-E1C7DCAC1360}" destId="{BE14AE2D-151B-4FDB-9938-E1926CC916F9}" srcOrd="9" destOrd="0" presId="urn:microsoft.com/office/officeart/2005/8/layout/cycle2"/>
    <dgm:cxn modelId="{B98B4696-138E-4679-B40B-523E2D24880C}" type="presParOf" srcId="{BE14AE2D-151B-4FDB-9938-E1926CC916F9}" destId="{CBCE9E60-AF5E-41C8-A90D-B2FC9EC1A776}"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58FC80F-E01F-4782-B55D-B05BA84D9672}">
      <dsp:nvSpPr>
        <dsp:cNvPr id="0" name=""/>
        <dsp:cNvSpPr/>
      </dsp:nvSpPr>
      <dsp:spPr>
        <a:xfrm>
          <a:off x="3261843" y="0"/>
          <a:ext cx="1830067" cy="1366242"/>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a:t>Create </a:t>
          </a:r>
          <a:r>
            <a:rPr lang="en-US" sz="1200" b="1" kern="1200" dirty="0" smtClean="0"/>
            <a:t>Goals/Student Learning Outcomes</a:t>
          </a:r>
        </a:p>
        <a:p>
          <a:pPr lvl="0" algn="ctr" defTabSz="533400">
            <a:lnSpc>
              <a:spcPct val="90000"/>
            </a:lnSpc>
            <a:spcBef>
              <a:spcPct val="0"/>
            </a:spcBef>
            <a:spcAft>
              <a:spcPct val="35000"/>
            </a:spcAft>
          </a:pPr>
          <a:r>
            <a:rPr lang="en-US" sz="1200" b="1" kern="1200" dirty="0" smtClean="0"/>
            <a:t>(SLOs)</a:t>
          </a:r>
          <a:endParaRPr lang="en-US" sz="1200" b="1" kern="1200" dirty="0"/>
        </a:p>
      </dsp:txBody>
      <dsp:txXfrm>
        <a:off x="3261843" y="0"/>
        <a:ext cx="1830067" cy="1366242"/>
      </dsp:txXfrm>
    </dsp:sp>
    <dsp:sp modelId="{1D9EAA80-0E81-4182-B4E4-6B42D55F7E9A}">
      <dsp:nvSpPr>
        <dsp:cNvPr id="0" name=""/>
        <dsp:cNvSpPr/>
      </dsp:nvSpPr>
      <dsp:spPr>
        <a:xfrm rot="1992299">
          <a:off x="4943802" y="1051679"/>
          <a:ext cx="296879" cy="461106"/>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solidFill>
              <a:srgbClr val="FFFFFF"/>
            </a:solidFill>
          </a:endParaRPr>
        </a:p>
      </dsp:txBody>
      <dsp:txXfrm rot="1992299">
        <a:off x="4943802" y="1051679"/>
        <a:ext cx="296879" cy="461106"/>
      </dsp:txXfrm>
    </dsp:sp>
    <dsp:sp modelId="{A90EE0BC-93E6-4E38-9BAC-67D2026C6E30}">
      <dsp:nvSpPr>
        <dsp:cNvPr id="0" name=""/>
        <dsp:cNvSpPr/>
      </dsp:nvSpPr>
      <dsp:spPr>
        <a:xfrm>
          <a:off x="5107641" y="1206937"/>
          <a:ext cx="1826556" cy="1366242"/>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a:t>Establish </a:t>
          </a:r>
          <a:r>
            <a:rPr lang="en-US" sz="1200" b="1" kern="1200" dirty="0" smtClean="0"/>
            <a:t> Means of Assessment &amp; Criteria </a:t>
          </a:r>
          <a:r>
            <a:rPr lang="en-US" sz="1200" b="1" kern="1200" dirty="0"/>
            <a:t>for Success</a:t>
          </a:r>
        </a:p>
      </dsp:txBody>
      <dsp:txXfrm>
        <a:off x="5107641" y="1206937"/>
        <a:ext cx="1826556" cy="1366242"/>
      </dsp:txXfrm>
    </dsp:sp>
    <dsp:sp modelId="{843F9F1A-F998-43A5-9003-0D12C9310CAE}">
      <dsp:nvSpPr>
        <dsp:cNvPr id="0" name=""/>
        <dsp:cNvSpPr/>
      </dsp:nvSpPr>
      <dsp:spPr>
        <a:xfrm rot="6369337">
          <a:off x="5585876" y="2608586"/>
          <a:ext cx="320213" cy="461106"/>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solidFill>
              <a:srgbClr val="FFFFFF"/>
            </a:solidFill>
          </a:endParaRPr>
        </a:p>
      </dsp:txBody>
      <dsp:txXfrm rot="6369337">
        <a:off x="5585876" y="2608586"/>
        <a:ext cx="320213" cy="461106"/>
      </dsp:txXfrm>
    </dsp:sp>
    <dsp:sp modelId="{233E76E0-66E8-4EDA-9DB1-C50687266730}">
      <dsp:nvSpPr>
        <dsp:cNvPr id="0" name=""/>
        <dsp:cNvSpPr/>
      </dsp:nvSpPr>
      <dsp:spPr>
        <a:xfrm>
          <a:off x="4495807" y="3124208"/>
          <a:ext cx="1939408" cy="1366242"/>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a:t>Assess Performances Against Criteria</a:t>
          </a:r>
        </a:p>
      </dsp:txBody>
      <dsp:txXfrm>
        <a:off x="4495807" y="3124208"/>
        <a:ext cx="1939408" cy="1366242"/>
      </dsp:txXfrm>
    </dsp:sp>
    <dsp:sp modelId="{191BE43D-30A7-4D2D-B9F0-E91FDB354851}">
      <dsp:nvSpPr>
        <dsp:cNvPr id="0" name=""/>
        <dsp:cNvSpPr/>
      </dsp:nvSpPr>
      <dsp:spPr>
        <a:xfrm rot="10753431">
          <a:off x="3905235" y="3594586"/>
          <a:ext cx="491230" cy="461106"/>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solidFill>
              <a:srgbClr val="FFFFFF"/>
            </a:solidFill>
          </a:endParaRPr>
        </a:p>
      </dsp:txBody>
      <dsp:txXfrm rot="10753431">
        <a:off x="3905235" y="3594586"/>
        <a:ext cx="491230" cy="461106"/>
      </dsp:txXfrm>
    </dsp:sp>
    <dsp:sp modelId="{14518AE5-9B60-4854-90FC-A9815224C644}">
      <dsp:nvSpPr>
        <dsp:cNvPr id="0" name=""/>
        <dsp:cNvSpPr/>
      </dsp:nvSpPr>
      <dsp:spPr>
        <a:xfrm>
          <a:off x="1905003" y="3159712"/>
          <a:ext cx="1879525" cy="1366242"/>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t>Attain</a:t>
          </a:r>
          <a:r>
            <a:rPr lang="en-US" sz="1200" b="1" kern="1200" dirty="0"/>
            <a:t>/Review </a:t>
          </a:r>
          <a:r>
            <a:rPr lang="en-US" sz="1200" b="1" kern="1200" dirty="0" smtClean="0"/>
            <a:t>Assessment Results</a:t>
          </a:r>
          <a:endParaRPr lang="en-US" sz="1200" b="1" kern="1200" dirty="0"/>
        </a:p>
      </dsp:txBody>
      <dsp:txXfrm>
        <a:off x="1905003" y="3159712"/>
        <a:ext cx="1879525" cy="1366242"/>
      </dsp:txXfrm>
    </dsp:sp>
    <dsp:sp modelId="{B48D4886-BBFE-409A-AA8A-75712B119D43}">
      <dsp:nvSpPr>
        <dsp:cNvPr id="0" name=""/>
        <dsp:cNvSpPr/>
      </dsp:nvSpPr>
      <dsp:spPr>
        <a:xfrm rot="15245791">
          <a:off x="2399468" y="2644776"/>
          <a:ext cx="339267" cy="461106"/>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solidFill>
              <a:srgbClr val="FFFFFF"/>
            </a:solidFill>
          </a:endParaRPr>
        </a:p>
      </dsp:txBody>
      <dsp:txXfrm rot="15245791">
        <a:off x="2399468" y="2644776"/>
        <a:ext cx="339267" cy="461106"/>
      </dsp:txXfrm>
    </dsp:sp>
    <dsp:sp modelId="{BF3025FB-1910-49B1-8CB7-4712FBCD6D20}">
      <dsp:nvSpPr>
        <dsp:cNvPr id="0" name=""/>
        <dsp:cNvSpPr/>
      </dsp:nvSpPr>
      <dsp:spPr>
        <a:xfrm>
          <a:off x="1371598" y="1206933"/>
          <a:ext cx="1833551" cy="1366242"/>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a:t>Using Evaluation Results to Improve Services</a:t>
          </a:r>
        </a:p>
      </dsp:txBody>
      <dsp:txXfrm>
        <a:off x="1371598" y="1206933"/>
        <a:ext cx="1833551" cy="1366242"/>
      </dsp:txXfrm>
    </dsp:sp>
    <dsp:sp modelId="{BE14AE2D-151B-4FDB-9938-E1926CC916F9}">
      <dsp:nvSpPr>
        <dsp:cNvPr id="0" name=""/>
        <dsp:cNvSpPr/>
      </dsp:nvSpPr>
      <dsp:spPr>
        <a:xfrm rot="19645053">
          <a:off x="3069080" y="1060560"/>
          <a:ext cx="312928" cy="461106"/>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solidFill>
              <a:srgbClr val="FFFFFF"/>
            </a:solidFill>
          </a:endParaRPr>
        </a:p>
      </dsp:txBody>
      <dsp:txXfrm rot="19645053">
        <a:off x="3069080" y="1060560"/>
        <a:ext cx="312928" cy="461106"/>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27ACBD-967A-49FC-BF42-B7F76676A089}" type="datetimeFigureOut">
              <a:rPr lang="en-US" smtClean="0"/>
              <a:pPr/>
              <a:t>8/22/2014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29762F-FCAD-4B5D-B399-81FC464A207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are priorities</a:t>
            </a:r>
            <a:r>
              <a:rPr lang="en-US" baseline="0" dirty="0" smtClean="0"/>
              <a:t> are to move JSU forward. What better way to start with assessment plans.</a:t>
            </a:r>
            <a:endParaRPr lang="en-US" dirty="0"/>
          </a:p>
        </p:txBody>
      </p:sp>
      <p:sp>
        <p:nvSpPr>
          <p:cNvPr id="4" name="Slide Number Placeholder 3"/>
          <p:cNvSpPr>
            <a:spLocks noGrp="1"/>
          </p:cNvSpPr>
          <p:nvPr>
            <p:ph type="sldNum" sz="quarter" idx="10"/>
          </p:nvPr>
        </p:nvSpPr>
        <p:spPr/>
        <p:txBody>
          <a:bodyPr/>
          <a:lstStyle/>
          <a:p>
            <a:fld id="{A029762F-FCAD-4B5D-B399-81FC464A2078}"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AY—academic year</a:t>
            </a:r>
            <a:endParaRPr lang="en-US" dirty="0"/>
          </a:p>
        </p:txBody>
      </p:sp>
      <p:sp>
        <p:nvSpPr>
          <p:cNvPr id="4" name="Slide Number Placeholder 3"/>
          <p:cNvSpPr>
            <a:spLocks noGrp="1"/>
          </p:cNvSpPr>
          <p:nvPr>
            <p:ph type="sldNum" sz="quarter" idx="10"/>
          </p:nvPr>
        </p:nvSpPr>
        <p:spPr/>
        <p:txBody>
          <a:bodyPr/>
          <a:lstStyle/>
          <a:p>
            <a:fld id="{A029762F-FCAD-4B5D-B399-81FC464A2078}" type="slidenum">
              <a:rPr lang="en-US" smtClean="0"/>
              <a:pPr/>
              <a:t>12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29762F-FCAD-4B5D-B399-81FC464A2078}" type="slidenum">
              <a:rPr lang="en-US" smtClean="0"/>
              <a:pPr/>
              <a:t>14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Educational program goal is to ensure that all students reach challenging academic standard that prepares them for the future.</a:t>
            </a:r>
          </a:p>
          <a:p>
            <a:r>
              <a:rPr lang="en-US" sz="1200" kern="1200" dirty="0" smtClean="0">
                <a:solidFill>
                  <a:schemeClr val="tx1"/>
                </a:solidFill>
                <a:latin typeface="+mn-lt"/>
                <a:ea typeface="+mn-ea"/>
                <a:cs typeface="+mn-cs"/>
              </a:rPr>
              <a:t>Ex.</a:t>
            </a:r>
            <a:r>
              <a:rPr lang="en-US" sz="1200" kern="1200" baseline="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Student Achievement</a:t>
            </a:r>
            <a:r>
              <a:rPr lang="en-US" sz="1200" kern="1200" baseline="0" dirty="0" smtClean="0">
                <a:solidFill>
                  <a:schemeClr val="tx1"/>
                </a:solidFill>
                <a:latin typeface="+mn-lt"/>
                <a:ea typeface="+mn-ea"/>
                <a:cs typeface="+mn-cs"/>
              </a:rPr>
              <a:t> will be what the student accomplished after they have completed the program. </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029762F-FCAD-4B5D-B399-81FC464A2078}" type="slidenum">
              <a:rPr lang="en-US" smtClean="0"/>
              <a:pPr/>
              <a:t>15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29762F-FCAD-4B5D-B399-81FC464A2078}"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68E6C3-D117-4866-911C-9DF634F71BF5}" type="datetimeFigureOut">
              <a:rPr lang="en-US" smtClean="0"/>
              <a:pPr/>
              <a:t>8/22/2014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3B1CD-2A0B-4C49-B0AB-02A044B568A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68E6C3-D117-4866-911C-9DF634F71BF5}" type="datetimeFigureOut">
              <a:rPr lang="en-US" smtClean="0"/>
              <a:pPr/>
              <a:t>8/22/2014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3B1CD-2A0B-4C49-B0AB-02A044B568A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68E6C3-D117-4866-911C-9DF634F71BF5}" type="datetimeFigureOut">
              <a:rPr lang="en-US" smtClean="0"/>
              <a:pPr/>
              <a:t>8/22/2014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3B1CD-2A0B-4C49-B0AB-02A044B568A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68E6C3-D117-4866-911C-9DF634F71BF5}" type="datetimeFigureOut">
              <a:rPr lang="en-US" smtClean="0"/>
              <a:pPr/>
              <a:t>8/22/2014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3B1CD-2A0B-4C49-B0AB-02A044B568A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68E6C3-D117-4866-911C-9DF634F71BF5}" type="datetimeFigureOut">
              <a:rPr lang="en-US" smtClean="0"/>
              <a:pPr/>
              <a:t>8/22/2014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3B1CD-2A0B-4C49-B0AB-02A044B568A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68E6C3-D117-4866-911C-9DF634F71BF5}" type="datetimeFigureOut">
              <a:rPr lang="en-US" smtClean="0"/>
              <a:pPr/>
              <a:t>8/22/2014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3B1CD-2A0B-4C49-B0AB-02A044B568A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68E6C3-D117-4866-911C-9DF634F71BF5}" type="datetimeFigureOut">
              <a:rPr lang="en-US" smtClean="0"/>
              <a:pPr/>
              <a:t>8/22/2014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03B1CD-2A0B-4C49-B0AB-02A044B568A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68E6C3-D117-4866-911C-9DF634F71BF5}" type="datetimeFigureOut">
              <a:rPr lang="en-US" smtClean="0"/>
              <a:pPr/>
              <a:t>8/22/2014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03B1CD-2A0B-4C49-B0AB-02A044B568A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68E6C3-D117-4866-911C-9DF634F71BF5}" type="datetimeFigureOut">
              <a:rPr lang="en-US" smtClean="0"/>
              <a:pPr/>
              <a:t>8/22/2014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03B1CD-2A0B-4C49-B0AB-02A044B568A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68E6C3-D117-4866-911C-9DF634F71BF5}" type="datetimeFigureOut">
              <a:rPr lang="en-US" smtClean="0"/>
              <a:pPr/>
              <a:t>8/22/2014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3B1CD-2A0B-4C49-B0AB-02A044B568A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68E6C3-D117-4866-911C-9DF634F71BF5}" type="datetimeFigureOut">
              <a:rPr lang="en-US" smtClean="0"/>
              <a:pPr/>
              <a:t>8/22/2014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3B1CD-2A0B-4C49-B0AB-02A044B568A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14F8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68E6C3-D117-4866-911C-9DF634F71BF5}" type="datetimeFigureOut">
              <a:rPr lang="en-US" smtClean="0"/>
              <a:pPr/>
              <a:t>8/22/2014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03B1CD-2A0B-4C49-B0AB-02A044B568A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990600"/>
            <a:ext cx="7772400" cy="1470025"/>
          </a:xfrm>
        </p:spPr>
        <p:txBody>
          <a:bodyPr>
            <a:noAutofit/>
          </a:bodyPr>
          <a:lstStyle/>
          <a:p>
            <a:r>
              <a:rPr lang="en-US" sz="3200" b="1" dirty="0" smtClean="0">
                <a:effectLst>
                  <a:outerShdw blurRad="38100" dist="38100" dir="2700000" algn="tl">
                    <a:srgbClr val="000000">
                      <a:alpha val="43137"/>
                    </a:srgbClr>
                  </a:outerShdw>
                </a:effectLst>
                <a:latin typeface="Adobe Caslon Pro Bold Italic"/>
              </a:rPr>
              <a:t>JACKSON STATE UNIVERSITY  </a:t>
            </a:r>
            <a:br>
              <a:rPr lang="en-US" sz="3200" b="1" dirty="0" smtClean="0">
                <a:effectLst>
                  <a:outerShdw blurRad="38100" dist="38100" dir="2700000" algn="tl">
                    <a:srgbClr val="000000">
                      <a:alpha val="43137"/>
                    </a:srgbClr>
                  </a:outerShdw>
                </a:effectLst>
                <a:latin typeface="Adobe Caslon Pro Bold Italic"/>
              </a:rPr>
            </a:br>
            <a:r>
              <a:rPr lang="en-US" sz="3200" b="1" dirty="0" smtClean="0">
                <a:effectLst>
                  <a:outerShdw blurRad="38100" dist="38100" dir="2700000" algn="tl">
                    <a:srgbClr val="000000">
                      <a:alpha val="43137"/>
                    </a:srgbClr>
                  </a:outerShdw>
                </a:effectLst>
                <a:latin typeface="Adobe Caslon Pro Bold Italic"/>
              </a:rPr>
              <a:t>ACADEMIC ASSESSMENT COMMITTEE</a:t>
            </a:r>
            <a:br>
              <a:rPr lang="en-US" sz="3200" b="1" dirty="0" smtClean="0">
                <a:effectLst>
                  <a:outerShdw blurRad="38100" dist="38100" dir="2700000" algn="tl">
                    <a:srgbClr val="000000">
                      <a:alpha val="43137"/>
                    </a:srgbClr>
                  </a:outerShdw>
                </a:effectLst>
                <a:latin typeface="Adobe Caslon Pro Bold Italic"/>
              </a:rPr>
            </a:br>
            <a:r>
              <a:rPr lang="en-US" sz="3200" b="1" dirty="0" smtClean="0">
                <a:effectLst>
                  <a:outerShdw blurRad="38100" dist="38100" dir="2700000" algn="tl">
                    <a:srgbClr val="000000">
                      <a:alpha val="43137"/>
                    </a:srgbClr>
                  </a:outerShdw>
                </a:effectLst>
                <a:latin typeface="Adobe Caslon Pro Bold Italic"/>
              </a:rPr>
              <a:t>WORKSHOP</a:t>
            </a:r>
            <a:endParaRPr lang="en-US" sz="3200" b="1" dirty="0">
              <a:effectLst>
                <a:outerShdw blurRad="38100" dist="38100" dir="2700000" algn="tl">
                  <a:srgbClr val="000000">
                    <a:alpha val="43137"/>
                  </a:srgbClr>
                </a:outerShdw>
              </a:effectLst>
              <a:latin typeface="Adobe Caslon Pro Bold Italic"/>
            </a:endParaRPr>
          </a:p>
        </p:txBody>
      </p:sp>
      <p:sp>
        <p:nvSpPr>
          <p:cNvPr id="3" name="Subtitle 2"/>
          <p:cNvSpPr>
            <a:spLocks noGrp="1"/>
          </p:cNvSpPr>
          <p:nvPr>
            <p:ph type="subTitle" idx="1"/>
          </p:nvPr>
        </p:nvSpPr>
        <p:spPr>
          <a:xfrm>
            <a:off x="762000" y="4038600"/>
            <a:ext cx="7620000" cy="1752600"/>
          </a:xfrm>
        </p:spPr>
        <p:txBody>
          <a:bodyPr>
            <a:normAutofit fontScale="55000" lnSpcReduction="20000"/>
          </a:bodyPr>
          <a:lstStyle/>
          <a:p>
            <a:r>
              <a:rPr lang="en-US" b="1" dirty="0" smtClean="0">
                <a:effectLst>
                  <a:outerShdw blurRad="38100" dist="38100" dir="2700000" algn="tl">
                    <a:srgbClr val="000000">
                      <a:alpha val="43137"/>
                    </a:srgbClr>
                  </a:outerShdw>
                </a:effectLst>
              </a:rPr>
              <a:t>By:</a:t>
            </a:r>
          </a:p>
          <a:p>
            <a:r>
              <a:rPr lang="en-US" b="1" dirty="0" smtClean="0">
                <a:effectLst>
                  <a:outerShdw blurRad="38100" dist="38100" dir="2700000" algn="tl">
                    <a:srgbClr val="000000">
                      <a:alpha val="43137"/>
                    </a:srgbClr>
                  </a:outerShdw>
                </a:effectLst>
              </a:rPr>
              <a:t>Dr. </a:t>
            </a:r>
            <a:r>
              <a:rPr lang="en-US" b="1" dirty="0" err="1" smtClean="0">
                <a:effectLst>
                  <a:outerShdw blurRad="38100" dist="38100" dir="2700000" algn="tl">
                    <a:srgbClr val="000000">
                      <a:alpha val="43137"/>
                    </a:srgbClr>
                  </a:outerShdw>
                </a:effectLst>
              </a:rPr>
              <a:t>Shemeka</a:t>
            </a:r>
            <a:r>
              <a:rPr lang="en-US" b="1" dirty="0" smtClean="0">
                <a:effectLst>
                  <a:outerShdw blurRad="38100" dist="38100" dir="2700000" algn="tl">
                    <a:srgbClr val="000000">
                      <a:alpha val="43137"/>
                    </a:srgbClr>
                  </a:outerShdw>
                </a:effectLst>
              </a:rPr>
              <a:t> McClung</a:t>
            </a:r>
          </a:p>
          <a:p>
            <a:r>
              <a:rPr lang="en-US" b="1" dirty="0" smtClean="0">
                <a:effectLst>
                  <a:outerShdw blurRad="38100" dist="38100" dir="2700000" algn="tl">
                    <a:srgbClr val="000000">
                      <a:alpha val="43137"/>
                    </a:srgbClr>
                  </a:outerShdw>
                </a:effectLst>
              </a:rPr>
              <a:t>Director</a:t>
            </a:r>
          </a:p>
          <a:p>
            <a:r>
              <a:rPr lang="en-US" b="1" dirty="0" smtClean="0">
                <a:effectLst>
                  <a:outerShdw blurRad="38100" dist="38100" dir="2700000" algn="tl">
                    <a:srgbClr val="000000">
                      <a:alpha val="43137"/>
                    </a:srgbClr>
                  </a:outerShdw>
                </a:effectLst>
              </a:rPr>
              <a:t>Ms. </a:t>
            </a:r>
            <a:r>
              <a:rPr lang="en-US" b="1" dirty="0" err="1" smtClean="0">
                <a:effectLst>
                  <a:outerShdw blurRad="38100" dist="38100" dir="2700000" algn="tl">
                    <a:srgbClr val="000000">
                      <a:alpha val="43137"/>
                    </a:srgbClr>
                  </a:outerShdw>
                </a:effectLst>
              </a:rPr>
              <a:t>Arnitra</a:t>
            </a:r>
            <a:r>
              <a:rPr lang="en-US" b="1" dirty="0" smtClean="0">
                <a:effectLst>
                  <a:outerShdw blurRad="38100" dist="38100" dir="2700000" algn="tl">
                    <a:srgbClr val="000000">
                      <a:alpha val="43137"/>
                    </a:srgbClr>
                  </a:outerShdw>
                </a:effectLst>
              </a:rPr>
              <a:t> Hunter</a:t>
            </a:r>
          </a:p>
          <a:p>
            <a:r>
              <a:rPr lang="en-US" b="1" dirty="0" smtClean="0">
                <a:effectLst>
                  <a:outerShdw blurRad="38100" dist="38100" dir="2700000" algn="tl">
                    <a:srgbClr val="000000">
                      <a:alpha val="43137"/>
                    </a:srgbClr>
                  </a:outerShdw>
                </a:effectLst>
              </a:rPr>
              <a:t>Research Associate</a:t>
            </a:r>
          </a:p>
          <a:p>
            <a:r>
              <a:rPr lang="en-US" b="1" dirty="0" smtClean="0">
                <a:effectLst>
                  <a:outerShdw blurRad="38100" dist="38100" dir="2700000" algn="tl">
                    <a:srgbClr val="000000">
                      <a:alpha val="43137"/>
                    </a:srgbClr>
                  </a:outerShdw>
                </a:effectLst>
              </a:rPr>
              <a:t>Institutional Research Planning and Assessment</a:t>
            </a:r>
          </a:p>
        </p:txBody>
      </p:sp>
      <p:pic>
        <p:nvPicPr>
          <p:cNvPr id="4" name="Picture 3" descr="JSU new Logo.jpg"/>
          <p:cNvPicPr>
            <a:picLocks noChangeAspect="1"/>
          </p:cNvPicPr>
          <p:nvPr/>
        </p:nvPicPr>
        <p:blipFill>
          <a:blip r:embed="rId2" cstate="print"/>
          <a:stretch>
            <a:fillRect/>
          </a:stretch>
        </p:blipFill>
        <p:spPr>
          <a:xfrm>
            <a:off x="2971800" y="2895600"/>
            <a:ext cx="3124200" cy="9906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latin typeface="Adobe Caslon Pro Bold Italic"/>
              </a:rPr>
              <a:t>What is Assessment?</a:t>
            </a:r>
            <a:endParaRPr lang="en-US" b="1" dirty="0">
              <a:effectLst>
                <a:outerShdw blurRad="38100" dist="38100" dir="2700000" algn="tl">
                  <a:srgbClr val="000000">
                    <a:alpha val="43137"/>
                  </a:srgbClr>
                </a:outerShdw>
              </a:effectLst>
              <a:latin typeface="Adobe Caslon Pro Bold Italic"/>
            </a:endParaRPr>
          </a:p>
        </p:txBody>
      </p:sp>
      <p:sp>
        <p:nvSpPr>
          <p:cNvPr id="3" name="Content Placeholder 2"/>
          <p:cNvSpPr>
            <a:spLocks noGrp="1"/>
          </p:cNvSpPr>
          <p:nvPr>
            <p:ph idx="1"/>
          </p:nvPr>
        </p:nvSpPr>
        <p:spPr/>
        <p:txBody>
          <a:bodyPr>
            <a:normAutofit fontScale="92500" lnSpcReduction="20000"/>
          </a:bodyPr>
          <a:lstStyle/>
          <a:p>
            <a:r>
              <a:rPr lang="en-US" dirty="0" smtClean="0">
                <a:solidFill>
                  <a:srgbClr val="FFFFFF"/>
                </a:solidFill>
                <a:effectLst>
                  <a:outerShdw blurRad="38100" dist="38100" dir="2700000" algn="tl">
                    <a:srgbClr val="000000">
                      <a:alpha val="43137"/>
                    </a:srgbClr>
                  </a:outerShdw>
                </a:effectLst>
                <a:ea typeface="ヒラギノ角ゴ Pro W3"/>
                <a:cs typeface="ヒラギノ角ゴ Pro W3"/>
              </a:rPr>
              <a:t>Assessment is defined as an </a:t>
            </a:r>
            <a:r>
              <a:rPr lang="en-US" b="1" dirty="0" smtClean="0">
                <a:solidFill>
                  <a:srgbClr val="FFFFFF"/>
                </a:solidFill>
                <a:effectLst>
                  <a:outerShdw blurRad="38100" dist="38100" dir="2700000" algn="tl">
                    <a:srgbClr val="000000">
                      <a:alpha val="43137"/>
                    </a:srgbClr>
                  </a:outerShdw>
                </a:effectLst>
                <a:ea typeface="ヒラギノ角ゴ Pro W3"/>
                <a:cs typeface="ヒラギノ角ゴ Pro W3"/>
              </a:rPr>
              <a:t>ongoing process </a:t>
            </a:r>
            <a:r>
              <a:rPr lang="en-US" dirty="0" smtClean="0">
                <a:solidFill>
                  <a:srgbClr val="FFFFFF"/>
                </a:solidFill>
                <a:effectLst>
                  <a:outerShdw blurRad="38100" dist="38100" dir="2700000" algn="tl">
                    <a:srgbClr val="000000">
                      <a:alpha val="43137"/>
                    </a:srgbClr>
                  </a:outerShdw>
                </a:effectLst>
                <a:ea typeface="ヒラギノ角ゴ Pro W3"/>
                <a:cs typeface="ヒラギノ角ゴ Pro W3"/>
              </a:rPr>
              <a:t>aimed at </a:t>
            </a:r>
            <a:r>
              <a:rPr lang="en-US" b="1" dirty="0" smtClean="0">
                <a:solidFill>
                  <a:srgbClr val="FFFFFF"/>
                </a:solidFill>
                <a:effectLst>
                  <a:outerShdw blurRad="38100" dist="38100" dir="2700000" algn="tl">
                    <a:srgbClr val="000000">
                      <a:alpha val="43137"/>
                    </a:srgbClr>
                  </a:outerShdw>
                </a:effectLst>
                <a:ea typeface="ヒラギノ角ゴ Pro W3"/>
                <a:cs typeface="ヒラギノ角ゴ Pro W3"/>
              </a:rPr>
              <a:t>understanding</a:t>
            </a:r>
            <a:r>
              <a:rPr lang="en-US" dirty="0" smtClean="0">
                <a:solidFill>
                  <a:srgbClr val="FFFFFF"/>
                </a:solidFill>
                <a:effectLst>
                  <a:outerShdw blurRad="38100" dist="38100" dir="2700000" algn="tl">
                    <a:srgbClr val="000000">
                      <a:alpha val="43137"/>
                    </a:srgbClr>
                  </a:outerShdw>
                </a:effectLst>
                <a:ea typeface="ヒラギノ角ゴ Pro W3"/>
                <a:cs typeface="ヒラギノ角ゴ Pro W3"/>
              </a:rPr>
              <a:t> and </a:t>
            </a:r>
            <a:r>
              <a:rPr lang="en-US" b="1" dirty="0" smtClean="0">
                <a:solidFill>
                  <a:srgbClr val="FFFFFF"/>
                </a:solidFill>
                <a:effectLst>
                  <a:outerShdw blurRad="38100" dist="38100" dir="2700000" algn="tl">
                    <a:srgbClr val="000000">
                      <a:alpha val="43137"/>
                    </a:srgbClr>
                  </a:outerShdw>
                </a:effectLst>
                <a:ea typeface="ヒラギノ角ゴ Pro W3"/>
                <a:cs typeface="ヒラギノ角ゴ Pro W3"/>
              </a:rPr>
              <a:t>improving student learning</a:t>
            </a:r>
            <a:r>
              <a:rPr lang="en-US" dirty="0" smtClean="0">
                <a:solidFill>
                  <a:srgbClr val="FFFFFF"/>
                </a:solidFill>
                <a:effectLst>
                  <a:outerShdw blurRad="38100" dist="38100" dir="2700000" algn="tl">
                    <a:srgbClr val="000000">
                      <a:alpha val="43137"/>
                    </a:srgbClr>
                  </a:outerShdw>
                </a:effectLst>
                <a:ea typeface="ヒラギノ角ゴ Pro W3"/>
                <a:cs typeface="ヒラギノ角ゴ Pro W3"/>
              </a:rPr>
              <a:t>. It involves making our expectations explicit and public; setting appropriate criteria and high standards for learning quality; systematically gathering, analyzing, and interpreting evidence to determine how well performance matches expectations and standards; and using the resulting information to document, explain, and improve performance. (Thomas A. Angelo, AAHE Bulletin, November 1995, p.7)</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latin typeface="Adobe Caslon Pro Bold Italic"/>
              </a:rPr>
              <a:t>Why is Assessment Important?</a:t>
            </a:r>
            <a:endParaRPr lang="en-US" b="1" dirty="0">
              <a:effectLst>
                <a:outerShdw blurRad="38100" dist="38100" dir="2700000" algn="tl">
                  <a:srgbClr val="000000">
                    <a:alpha val="43137"/>
                  </a:srgbClr>
                </a:outerShdw>
              </a:effectLst>
              <a:latin typeface="Adobe Caslon Pro Bold Italic"/>
            </a:endParaRPr>
          </a:p>
        </p:txBody>
      </p:sp>
      <p:sp>
        <p:nvSpPr>
          <p:cNvPr id="3" name="Content Placeholder 2"/>
          <p:cNvSpPr>
            <a:spLocks noGrp="1"/>
          </p:cNvSpPr>
          <p:nvPr>
            <p:ph idx="1"/>
          </p:nvPr>
        </p:nvSpPr>
        <p:spPr/>
        <p:txBody>
          <a:bodyPr>
            <a:normAutofit fontScale="62500" lnSpcReduction="20000"/>
          </a:bodyPr>
          <a:lstStyle/>
          <a:p>
            <a:r>
              <a:rPr lang="en-US" sz="5400" dirty="0" smtClean="0">
                <a:solidFill>
                  <a:srgbClr val="FFFFFF"/>
                </a:solidFill>
                <a:effectLst>
                  <a:outerShdw blurRad="38100" dist="38100" dir="2700000" algn="tl">
                    <a:srgbClr val="000000">
                      <a:alpha val="43137"/>
                    </a:srgbClr>
                  </a:outerShdw>
                </a:effectLst>
                <a:ea typeface="ヒラギノ角ゴ Pro W3"/>
                <a:cs typeface="ヒラギノ角ゴ Pro W3"/>
              </a:rPr>
              <a:t>Goal Attainment</a:t>
            </a:r>
          </a:p>
          <a:p>
            <a:r>
              <a:rPr lang="en-US" sz="5400" dirty="0" smtClean="0">
                <a:solidFill>
                  <a:srgbClr val="FFFFFF"/>
                </a:solidFill>
                <a:effectLst>
                  <a:outerShdw blurRad="38100" dist="38100" dir="2700000" algn="tl">
                    <a:srgbClr val="000000">
                      <a:alpha val="43137"/>
                    </a:srgbClr>
                  </a:outerShdw>
                </a:effectLst>
                <a:ea typeface="ヒラギノ角ゴ Pro W3"/>
                <a:cs typeface="ヒラギノ角ゴ Pro W3"/>
              </a:rPr>
              <a:t> Decision Making</a:t>
            </a:r>
          </a:p>
          <a:p>
            <a:r>
              <a:rPr lang="en-US" sz="5400" dirty="0" smtClean="0">
                <a:solidFill>
                  <a:srgbClr val="FFFFFF"/>
                </a:solidFill>
                <a:effectLst>
                  <a:outerShdw blurRad="38100" dist="38100" dir="2700000" algn="tl">
                    <a:srgbClr val="000000">
                      <a:alpha val="43137"/>
                    </a:srgbClr>
                  </a:outerShdw>
                </a:effectLst>
                <a:ea typeface="ヒラギノ角ゴ Pro W3"/>
                <a:cs typeface="ヒラギノ角ゴ Pro W3"/>
              </a:rPr>
              <a:t>Accountability</a:t>
            </a:r>
          </a:p>
          <a:p>
            <a:r>
              <a:rPr lang="en-US" sz="5400" dirty="0" smtClean="0">
                <a:solidFill>
                  <a:srgbClr val="FFFFFF"/>
                </a:solidFill>
                <a:effectLst>
                  <a:outerShdw blurRad="38100" dist="38100" dir="2700000" algn="tl">
                    <a:srgbClr val="000000">
                      <a:alpha val="43137"/>
                    </a:srgbClr>
                  </a:outerShdw>
                </a:effectLst>
                <a:ea typeface="ヒラギノ角ゴ Pro W3"/>
                <a:cs typeface="ヒラギノ角ゴ Pro W3"/>
              </a:rPr>
              <a:t>Accreditation—SACS 3.3 Institutional Effectiveness</a:t>
            </a:r>
          </a:p>
          <a:p>
            <a:pPr>
              <a:buNone/>
            </a:pPr>
            <a:r>
              <a:rPr lang="en-US" sz="2800" dirty="0" smtClean="0">
                <a:solidFill>
                  <a:srgbClr val="FFFFFF"/>
                </a:solidFill>
                <a:effectLst>
                  <a:outerShdw blurRad="38100" dist="38100" dir="2700000" algn="tl">
                    <a:srgbClr val="000000">
                      <a:alpha val="43137"/>
                    </a:srgbClr>
                  </a:outerShdw>
                </a:effectLst>
                <a:ea typeface="ヒラギノ角ゴ Pro W3"/>
                <a:cs typeface="ヒラギノ角ゴ Pro W3"/>
              </a:rPr>
              <a:t>(The </a:t>
            </a:r>
            <a:r>
              <a:rPr lang="en-US" dirty="0" smtClean="0">
                <a:solidFill>
                  <a:srgbClr val="FFFFFF"/>
                </a:solidFill>
                <a:effectLst>
                  <a:outerShdw blurRad="38100" dist="38100" dir="2700000" algn="tl">
                    <a:srgbClr val="000000">
                      <a:alpha val="43137"/>
                    </a:srgbClr>
                  </a:outerShdw>
                </a:effectLst>
                <a:ea typeface="ヒラギノ角ゴ Pro W3"/>
                <a:cs typeface="ヒラギノ角ゴ Pro W3"/>
              </a:rPr>
              <a:t>Institution identifies expected outcomes, assesses the extent to which it achieves these outcomes, and provides evidence of improvement based on analysis of the results.</a:t>
            </a:r>
            <a:endParaRPr lang="en-US" sz="5400" dirty="0" smtClean="0">
              <a:solidFill>
                <a:srgbClr val="FFFFFF"/>
              </a:solidFill>
              <a:effectLst>
                <a:outerShdw blurRad="38100" dist="38100" dir="2700000" algn="tl">
                  <a:srgbClr val="000000">
                    <a:alpha val="43137"/>
                  </a:srgbClr>
                </a:outerShdw>
              </a:effectLst>
              <a:ea typeface="ヒラギノ角ゴ Pro W3"/>
              <a:cs typeface="ヒラギノ角ゴ Pro W3"/>
            </a:endParaRPr>
          </a:p>
          <a:p>
            <a:r>
              <a:rPr lang="en-US" sz="5400" dirty="0" smtClean="0">
                <a:solidFill>
                  <a:srgbClr val="FFFFFF"/>
                </a:solidFill>
                <a:effectLst>
                  <a:outerShdw blurRad="38100" dist="38100" dir="2700000" algn="tl">
                    <a:srgbClr val="000000">
                      <a:alpha val="43137"/>
                    </a:srgbClr>
                  </a:outerShdw>
                </a:effectLst>
                <a:ea typeface="ヒラギノ角ゴ Pro W3"/>
                <a:cs typeface="ヒラギノ角ゴ Pro W3"/>
              </a:rPr>
              <a:t>Improvement in Service</a:t>
            </a:r>
          </a:p>
          <a:p>
            <a:r>
              <a:rPr lang="en-US" sz="5400" dirty="0" smtClean="0">
                <a:solidFill>
                  <a:srgbClr val="FFFFFF"/>
                </a:solidFill>
                <a:effectLst>
                  <a:outerShdw blurRad="38100" dist="38100" dir="2700000" algn="tl">
                    <a:srgbClr val="000000">
                      <a:alpha val="43137"/>
                    </a:srgbClr>
                  </a:outerShdw>
                </a:effectLst>
                <a:ea typeface="ヒラギノ角ゴ Pro W3"/>
                <a:cs typeface="ヒラギノ角ゴ Pro W3"/>
              </a:rPr>
              <a:t>STUDENT LEARNING</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effectLst>
                  <a:outerShdw blurRad="38100" dist="38100" dir="2700000" algn="tl">
                    <a:srgbClr val="000000">
                      <a:alpha val="43137"/>
                    </a:srgbClr>
                  </a:outerShdw>
                </a:effectLst>
                <a:latin typeface="Adobe Caslon Pro Bold Italic"/>
              </a:rPr>
              <a:t>Assessment Time for IE Plans/Repor</a:t>
            </a:r>
            <a:r>
              <a:rPr lang="en-US" sz="4000" b="1" dirty="0" smtClean="0">
                <a:latin typeface="Adobe Caslon Pro Bold Italic"/>
              </a:rPr>
              <a:t>ts</a:t>
            </a:r>
            <a:endParaRPr lang="en-US" sz="4000" b="1" dirty="0">
              <a:latin typeface="Adobe Caslon Pro Bold Italic"/>
            </a:endParaRPr>
          </a:p>
        </p:txBody>
      </p:sp>
      <p:sp>
        <p:nvSpPr>
          <p:cNvPr id="3" name="Content Placeholder 2"/>
          <p:cNvSpPr>
            <a:spLocks noGrp="1"/>
          </p:cNvSpPr>
          <p:nvPr>
            <p:ph idx="1"/>
          </p:nvPr>
        </p:nvSpPr>
        <p:spPr/>
        <p:txBody>
          <a:bodyPr>
            <a:normAutofit fontScale="85000" lnSpcReduction="20000"/>
          </a:bodyPr>
          <a:lstStyle/>
          <a:p>
            <a:pPr>
              <a:defRPr/>
            </a:pPr>
            <a:r>
              <a:rPr lang="en-US" dirty="0">
                <a:effectLst>
                  <a:outerShdw blurRad="38100" dist="38100" dir="2700000" algn="tl">
                    <a:srgbClr val="000000">
                      <a:alpha val="43137"/>
                    </a:srgbClr>
                  </a:outerShdw>
                </a:effectLst>
                <a:latin typeface="Arial" charset="0"/>
              </a:rPr>
              <a:t>Phase I: Created an Educational Awareness of Institutional Effectiveness (IE)/Assessment </a:t>
            </a:r>
            <a:br>
              <a:rPr lang="en-US" dirty="0">
                <a:effectLst>
                  <a:outerShdw blurRad="38100" dist="38100" dir="2700000" algn="tl">
                    <a:srgbClr val="000000">
                      <a:alpha val="43137"/>
                    </a:srgbClr>
                  </a:outerShdw>
                </a:effectLst>
                <a:latin typeface="Arial" charset="0"/>
              </a:rPr>
            </a:br>
            <a:r>
              <a:rPr lang="en-US" dirty="0">
                <a:effectLst>
                  <a:outerShdw blurRad="38100" dist="38100" dir="2700000" algn="tl">
                    <a:srgbClr val="000000">
                      <a:alpha val="43137"/>
                    </a:srgbClr>
                  </a:outerShdw>
                </a:effectLst>
                <a:latin typeface="Arial" charset="0"/>
              </a:rPr>
              <a:t>university-wide </a:t>
            </a:r>
            <a:br>
              <a:rPr lang="en-US" dirty="0">
                <a:effectLst>
                  <a:outerShdw blurRad="38100" dist="38100" dir="2700000" algn="tl">
                    <a:srgbClr val="000000">
                      <a:alpha val="43137"/>
                    </a:srgbClr>
                  </a:outerShdw>
                </a:effectLst>
                <a:latin typeface="Arial" charset="0"/>
              </a:rPr>
            </a:br>
            <a:endParaRPr lang="en-US" dirty="0">
              <a:effectLst>
                <a:outerShdw blurRad="38100" dist="38100" dir="2700000" algn="tl">
                  <a:srgbClr val="000000">
                    <a:alpha val="43137"/>
                  </a:srgbClr>
                </a:outerShdw>
              </a:effectLst>
              <a:latin typeface="Arial" charset="0"/>
            </a:endParaRPr>
          </a:p>
          <a:p>
            <a:pPr>
              <a:defRPr/>
            </a:pPr>
            <a:r>
              <a:rPr lang="en-US" dirty="0">
                <a:effectLst>
                  <a:outerShdw blurRad="38100" dist="38100" dir="2700000" algn="tl">
                    <a:srgbClr val="000000">
                      <a:alpha val="43137"/>
                    </a:srgbClr>
                  </a:outerShdw>
                </a:effectLst>
                <a:latin typeface="Arial" charset="0"/>
              </a:rPr>
              <a:t>Phase II: Modified the evaluation process of the IE/Assessment </a:t>
            </a:r>
            <a:r>
              <a:rPr lang="en-US" dirty="0" smtClean="0">
                <a:effectLst>
                  <a:outerShdw blurRad="38100" dist="38100" dir="2700000" algn="tl">
                    <a:srgbClr val="000000">
                      <a:alpha val="43137"/>
                    </a:srgbClr>
                  </a:outerShdw>
                </a:effectLst>
                <a:latin typeface="Arial" charset="0"/>
              </a:rPr>
              <a:t>Plans </a:t>
            </a:r>
            <a:r>
              <a:rPr lang="en-US" dirty="0">
                <a:effectLst>
                  <a:outerShdw blurRad="38100" dist="38100" dir="2700000" algn="tl">
                    <a:srgbClr val="000000">
                      <a:alpha val="43137"/>
                    </a:srgbClr>
                  </a:outerShdw>
                </a:effectLst>
                <a:latin typeface="Arial" charset="0"/>
              </a:rPr>
              <a:t>using the existing </a:t>
            </a:r>
            <a:r>
              <a:rPr lang="en-US" dirty="0" smtClean="0">
                <a:effectLst>
                  <a:outerShdw blurRad="38100" dist="38100" dir="2700000" algn="tl">
                    <a:srgbClr val="000000">
                      <a:alpha val="43137"/>
                    </a:srgbClr>
                  </a:outerShdw>
                </a:effectLst>
                <a:latin typeface="Arial" charset="0"/>
              </a:rPr>
              <a:t>Rubric</a:t>
            </a:r>
            <a:r>
              <a:rPr lang="en-US" dirty="0">
                <a:effectLst>
                  <a:outerShdw blurRad="38100" dist="38100" dir="2700000" algn="tl">
                    <a:srgbClr val="000000">
                      <a:alpha val="43137"/>
                    </a:srgbClr>
                  </a:outerShdw>
                </a:effectLst>
                <a:latin typeface="Arial" charset="0"/>
              </a:rPr>
              <a:t/>
            </a:r>
            <a:br>
              <a:rPr lang="en-US" dirty="0">
                <a:effectLst>
                  <a:outerShdw blurRad="38100" dist="38100" dir="2700000" algn="tl">
                    <a:srgbClr val="000000">
                      <a:alpha val="43137"/>
                    </a:srgbClr>
                  </a:outerShdw>
                </a:effectLst>
                <a:latin typeface="Arial" charset="0"/>
              </a:rPr>
            </a:br>
            <a:endParaRPr lang="en-US" dirty="0">
              <a:effectLst>
                <a:outerShdw blurRad="38100" dist="38100" dir="2700000" algn="tl">
                  <a:srgbClr val="000000">
                    <a:alpha val="43137"/>
                  </a:srgbClr>
                </a:outerShdw>
              </a:effectLst>
              <a:latin typeface="Arial" charset="0"/>
            </a:endParaRPr>
          </a:p>
          <a:p>
            <a:pPr>
              <a:defRPr/>
            </a:pPr>
            <a:r>
              <a:rPr lang="en-US" dirty="0">
                <a:effectLst>
                  <a:outerShdw blurRad="38100" dist="38100" dir="2700000" algn="tl">
                    <a:srgbClr val="000000">
                      <a:alpha val="43137"/>
                    </a:srgbClr>
                  </a:outerShdw>
                </a:effectLst>
                <a:latin typeface="Arial" charset="0"/>
              </a:rPr>
              <a:t>Phase III: Completed the </a:t>
            </a:r>
            <a:r>
              <a:rPr lang="en-US" dirty="0" smtClean="0">
                <a:effectLst>
                  <a:outerShdw blurRad="38100" dist="38100" dir="2700000" algn="tl">
                    <a:srgbClr val="000000">
                      <a:alpha val="43137"/>
                    </a:srgbClr>
                  </a:outerShdw>
                </a:effectLst>
                <a:latin typeface="Arial" charset="0"/>
              </a:rPr>
              <a:t>AY’15 </a:t>
            </a:r>
            <a:r>
              <a:rPr lang="en-US" dirty="0">
                <a:effectLst>
                  <a:outerShdw blurRad="38100" dist="38100" dir="2700000" algn="tl">
                    <a:srgbClr val="000000">
                      <a:alpha val="43137"/>
                    </a:srgbClr>
                  </a:outerShdw>
                </a:effectLst>
                <a:latin typeface="Arial" charset="0"/>
              </a:rPr>
              <a:t>IE/Assessment </a:t>
            </a:r>
            <a:r>
              <a:rPr lang="en-US" dirty="0" smtClean="0">
                <a:effectLst>
                  <a:outerShdw blurRad="38100" dist="38100" dir="2700000" algn="tl">
                    <a:srgbClr val="000000">
                      <a:alpha val="43137"/>
                    </a:srgbClr>
                  </a:outerShdw>
                </a:effectLst>
                <a:latin typeface="Arial" charset="0"/>
              </a:rPr>
              <a:t>Plans (</a:t>
            </a:r>
            <a:r>
              <a:rPr lang="en-US" b="1" dirty="0" smtClean="0">
                <a:effectLst>
                  <a:outerShdw blurRad="38100" dist="38100" dir="2700000" algn="tl">
                    <a:srgbClr val="000000">
                      <a:alpha val="43137"/>
                    </a:srgbClr>
                  </a:outerShdw>
                </a:effectLst>
                <a:latin typeface="Arial" charset="0"/>
              </a:rPr>
              <a:t>Due </a:t>
            </a:r>
            <a:r>
              <a:rPr lang="en-US" b="1" dirty="0">
                <a:effectLst>
                  <a:outerShdw blurRad="38100" dist="38100" dir="2700000" algn="tl">
                    <a:srgbClr val="000000">
                      <a:alpha val="43137"/>
                    </a:srgbClr>
                  </a:outerShdw>
                </a:effectLst>
                <a:latin typeface="Arial" charset="0"/>
              </a:rPr>
              <a:t>date i</a:t>
            </a:r>
            <a:r>
              <a:rPr lang="en-US" b="1" dirty="0" smtClean="0">
                <a:effectLst>
                  <a:outerShdw blurRad="38100" dist="38100" dir="2700000" algn="tl">
                    <a:srgbClr val="000000">
                      <a:alpha val="43137"/>
                    </a:srgbClr>
                  </a:outerShdw>
                </a:effectLst>
                <a:latin typeface="Arial" charset="0"/>
              </a:rPr>
              <a:t>s September 08, 2014</a:t>
            </a:r>
            <a:r>
              <a:rPr lang="en-US" dirty="0" smtClean="0">
                <a:effectLst>
                  <a:outerShdw blurRad="38100" dist="38100" dir="2700000" algn="tl">
                    <a:srgbClr val="000000">
                      <a:alpha val="43137"/>
                    </a:srgbClr>
                  </a:outerShdw>
                </a:effectLst>
                <a:latin typeface="Arial" charset="0"/>
              </a:rPr>
              <a:t>)</a:t>
            </a:r>
            <a:r>
              <a:rPr lang="en-US" dirty="0">
                <a:effectLst>
                  <a:outerShdw blurRad="38100" dist="38100" dir="2700000" algn="tl">
                    <a:srgbClr val="000000">
                      <a:alpha val="43137"/>
                    </a:srgbClr>
                  </a:outerShdw>
                </a:effectLst>
                <a:latin typeface="Arial" charset="0"/>
              </a:rPr>
              <a:t/>
            </a:r>
            <a:br>
              <a:rPr lang="en-US" dirty="0">
                <a:effectLst>
                  <a:outerShdw blurRad="38100" dist="38100" dir="2700000" algn="tl">
                    <a:srgbClr val="000000">
                      <a:alpha val="43137"/>
                    </a:srgbClr>
                  </a:outerShdw>
                </a:effectLst>
                <a:latin typeface="Arial" charset="0"/>
              </a:rPr>
            </a:br>
            <a:endParaRPr lang="en-US" dirty="0">
              <a:effectLst>
                <a:outerShdw blurRad="38100" dist="38100" dir="2700000" algn="tl">
                  <a:srgbClr val="000000">
                    <a:alpha val="43137"/>
                  </a:srgbClr>
                </a:outerShdw>
              </a:effectLst>
              <a:latin typeface="Arial" charset="0"/>
            </a:endParaRPr>
          </a:p>
          <a:p>
            <a:pPr>
              <a:defRPr/>
            </a:pPr>
            <a:r>
              <a:rPr lang="en-US" dirty="0">
                <a:effectLst>
                  <a:outerShdw blurRad="38100" dist="38100" dir="2700000" algn="tl">
                    <a:srgbClr val="000000">
                      <a:alpha val="43137"/>
                    </a:srgbClr>
                  </a:outerShdw>
                </a:effectLst>
                <a:latin typeface="Arial" charset="0"/>
              </a:rPr>
              <a:t>Phase IV: Assess the </a:t>
            </a:r>
            <a:r>
              <a:rPr lang="en-US" dirty="0" smtClean="0">
                <a:effectLst>
                  <a:outerShdw blurRad="38100" dist="38100" dir="2700000" algn="tl">
                    <a:srgbClr val="000000">
                      <a:alpha val="43137"/>
                    </a:srgbClr>
                  </a:outerShdw>
                </a:effectLst>
                <a:latin typeface="Arial" charset="0"/>
              </a:rPr>
              <a:t>2014-2015 </a:t>
            </a:r>
            <a:r>
              <a:rPr lang="en-US" dirty="0">
                <a:effectLst>
                  <a:outerShdw blurRad="38100" dist="38100" dir="2700000" algn="tl">
                    <a:srgbClr val="000000">
                      <a:alpha val="43137"/>
                    </a:srgbClr>
                  </a:outerShdw>
                </a:effectLst>
                <a:latin typeface="Arial" charset="0"/>
              </a:rPr>
              <a:t>IE/Assessment </a:t>
            </a:r>
            <a:r>
              <a:rPr lang="en-US" dirty="0" smtClean="0">
                <a:effectLst>
                  <a:outerShdw blurRad="38100" dist="38100" dir="2700000" algn="tl">
                    <a:srgbClr val="000000">
                      <a:alpha val="43137"/>
                    </a:srgbClr>
                  </a:outerShdw>
                </a:effectLst>
                <a:latin typeface="Arial" charset="0"/>
              </a:rPr>
              <a:t>Plans will begin </a:t>
            </a:r>
            <a:r>
              <a:rPr lang="en-US" b="1" dirty="0" smtClean="0">
                <a:effectLst>
                  <a:outerShdw blurRad="38100" dist="38100" dir="2700000" algn="tl">
                    <a:srgbClr val="000000">
                      <a:alpha val="43137"/>
                    </a:srgbClr>
                  </a:outerShdw>
                </a:effectLst>
                <a:latin typeface="Arial" charset="0"/>
              </a:rPr>
              <a:t>September 22, 2014</a:t>
            </a:r>
            <a:endParaRPr lang="en-US" dirty="0">
              <a:effectLst>
                <a:outerShdw blurRad="38100" dist="38100" dir="2700000" algn="tl">
                  <a:srgbClr val="000000">
                    <a:alpha val="43137"/>
                  </a:srgbClr>
                </a:outerShdw>
              </a:effectLst>
              <a:latin typeface="Arial" charset="0"/>
            </a:endParaRP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effectLst>
                  <a:outerShdw blurRad="38100" dist="38100" dir="2700000" algn="tl">
                    <a:srgbClr val="000000">
                      <a:alpha val="43137"/>
                    </a:srgbClr>
                  </a:outerShdw>
                </a:effectLst>
                <a:latin typeface="Adobe Caslon Pro Bold Italic"/>
              </a:rPr>
              <a:t>Departmental Mission </a:t>
            </a:r>
            <a:endParaRPr lang="en-US" sz="4000" b="1" dirty="0">
              <a:effectLst>
                <a:outerShdw blurRad="38100" dist="38100" dir="2700000" algn="tl">
                  <a:srgbClr val="000000">
                    <a:alpha val="43137"/>
                  </a:srgbClr>
                </a:outerShdw>
              </a:effectLst>
              <a:latin typeface="Adobe Caslon Pro Bold Italic"/>
            </a:endParaRPr>
          </a:p>
        </p:txBody>
      </p:sp>
      <p:sp>
        <p:nvSpPr>
          <p:cNvPr id="3" name="Content Placeholder 2"/>
          <p:cNvSpPr>
            <a:spLocks noGrp="1"/>
          </p:cNvSpPr>
          <p:nvPr>
            <p:ph idx="1"/>
          </p:nvPr>
        </p:nvSpPr>
        <p:spPr/>
        <p:txBody>
          <a:bodyPr/>
          <a:lstStyle/>
          <a:p>
            <a:pPr>
              <a:lnSpc>
                <a:spcPct val="90000"/>
              </a:lnSpc>
              <a:defRPr/>
            </a:pPr>
            <a:endParaRPr lang="en-US" dirty="0" smtClean="0">
              <a:latin typeface="Arial" charset="0"/>
            </a:endParaRPr>
          </a:p>
          <a:p>
            <a:pPr algn="ctr">
              <a:lnSpc>
                <a:spcPct val="90000"/>
              </a:lnSpc>
              <a:buNone/>
              <a:defRPr/>
            </a:pPr>
            <a:r>
              <a:rPr lang="en-US" dirty="0" smtClean="0">
                <a:effectLst>
                  <a:outerShdw blurRad="38100" dist="38100" dir="2700000" algn="tl">
                    <a:srgbClr val="000000">
                      <a:alpha val="43137"/>
                    </a:srgbClr>
                  </a:outerShdw>
                </a:effectLst>
                <a:latin typeface="Arial" charset="0"/>
              </a:rPr>
              <a:t>Mission </a:t>
            </a:r>
            <a:r>
              <a:rPr lang="en-US" dirty="0">
                <a:effectLst>
                  <a:outerShdw blurRad="38100" dist="38100" dir="2700000" algn="tl">
                    <a:srgbClr val="000000">
                      <a:alpha val="43137"/>
                    </a:srgbClr>
                  </a:outerShdw>
                </a:effectLst>
                <a:latin typeface="Arial" charset="0"/>
              </a:rPr>
              <a:t>statement for accuracy</a:t>
            </a:r>
          </a:p>
          <a:p>
            <a:pPr lvl="1">
              <a:lnSpc>
                <a:spcPct val="90000"/>
              </a:lnSpc>
              <a:defRPr/>
            </a:pPr>
            <a:r>
              <a:rPr lang="en-US" sz="2600" dirty="0">
                <a:effectLst>
                  <a:outerShdw blurRad="38100" dist="38100" dir="2700000" algn="tl">
                    <a:srgbClr val="000000">
                      <a:alpha val="43137"/>
                    </a:srgbClr>
                  </a:outerShdw>
                </a:effectLst>
                <a:latin typeface="Arial" charset="0"/>
              </a:rPr>
              <a:t>Describes the services of the </a:t>
            </a:r>
            <a:r>
              <a:rPr lang="en-US" sz="2600" dirty="0" smtClean="0">
                <a:effectLst>
                  <a:outerShdw blurRad="38100" dist="38100" dir="2700000" algn="tl">
                    <a:srgbClr val="000000">
                      <a:alpha val="43137"/>
                    </a:srgbClr>
                  </a:outerShdw>
                </a:effectLst>
                <a:latin typeface="Arial" charset="0"/>
              </a:rPr>
              <a:t>College/Department</a:t>
            </a:r>
            <a:endParaRPr lang="en-US" sz="2600" dirty="0">
              <a:effectLst>
                <a:outerShdw blurRad="38100" dist="38100" dir="2700000" algn="tl">
                  <a:srgbClr val="000000">
                    <a:alpha val="43137"/>
                  </a:srgbClr>
                </a:outerShdw>
              </a:effectLst>
              <a:latin typeface="Arial" charset="0"/>
            </a:endParaRPr>
          </a:p>
          <a:p>
            <a:pPr lvl="1">
              <a:lnSpc>
                <a:spcPct val="90000"/>
              </a:lnSpc>
              <a:defRPr/>
            </a:pPr>
            <a:r>
              <a:rPr lang="en-US" sz="2600" dirty="0" smtClean="0">
                <a:effectLst>
                  <a:outerShdw blurRad="38100" dist="38100" dir="2700000" algn="tl">
                    <a:srgbClr val="000000">
                      <a:alpha val="43137"/>
                    </a:srgbClr>
                  </a:outerShdw>
                </a:effectLst>
                <a:latin typeface="Arial" charset="0"/>
              </a:rPr>
              <a:t>Describes </a:t>
            </a:r>
            <a:r>
              <a:rPr lang="en-US" sz="2600" dirty="0">
                <a:effectLst>
                  <a:outerShdw blurRad="38100" dist="38100" dir="2700000" algn="tl">
                    <a:srgbClr val="000000">
                      <a:alpha val="43137"/>
                    </a:srgbClr>
                  </a:outerShdw>
                </a:effectLst>
                <a:latin typeface="Arial" charset="0"/>
              </a:rPr>
              <a:t>the existence</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latin typeface="Adobe Caslon Pro Bold Italic"/>
              </a:rPr>
              <a:t>Assessment Plan and Report</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solidFill>
                  <a:srgbClr val="FFC000"/>
                </a:solidFill>
                <a:effectLst>
                  <a:outerShdw blurRad="38100" dist="38100" dir="2700000" algn="tl">
                    <a:srgbClr val="000000">
                      <a:alpha val="43137"/>
                    </a:srgbClr>
                  </a:outerShdw>
                </a:effectLst>
              </a:rPr>
              <a:t>Student Learning Outcomes (SLO)</a:t>
            </a:r>
          </a:p>
          <a:p>
            <a:r>
              <a:rPr lang="en-US" dirty="0" smtClean="0">
                <a:solidFill>
                  <a:srgbClr val="FFC000"/>
                </a:solidFill>
                <a:effectLst>
                  <a:outerShdw blurRad="38100" dist="38100" dir="2700000" algn="tl">
                    <a:srgbClr val="000000">
                      <a:alpha val="43137"/>
                    </a:srgbClr>
                  </a:outerShdw>
                </a:effectLst>
              </a:rPr>
              <a:t>Means of Assessment/Criteria for Success</a:t>
            </a:r>
          </a:p>
          <a:p>
            <a:r>
              <a:rPr lang="en-US" dirty="0" smtClean="0">
                <a:effectLst>
                  <a:outerShdw blurRad="38100" dist="38100" dir="2700000" algn="tl">
                    <a:srgbClr val="000000">
                      <a:alpha val="43137"/>
                    </a:srgbClr>
                  </a:outerShdw>
                </a:effectLst>
              </a:rPr>
              <a:t>Data Collection/Results for Outcome</a:t>
            </a:r>
          </a:p>
          <a:p>
            <a:r>
              <a:rPr lang="en-US" dirty="0" smtClean="0">
                <a:effectLst>
                  <a:outerShdw blurRad="38100" dist="38100" dir="2700000" algn="tl">
                    <a:srgbClr val="000000">
                      <a:alpha val="43137"/>
                    </a:srgbClr>
                  </a:outerShdw>
                </a:effectLst>
              </a:rPr>
              <a:t>Use of Results to Improve Instructional Programs for SLOs</a:t>
            </a:r>
          </a:p>
          <a:p>
            <a:r>
              <a:rPr lang="en-US" dirty="0" smtClean="0">
                <a:effectLst>
                  <a:outerShdw blurRad="38100" dist="38100" dir="2700000" algn="tl">
                    <a:srgbClr val="000000">
                      <a:alpha val="43137"/>
                    </a:srgbClr>
                  </a:outerShdw>
                </a:effectLst>
              </a:rPr>
              <a:t>Major Difficulties</a:t>
            </a:r>
          </a:p>
          <a:p>
            <a:r>
              <a:rPr lang="en-US" dirty="0" smtClean="0">
                <a:effectLst>
                  <a:outerShdw blurRad="38100" dist="38100" dir="2700000" algn="tl">
                    <a:srgbClr val="000000">
                      <a:alpha val="43137"/>
                    </a:srgbClr>
                  </a:outerShdw>
                </a:effectLst>
              </a:rPr>
              <a:t>Academic Goals for </a:t>
            </a:r>
            <a:r>
              <a:rPr lang="en-US" dirty="0" smtClean="0">
                <a:effectLst>
                  <a:outerShdw blurRad="38100" dist="38100" dir="2700000" algn="tl">
                    <a:srgbClr val="000000">
                      <a:alpha val="43137"/>
                    </a:srgbClr>
                  </a:outerShdw>
                </a:effectLst>
              </a:rPr>
              <a:t>AY’16</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effectLst>
                  <a:outerShdw blurRad="38100" dist="38100" dir="2700000" algn="tl">
                    <a:srgbClr val="000000">
                      <a:alpha val="43137"/>
                    </a:srgbClr>
                  </a:outerShdw>
                </a:effectLst>
                <a:latin typeface="Adobe Caslon Pro Bold Italic"/>
              </a:rPr>
              <a:t>Student Learning Outcomes</a:t>
            </a:r>
            <a:endParaRPr lang="en-US" sz="4000" b="1" dirty="0">
              <a:effectLst>
                <a:outerShdw blurRad="38100" dist="38100" dir="2700000" algn="tl">
                  <a:srgbClr val="000000">
                    <a:alpha val="43137"/>
                  </a:srgbClr>
                </a:outerShdw>
              </a:effectLst>
              <a:latin typeface="Adobe Caslon Pro Bold Italic"/>
            </a:endParaRPr>
          </a:p>
        </p:txBody>
      </p:sp>
      <p:sp>
        <p:nvSpPr>
          <p:cNvPr id="3" name="Content Placeholder 2"/>
          <p:cNvSpPr>
            <a:spLocks noGrp="1"/>
          </p:cNvSpPr>
          <p:nvPr>
            <p:ph idx="1"/>
          </p:nvPr>
        </p:nvSpPr>
        <p:spPr/>
        <p:txBody>
          <a:bodyPr>
            <a:normAutofit fontScale="92500" lnSpcReduction="10000"/>
          </a:bodyPr>
          <a:lstStyle/>
          <a:p>
            <a:r>
              <a:rPr lang="en-US" dirty="0" smtClean="0">
                <a:effectLst>
                  <a:outerShdw blurRad="38100" dist="38100" dir="2700000" algn="tl">
                    <a:srgbClr val="000000">
                      <a:alpha val="43137"/>
                    </a:srgbClr>
                  </a:outerShdw>
                </a:effectLst>
              </a:rPr>
              <a:t>Instructional Units</a:t>
            </a:r>
          </a:p>
          <a:p>
            <a:pPr>
              <a:buNone/>
            </a:pPr>
            <a:r>
              <a:rPr lang="en-US" dirty="0" smtClean="0">
                <a:effectLst>
                  <a:outerShdw blurRad="38100" dist="38100" dir="2700000" algn="tl">
                    <a:srgbClr val="000000">
                      <a:alpha val="43137"/>
                    </a:srgbClr>
                  </a:outerShdw>
                </a:effectLst>
              </a:rPr>
              <a:t>	- What do you want students to know, think or do when they have completed the program?</a:t>
            </a:r>
          </a:p>
          <a:p>
            <a:pPr>
              <a:buNone/>
            </a:pP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	-3-5 student learning outcomes (SLO’s)</a:t>
            </a:r>
          </a:p>
          <a:p>
            <a:pPr>
              <a:buNone/>
            </a:pPr>
            <a:r>
              <a:rPr lang="en-US" dirty="0" smtClean="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Educational Program Outcomes</a:t>
            </a:r>
          </a:p>
          <a:p>
            <a:pPr>
              <a:buNone/>
            </a:pPr>
            <a:r>
              <a:rPr lang="en-US" sz="2400" dirty="0" smtClean="0">
                <a:effectLst>
                  <a:outerShdw blurRad="38100" dist="38100" dir="2700000" algn="tl">
                    <a:srgbClr val="000000">
                      <a:alpha val="43137"/>
                    </a:srgbClr>
                  </a:outerShdw>
                </a:effectLst>
              </a:rPr>
              <a:t>			- Student Achievement Outcomes</a:t>
            </a:r>
            <a:endParaRPr lang="en-US" dirty="0" smtClean="0">
              <a:effectLst>
                <a:outerShdw blurRad="38100" dist="38100" dir="2700000" algn="tl">
                  <a:srgbClr val="000000">
                    <a:alpha val="43137"/>
                  </a:srgbClr>
                </a:outerShdw>
              </a:effectLst>
            </a:endParaRPr>
          </a:p>
          <a:p>
            <a:pPr>
              <a:buNone/>
            </a:pPr>
            <a:r>
              <a:rPr lang="en-US" dirty="0" smtClean="0">
                <a:effectLst>
                  <a:outerShdw blurRad="38100" dist="38100" dir="2700000" algn="tl">
                    <a:srgbClr val="000000">
                      <a:alpha val="43137"/>
                    </a:srgbClr>
                  </a:outerShdw>
                </a:effectLst>
              </a:rPr>
              <a:t>	- SLOs should be measurable</a:t>
            </a:r>
          </a:p>
          <a:p>
            <a:pPr>
              <a:buNone/>
            </a:pP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	- Reflect outcomes of the prescribed 		  curriculum</a:t>
            </a: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effectLst>
                  <a:outerShdw blurRad="38100" dist="38100" dir="2700000" algn="tl">
                    <a:srgbClr val="000000">
                      <a:alpha val="43137"/>
                    </a:srgbClr>
                  </a:outerShdw>
                </a:effectLst>
                <a:latin typeface="Adobe Caslon Pro Bold Italic"/>
              </a:rPr>
              <a:t>Means of Assessment</a:t>
            </a:r>
            <a:endParaRPr lang="en-US" sz="4000" b="1" dirty="0">
              <a:effectLst>
                <a:outerShdw blurRad="38100" dist="38100" dir="2700000" algn="tl">
                  <a:srgbClr val="000000">
                    <a:alpha val="43137"/>
                  </a:srgbClr>
                </a:outerShdw>
              </a:effectLst>
              <a:latin typeface="Adobe Caslon Pro Bold Italic"/>
            </a:endParaRPr>
          </a:p>
        </p:txBody>
      </p:sp>
      <p:sp>
        <p:nvSpPr>
          <p:cNvPr id="3" name="Content Placeholder 2"/>
          <p:cNvSpPr>
            <a:spLocks noGrp="1"/>
          </p:cNvSpPr>
          <p:nvPr>
            <p:ph idx="1"/>
          </p:nvPr>
        </p:nvSpPr>
        <p:spPr/>
        <p:txBody>
          <a:bodyPr/>
          <a:lstStyle/>
          <a:p>
            <a:r>
              <a:rPr lang="en-US" dirty="0" smtClean="0">
                <a:solidFill>
                  <a:srgbClr val="FFFFFF"/>
                </a:solidFill>
                <a:effectLst>
                  <a:outerShdw blurRad="38100" dist="38100" dir="2700000" algn="tl">
                    <a:srgbClr val="000000">
                      <a:alpha val="43137"/>
                    </a:srgbClr>
                  </a:outerShdw>
                </a:effectLst>
                <a:ea typeface="ヒラギノ角ゴ Pro W3"/>
                <a:cs typeface="ヒラギノ角ゴ Pro W3"/>
              </a:rPr>
              <a:t>Assessment Measures</a:t>
            </a:r>
          </a:p>
          <a:p>
            <a:pPr lvl="1"/>
            <a:r>
              <a:rPr lang="en-US" dirty="0" smtClean="0">
                <a:solidFill>
                  <a:srgbClr val="FFFFFF"/>
                </a:solidFill>
                <a:effectLst>
                  <a:outerShdw blurRad="38100" dist="38100" dir="2700000" algn="tl">
                    <a:srgbClr val="000000">
                      <a:alpha val="43137"/>
                    </a:srgbClr>
                  </a:outerShdw>
                </a:effectLst>
                <a:ea typeface="ヒラギノ角ゴ Pro W3"/>
              </a:rPr>
              <a:t>How will the success of the outcome be measured?</a:t>
            </a:r>
          </a:p>
          <a:p>
            <a:pPr lvl="2"/>
            <a:r>
              <a:rPr lang="en-US" dirty="0" smtClean="0">
                <a:solidFill>
                  <a:srgbClr val="FFFFFF"/>
                </a:solidFill>
                <a:effectLst>
                  <a:outerShdw blurRad="38100" dist="38100" dir="2700000" algn="tl">
                    <a:srgbClr val="000000">
                      <a:alpha val="43137"/>
                    </a:srgbClr>
                  </a:outerShdw>
                </a:effectLst>
                <a:ea typeface="ヒラギノ角ゴ Pro W3"/>
              </a:rPr>
              <a:t>Multiple Measures</a:t>
            </a:r>
          </a:p>
          <a:p>
            <a:pPr lvl="3"/>
            <a:r>
              <a:rPr lang="en-US" dirty="0" smtClean="0">
                <a:solidFill>
                  <a:srgbClr val="FFFFFF"/>
                </a:solidFill>
                <a:effectLst>
                  <a:outerShdw blurRad="38100" dist="38100" dir="2700000" algn="tl">
                    <a:srgbClr val="000000">
                      <a:alpha val="43137"/>
                    </a:srgbClr>
                  </a:outerShdw>
                </a:effectLst>
                <a:ea typeface="ヒラギノ角ゴ Pro W3"/>
              </a:rPr>
              <a:t>2 per objective</a:t>
            </a:r>
          </a:p>
          <a:p>
            <a:pPr lvl="3"/>
            <a:r>
              <a:rPr lang="en-US" dirty="0" smtClean="0">
                <a:solidFill>
                  <a:srgbClr val="FFFFFF"/>
                </a:solidFill>
                <a:effectLst>
                  <a:outerShdw blurRad="38100" dist="38100" dir="2700000" algn="tl">
                    <a:srgbClr val="000000">
                      <a:alpha val="43137"/>
                    </a:srgbClr>
                  </a:outerShdw>
                </a:effectLst>
                <a:ea typeface="ヒラギノ角ゴ Pro W3"/>
              </a:rPr>
              <a:t>Use methods that evaluate more than one objective.</a:t>
            </a:r>
          </a:p>
          <a:p>
            <a:pPr lvl="2"/>
            <a:r>
              <a:rPr lang="en-US" dirty="0" smtClean="0">
                <a:solidFill>
                  <a:srgbClr val="FFFFFF"/>
                </a:solidFill>
                <a:effectLst>
                  <a:outerShdw blurRad="38100" dist="38100" dir="2700000" algn="tl">
                    <a:srgbClr val="000000">
                      <a:alpha val="43137"/>
                    </a:srgbClr>
                  </a:outerShdw>
                </a:effectLst>
                <a:ea typeface="ヒラギノ角ゴ Pro W3"/>
              </a:rPr>
              <a:t>Direct Measures (portfolios, papers, projects, internships, performances, standardized tests)</a:t>
            </a:r>
          </a:p>
          <a:p>
            <a:pPr lvl="2"/>
            <a:r>
              <a:rPr lang="en-US" dirty="0" smtClean="0">
                <a:solidFill>
                  <a:srgbClr val="FFFFFF"/>
                </a:solidFill>
                <a:effectLst>
                  <a:outerShdw blurRad="38100" dist="38100" dir="2700000" algn="tl">
                    <a:srgbClr val="000000">
                      <a:alpha val="43137"/>
                    </a:srgbClr>
                  </a:outerShdw>
                </a:effectLst>
                <a:ea typeface="ヒラギノ角ゴ Pro W3"/>
              </a:rPr>
              <a:t>Indirect Measures (surveys, focus groups, interviews, etc.)</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effectLst>
                  <a:outerShdw blurRad="38100" dist="38100" dir="2700000" algn="tl">
                    <a:srgbClr val="000000">
                      <a:alpha val="43137"/>
                    </a:srgbClr>
                  </a:outerShdw>
                </a:effectLst>
                <a:latin typeface="Adobe Caslon Pro Bold Italic"/>
              </a:rPr>
              <a:t>Criteria for Success</a:t>
            </a:r>
            <a:endParaRPr lang="en-US" sz="4000" b="1" dirty="0">
              <a:effectLst>
                <a:outerShdw blurRad="38100" dist="38100" dir="2700000" algn="tl">
                  <a:srgbClr val="000000">
                    <a:alpha val="43137"/>
                  </a:srgbClr>
                </a:outerShdw>
              </a:effectLst>
              <a:latin typeface="Adobe Caslon Pro Bold Italic"/>
            </a:endParaRPr>
          </a:p>
        </p:txBody>
      </p:sp>
      <p:sp>
        <p:nvSpPr>
          <p:cNvPr id="3" name="Content Placeholder 2"/>
          <p:cNvSpPr>
            <a:spLocks noGrp="1"/>
          </p:cNvSpPr>
          <p:nvPr>
            <p:ph idx="1"/>
          </p:nvPr>
        </p:nvSpPr>
        <p:spPr/>
        <p:txBody>
          <a:bodyPr/>
          <a:lstStyle/>
          <a:p>
            <a:r>
              <a:rPr lang="en-US" dirty="0" smtClean="0">
                <a:effectLst>
                  <a:outerShdw blurRad="38100" dist="38100" dir="2700000" algn="tl">
                    <a:srgbClr val="000000">
                      <a:alpha val="43137"/>
                    </a:srgbClr>
                  </a:outerShdw>
                </a:effectLst>
                <a:ea typeface="ヒラギノ角ゴ Pro W3"/>
                <a:cs typeface="ヒラギノ角ゴ Pro W3"/>
              </a:rPr>
              <a:t>Success Criteria</a:t>
            </a:r>
          </a:p>
          <a:p>
            <a:pPr lvl="1"/>
            <a:r>
              <a:rPr lang="en-US" dirty="0" smtClean="0">
                <a:effectLst>
                  <a:outerShdw blurRad="38100" dist="38100" dir="2700000" algn="tl">
                    <a:srgbClr val="000000">
                      <a:alpha val="43137"/>
                    </a:srgbClr>
                  </a:outerShdw>
                </a:effectLst>
                <a:ea typeface="ヒラギノ角ゴ Pro W3"/>
              </a:rPr>
              <a:t>Standards of Success</a:t>
            </a:r>
          </a:p>
          <a:p>
            <a:pPr lvl="1"/>
            <a:r>
              <a:rPr lang="en-US" dirty="0" smtClean="0">
                <a:effectLst>
                  <a:outerShdw blurRad="38100" dist="38100" dir="2700000" algn="tl">
                    <a:srgbClr val="000000">
                      <a:alpha val="43137"/>
                    </a:srgbClr>
                  </a:outerShdw>
                </a:effectLst>
                <a:ea typeface="ヒラギノ角ゴ Pro W3"/>
              </a:rPr>
              <a:t>Define your goals and targets to reach for each goal</a:t>
            </a:r>
          </a:p>
          <a:p>
            <a:pPr lvl="1"/>
            <a:r>
              <a:rPr lang="en-US" dirty="0" smtClean="0">
                <a:effectLst>
                  <a:outerShdw blurRad="38100" dist="38100" dir="2700000" algn="tl">
                    <a:srgbClr val="000000">
                      <a:alpha val="43137"/>
                    </a:srgbClr>
                  </a:outerShdw>
                </a:effectLst>
                <a:ea typeface="ヒラギノ角ゴ Pro W3"/>
              </a:rPr>
              <a:t>Include dates for which objectives will be reached</a:t>
            </a:r>
          </a:p>
          <a:p>
            <a:pPr lvl="1"/>
            <a:r>
              <a:rPr lang="en-US" dirty="0" smtClean="0">
                <a:effectLst>
                  <a:outerShdw blurRad="38100" dist="38100" dir="2700000" algn="tl">
                    <a:srgbClr val="000000">
                      <a:alpha val="43137"/>
                    </a:srgbClr>
                  </a:outerShdw>
                </a:effectLst>
                <a:ea typeface="ヒラギノ角ゴ Pro W3"/>
              </a:rPr>
              <a:t>Written in anticipation of desired results</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effectLst>
                  <a:outerShdw blurRad="38100" dist="38100" dir="2700000" algn="tl">
                    <a:srgbClr val="000000">
                      <a:alpha val="43137"/>
                    </a:srgbClr>
                  </a:outerShdw>
                </a:effectLst>
                <a:latin typeface="Adobe Caslon Pro Bold Italic"/>
              </a:rPr>
              <a:t>Data Collection Results</a:t>
            </a:r>
            <a:endParaRPr lang="en-US" sz="4000" b="1" dirty="0">
              <a:effectLst>
                <a:outerShdw blurRad="38100" dist="38100" dir="2700000" algn="tl">
                  <a:srgbClr val="000000">
                    <a:alpha val="43137"/>
                  </a:srgbClr>
                </a:outerShdw>
              </a:effectLst>
              <a:latin typeface="Adobe Caslon Pro Bold Italic"/>
            </a:endParaRPr>
          </a:p>
        </p:txBody>
      </p:sp>
      <p:sp>
        <p:nvSpPr>
          <p:cNvPr id="3" name="Content Placeholder 2"/>
          <p:cNvSpPr>
            <a:spLocks noGrp="1"/>
          </p:cNvSpPr>
          <p:nvPr>
            <p:ph idx="1"/>
          </p:nvPr>
        </p:nvSpPr>
        <p:spPr/>
        <p:txBody>
          <a:bodyPr/>
          <a:lstStyle/>
          <a:p>
            <a:pPr>
              <a:buFont typeface="Arial" charset="0"/>
              <a:buChar char="•"/>
              <a:defRPr/>
            </a:pPr>
            <a:endParaRPr lang="en-US" sz="2800" dirty="0" smtClean="0">
              <a:solidFill>
                <a:srgbClr val="FFFFFF"/>
              </a:solidFill>
              <a:effectLst>
                <a:outerShdw blurRad="38100" dist="38100" dir="2700000" algn="tl">
                  <a:srgbClr val="000000">
                    <a:alpha val="43137"/>
                  </a:srgbClr>
                </a:outerShdw>
              </a:effectLst>
            </a:endParaRPr>
          </a:p>
          <a:p>
            <a:pPr>
              <a:buFont typeface="Arial" charset="0"/>
              <a:buChar char="•"/>
              <a:defRPr/>
            </a:pPr>
            <a:r>
              <a:rPr lang="en-US" sz="2800" dirty="0" smtClean="0">
                <a:solidFill>
                  <a:srgbClr val="FFFFFF"/>
                </a:solidFill>
                <a:effectLst>
                  <a:outerShdw blurRad="38100" dist="38100" dir="2700000" algn="tl">
                    <a:srgbClr val="000000">
                      <a:alpha val="43137"/>
                    </a:srgbClr>
                  </a:outerShdw>
                </a:effectLst>
              </a:rPr>
              <a:t>Describe </a:t>
            </a:r>
            <a:r>
              <a:rPr lang="en-US" sz="2800" dirty="0">
                <a:solidFill>
                  <a:srgbClr val="FFFFFF"/>
                </a:solidFill>
                <a:effectLst>
                  <a:outerShdw blurRad="38100" dist="38100" dir="2700000" algn="tl">
                    <a:srgbClr val="000000">
                      <a:alpha val="43137"/>
                    </a:srgbClr>
                  </a:outerShdw>
                </a:effectLst>
              </a:rPr>
              <a:t>the process used to analyze and summarize results.</a:t>
            </a:r>
          </a:p>
          <a:p>
            <a:pPr>
              <a:buFont typeface="Arial" charset="0"/>
              <a:buChar char="•"/>
              <a:defRPr/>
            </a:pPr>
            <a:r>
              <a:rPr lang="en-US" sz="2800" dirty="0" smtClean="0">
                <a:solidFill>
                  <a:srgbClr val="FFFFFF"/>
                </a:solidFill>
                <a:effectLst>
                  <a:outerShdw blurRad="38100" dist="38100" dir="2700000" algn="tl">
                    <a:srgbClr val="000000">
                      <a:alpha val="43137"/>
                    </a:srgbClr>
                  </a:outerShdw>
                </a:effectLst>
              </a:rPr>
              <a:t>Document </a:t>
            </a:r>
            <a:r>
              <a:rPr lang="en-US" sz="2800" dirty="0">
                <a:solidFill>
                  <a:srgbClr val="FFFFFF"/>
                </a:solidFill>
                <a:effectLst>
                  <a:outerShdw blurRad="38100" dist="38100" dir="2700000" algn="tl">
                    <a:srgbClr val="000000">
                      <a:alpha val="43137"/>
                    </a:srgbClr>
                  </a:outerShdw>
                </a:effectLst>
              </a:rPr>
              <a:t>your results!</a:t>
            </a:r>
          </a:p>
          <a:p>
            <a:pPr lvl="1">
              <a:buFont typeface="Arial" charset="0"/>
              <a:buChar char="–"/>
              <a:defRPr/>
            </a:pPr>
            <a:r>
              <a:rPr lang="en-US" dirty="0">
                <a:solidFill>
                  <a:srgbClr val="FFFFFF"/>
                </a:solidFill>
                <a:effectLst>
                  <a:outerShdw blurRad="38100" dist="38100" dir="2700000" algn="tl">
                    <a:srgbClr val="000000">
                      <a:alpha val="43137"/>
                    </a:srgbClr>
                  </a:outerShdw>
                </a:effectLst>
              </a:rPr>
              <a:t>Does the data fail to meet, meets, or exceeds the criterion for success? </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dobe Caslon Pro Bold Italic"/>
              </a:rPr>
              <a:t>Use of Results to Improve Instructional Programs and Services</a:t>
            </a:r>
            <a:endParaRPr lang="en-US" b="1" dirty="0">
              <a:latin typeface="Adobe Caslon Pro Bold Italic"/>
            </a:endParaRPr>
          </a:p>
        </p:txBody>
      </p:sp>
      <p:sp>
        <p:nvSpPr>
          <p:cNvPr id="3" name="Content Placeholder 2"/>
          <p:cNvSpPr>
            <a:spLocks noGrp="1"/>
          </p:cNvSpPr>
          <p:nvPr>
            <p:ph idx="1"/>
          </p:nvPr>
        </p:nvSpPr>
        <p:spPr/>
        <p:txBody>
          <a:bodyPr/>
          <a:lstStyle/>
          <a:p>
            <a:endParaRPr lang="en-US" sz="2800" i="1" dirty="0" smtClean="0">
              <a:solidFill>
                <a:srgbClr val="FFFFFF"/>
              </a:solidFill>
              <a:ea typeface="ヒラギノ角ゴ Pro W3"/>
              <a:cs typeface="ヒラギノ角ゴ Pro W3"/>
            </a:endParaRPr>
          </a:p>
          <a:p>
            <a:r>
              <a:rPr lang="en-US" sz="2800" dirty="0" smtClean="0">
                <a:solidFill>
                  <a:srgbClr val="FFFFFF"/>
                </a:solidFill>
                <a:effectLst>
                  <a:outerShdw blurRad="38100" dist="38100" dir="2700000" algn="tl">
                    <a:srgbClr val="000000">
                      <a:alpha val="43137"/>
                    </a:srgbClr>
                  </a:outerShdw>
                </a:effectLst>
                <a:ea typeface="ヒラギノ角ゴ Pro W3"/>
                <a:cs typeface="ヒラギノ角ゴ Pro W3"/>
              </a:rPr>
              <a:t>Data Results should indicate steps to improve or revise assessment processes.</a:t>
            </a:r>
          </a:p>
          <a:p>
            <a:pPr lvl="1">
              <a:lnSpc>
                <a:spcPct val="140000"/>
              </a:lnSpc>
            </a:pPr>
            <a:r>
              <a:rPr lang="en-US" dirty="0" smtClean="0">
                <a:solidFill>
                  <a:srgbClr val="FFFFFF"/>
                </a:solidFill>
                <a:effectLst>
                  <a:outerShdw blurRad="38100" dist="38100" dir="2700000" algn="tl">
                    <a:srgbClr val="000000">
                      <a:alpha val="43137"/>
                    </a:srgbClr>
                  </a:outerShdw>
                </a:effectLst>
                <a:ea typeface="ヒラギノ角ゴ Pro W3"/>
              </a:rPr>
              <a:t>Results &gt; Criteria for Success</a:t>
            </a:r>
          </a:p>
          <a:p>
            <a:pPr lvl="2"/>
            <a:r>
              <a:rPr lang="en-US" dirty="0" smtClean="0">
                <a:solidFill>
                  <a:srgbClr val="FFFFFF"/>
                </a:solidFill>
                <a:effectLst>
                  <a:outerShdw blurRad="38100" dist="38100" dir="2700000" algn="tl">
                    <a:srgbClr val="000000">
                      <a:alpha val="43137"/>
                    </a:srgbClr>
                  </a:outerShdw>
                </a:effectLst>
                <a:ea typeface="ヒラギノ角ゴ Pro W3"/>
              </a:rPr>
              <a:t>Revise the assessment process to increase success criteria or assessing another outcome/aspect of outcome may be necessary.</a:t>
            </a:r>
          </a:p>
          <a:p>
            <a:pPr lvl="1"/>
            <a:r>
              <a:rPr lang="en-US" dirty="0" smtClean="0">
                <a:solidFill>
                  <a:srgbClr val="FFFFFF"/>
                </a:solidFill>
                <a:effectLst>
                  <a:outerShdw blurRad="38100" dist="38100" dir="2700000" algn="tl">
                    <a:srgbClr val="000000">
                      <a:alpha val="43137"/>
                    </a:srgbClr>
                  </a:outerShdw>
                </a:effectLst>
                <a:ea typeface="ヒラギノ角ゴ Pro W3"/>
              </a:rPr>
              <a:t>Results &lt; Criteria for Success</a:t>
            </a:r>
          </a:p>
          <a:p>
            <a:pPr lvl="2"/>
            <a:r>
              <a:rPr lang="en-US" dirty="0" smtClean="0">
                <a:solidFill>
                  <a:srgbClr val="FFC000"/>
                </a:solidFill>
                <a:effectLst>
                  <a:outerShdw blurRad="38100" dist="38100" dir="2700000" algn="tl">
                    <a:srgbClr val="000000">
                      <a:alpha val="43137"/>
                    </a:srgbClr>
                  </a:outerShdw>
                </a:effectLst>
                <a:ea typeface="ヒラギノ角ゴ Pro W3"/>
              </a:rPr>
              <a:t>Specific improvements </a:t>
            </a:r>
            <a:r>
              <a:rPr lang="en-US" b="1" dirty="0" smtClean="0">
                <a:solidFill>
                  <a:srgbClr val="FFC000"/>
                </a:solidFill>
                <a:effectLst>
                  <a:outerShdw blurRad="38100" dist="38100" dir="2700000" algn="tl">
                    <a:srgbClr val="000000">
                      <a:alpha val="43137"/>
                    </a:srgbClr>
                  </a:outerShdw>
                </a:effectLst>
                <a:ea typeface="ヒラギノ角ゴ Pro W3"/>
              </a:rPr>
              <a:t>are</a:t>
            </a:r>
            <a:r>
              <a:rPr lang="en-US" dirty="0" smtClean="0">
                <a:solidFill>
                  <a:srgbClr val="FFC000"/>
                </a:solidFill>
                <a:effectLst>
                  <a:outerShdw blurRad="38100" dist="38100" dir="2700000" algn="tl">
                    <a:srgbClr val="000000">
                      <a:alpha val="43137"/>
                    </a:srgbClr>
                  </a:outerShdw>
                </a:effectLst>
                <a:ea typeface="ヒラギノ角ゴ Pro W3"/>
              </a:rPr>
              <a:t> necessary.</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effectLst>
                  <a:outerShdw blurRad="50800" dist="38100" dir="5400000" algn="t" rotWithShape="0">
                    <a:prstClr val="black">
                      <a:alpha val="40000"/>
                    </a:prstClr>
                  </a:outerShdw>
                </a:effectLst>
                <a:latin typeface="Adobe Caslon Pro Bold Italic" charset="0"/>
                <a:cs typeface="Adobe Caslon Pro Bold Italic" charset="0"/>
              </a:rPr>
              <a:t>Session Goals</a:t>
            </a:r>
            <a:endParaRPr lang="en-US" sz="4000" b="1" dirty="0"/>
          </a:p>
        </p:txBody>
      </p:sp>
      <p:sp>
        <p:nvSpPr>
          <p:cNvPr id="3" name="Content Placeholder 2"/>
          <p:cNvSpPr>
            <a:spLocks noGrp="1"/>
          </p:cNvSpPr>
          <p:nvPr>
            <p:ph idx="1"/>
          </p:nvPr>
        </p:nvSpPr>
        <p:spPr/>
        <p:txBody>
          <a:bodyPr/>
          <a:lstStyle/>
          <a:p>
            <a:endParaRPr lang="en-US" i="1" dirty="0" smtClean="0">
              <a:solidFill>
                <a:srgbClr val="FFFFFF"/>
              </a:solidFill>
              <a:ea typeface="ヒラギノ角ゴ Pro W3"/>
              <a:cs typeface="ヒラギノ角ゴ Pro W3"/>
            </a:endParaRPr>
          </a:p>
          <a:p>
            <a:r>
              <a:rPr lang="en-US" dirty="0" smtClean="0">
                <a:solidFill>
                  <a:srgbClr val="FFFFFF"/>
                </a:solidFill>
                <a:effectLst>
                  <a:outerShdw blurRad="38100" dist="38100" dir="2700000" algn="tl">
                    <a:srgbClr val="000000">
                      <a:alpha val="43137"/>
                    </a:srgbClr>
                  </a:outerShdw>
                </a:effectLst>
                <a:ea typeface="ヒラギノ角ゴ Pro W3"/>
                <a:cs typeface="ヒラギノ角ゴ Pro W3"/>
              </a:rPr>
              <a:t>To redefine assessment as it relates to our University mission.</a:t>
            </a:r>
          </a:p>
          <a:p>
            <a:r>
              <a:rPr lang="en-US" dirty="0" smtClean="0">
                <a:solidFill>
                  <a:srgbClr val="FFFFFF"/>
                </a:solidFill>
                <a:effectLst>
                  <a:outerShdw blurRad="38100" dist="38100" dir="2700000" algn="tl">
                    <a:srgbClr val="000000">
                      <a:alpha val="43137"/>
                    </a:srgbClr>
                  </a:outerShdw>
                </a:effectLst>
                <a:ea typeface="ヒラギノ角ゴ Pro W3"/>
                <a:cs typeface="ヒラギノ角ゴ Pro W3"/>
              </a:rPr>
              <a:t>To visit assessment plan/report templates and ensure understanding for annual completion.</a:t>
            </a:r>
          </a:p>
          <a:p>
            <a:r>
              <a:rPr lang="en-US" dirty="0" smtClean="0">
                <a:solidFill>
                  <a:srgbClr val="FFFFFF"/>
                </a:solidFill>
                <a:effectLst>
                  <a:outerShdw blurRad="38100" dist="38100" dir="2700000" algn="tl">
                    <a:srgbClr val="000000">
                      <a:alpha val="43137"/>
                    </a:srgbClr>
                  </a:outerShdw>
                </a:effectLst>
                <a:ea typeface="ヒラギノ角ゴ Pro W3"/>
                <a:cs typeface="ヒラギノ角ゴ Pro W3"/>
              </a:rPr>
              <a:t>To understand submission processes of annual assessment plans and reports.</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effectLst>
                  <a:outerShdw blurRad="38100" dist="38100" dir="2700000" algn="tl">
                    <a:srgbClr val="000000">
                      <a:alpha val="43137"/>
                    </a:srgbClr>
                  </a:outerShdw>
                </a:effectLst>
                <a:latin typeface="Adobe Caslon Pro Bold Italic"/>
              </a:rPr>
              <a:t>Submission Review</a:t>
            </a:r>
            <a:endParaRPr lang="en-US" sz="4000" b="1" dirty="0">
              <a:effectLst>
                <a:outerShdw blurRad="38100" dist="38100" dir="2700000" algn="tl">
                  <a:srgbClr val="000000">
                    <a:alpha val="43137"/>
                  </a:srgbClr>
                </a:outerShdw>
              </a:effectLst>
              <a:latin typeface="Adobe Caslon Pro Bold Italic"/>
            </a:endParaRPr>
          </a:p>
        </p:txBody>
      </p:sp>
      <p:sp>
        <p:nvSpPr>
          <p:cNvPr id="3" name="Content Placeholder 2"/>
          <p:cNvSpPr>
            <a:spLocks noGrp="1"/>
          </p:cNvSpPr>
          <p:nvPr>
            <p:ph idx="1"/>
          </p:nvPr>
        </p:nvSpPr>
        <p:spPr/>
        <p:txBody>
          <a:bodyPr>
            <a:normAutofit fontScale="92500" lnSpcReduction="10000"/>
          </a:bodyPr>
          <a:lstStyle/>
          <a:p>
            <a:pPr>
              <a:lnSpc>
                <a:spcPct val="90000"/>
              </a:lnSpc>
            </a:pPr>
            <a:r>
              <a:rPr lang="en-US" dirty="0" smtClean="0">
                <a:solidFill>
                  <a:srgbClr val="FFFFFF"/>
                </a:solidFill>
                <a:effectLst>
                  <a:outerShdw blurRad="38100" dist="38100" dir="2700000" algn="tl">
                    <a:srgbClr val="000000">
                      <a:alpha val="43137"/>
                    </a:srgbClr>
                  </a:outerShdw>
                </a:effectLst>
                <a:ea typeface="ヒラギノ角ゴ Pro W3"/>
                <a:cs typeface="ヒラギノ角ゴ Pro W3"/>
              </a:rPr>
              <a:t>Assessment Plans </a:t>
            </a:r>
            <a:r>
              <a:rPr lang="en-US" dirty="0" smtClean="0">
                <a:solidFill>
                  <a:srgbClr val="FFFFFF"/>
                </a:solidFill>
                <a:effectLst>
                  <a:outerShdw blurRad="38100" dist="38100" dir="2700000" algn="tl">
                    <a:srgbClr val="000000">
                      <a:alpha val="43137"/>
                    </a:srgbClr>
                  </a:outerShdw>
                </a:effectLst>
                <a:ea typeface="ヒラギノ角ゴ Pro W3"/>
                <a:cs typeface="ヒラギノ角ゴ Pro W3"/>
              </a:rPr>
              <a:t>AY</a:t>
            </a:r>
            <a:r>
              <a:rPr lang="ja-JP" altLang="en-US" smtClean="0">
                <a:solidFill>
                  <a:srgbClr val="FFFFFF"/>
                </a:solidFill>
                <a:effectLst>
                  <a:outerShdw blurRad="38100" dist="38100" dir="2700000" algn="tl">
                    <a:srgbClr val="000000">
                      <a:alpha val="43137"/>
                    </a:srgbClr>
                  </a:outerShdw>
                </a:effectLst>
                <a:ea typeface="ヒラギノ角ゴ Pro W3"/>
                <a:cs typeface="ヒラギノ角ゴ Pro W3"/>
              </a:rPr>
              <a:t>’</a:t>
            </a:r>
            <a:r>
              <a:rPr lang="en-US" altLang="ja-JP" dirty="0" smtClean="0">
                <a:solidFill>
                  <a:srgbClr val="FFFFFF"/>
                </a:solidFill>
                <a:effectLst>
                  <a:outerShdw blurRad="38100" dist="38100" dir="2700000" algn="tl">
                    <a:srgbClr val="000000">
                      <a:alpha val="43137"/>
                    </a:srgbClr>
                  </a:outerShdw>
                </a:effectLst>
                <a:ea typeface="ヒラギノ角ゴ Pro W3"/>
                <a:cs typeface="ヒラギノ角ゴ Pro W3"/>
              </a:rPr>
              <a:t>15  - September 8, 2014 (Upload-via website)</a:t>
            </a:r>
          </a:p>
          <a:p>
            <a:pPr>
              <a:lnSpc>
                <a:spcPct val="90000"/>
              </a:lnSpc>
            </a:pPr>
            <a:r>
              <a:rPr lang="en-US" dirty="0" smtClean="0">
                <a:solidFill>
                  <a:srgbClr val="FFFFFF"/>
                </a:solidFill>
                <a:effectLst>
                  <a:outerShdw blurRad="38100" dist="38100" dir="2700000" algn="tl">
                    <a:srgbClr val="000000">
                      <a:alpha val="43137"/>
                    </a:srgbClr>
                  </a:outerShdw>
                </a:effectLst>
                <a:ea typeface="ヒラギノ角ゴ Pro W3"/>
                <a:cs typeface="ヒラギノ角ゴ Pro W3"/>
              </a:rPr>
              <a:t>Peer Review of Assessment </a:t>
            </a:r>
            <a:r>
              <a:rPr lang="en-US" dirty="0" smtClean="0">
                <a:solidFill>
                  <a:srgbClr val="FFFFFF"/>
                </a:solidFill>
                <a:effectLst>
                  <a:outerShdw blurRad="38100" dist="38100" dir="2700000" algn="tl">
                    <a:srgbClr val="000000">
                      <a:alpha val="43137"/>
                    </a:srgbClr>
                  </a:outerShdw>
                </a:effectLst>
                <a:ea typeface="ヒラギノ角ゴ Pro W3"/>
                <a:cs typeface="ヒラギノ角ゴ Pro W3"/>
              </a:rPr>
              <a:t>Plans </a:t>
            </a:r>
            <a:r>
              <a:rPr lang="en-US" sz="2600" dirty="0" smtClean="0">
                <a:solidFill>
                  <a:srgbClr val="FFFFFF"/>
                </a:solidFill>
                <a:effectLst>
                  <a:outerShdw blurRad="38100" dist="38100" dir="2700000" algn="tl">
                    <a:srgbClr val="000000">
                      <a:alpha val="43137"/>
                    </a:srgbClr>
                  </a:outerShdw>
                </a:effectLst>
                <a:ea typeface="ヒラギノ角ゴ Pro W3"/>
                <a:cs typeface="ヒラギノ角ゴ Pro W3"/>
              </a:rPr>
              <a:t>(</a:t>
            </a:r>
            <a:r>
              <a:rPr lang="en-US" sz="2600" dirty="0" smtClean="0">
                <a:solidFill>
                  <a:srgbClr val="FFFFFF"/>
                </a:solidFill>
                <a:effectLst>
                  <a:outerShdw blurRad="38100" dist="38100" dir="2700000" algn="tl">
                    <a:srgbClr val="000000">
                      <a:alpha val="43137"/>
                    </a:srgbClr>
                  </a:outerShdw>
                </a:effectLst>
                <a:ea typeface="ヒラギノ角ゴ Pro W3"/>
                <a:cs typeface="ヒラギノ角ゴ Pro W3"/>
              </a:rPr>
              <a:t>Assessment Committee Members ONLY</a:t>
            </a:r>
            <a:r>
              <a:rPr lang="en-US" sz="2000" dirty="0" smtClean="0">
                <a:solidFill>
                  <a:srgbClr val="FFFFFF"/>
                </a:solidFill>
                <a:effectLst>
                  <a:outerShdw blurRad="38100" dist="38100" dir="2700000" algn="tl">
                    <a:srgbClr val="000000">
                      <a:alpha val="43137"/>
                    </a:srgbClr>
                  </a:outerShdw>
                </a:effectLst>
                <a:ea typeface="ヒラギノ角ゴ Pro W3"/>
                <a:cs typeface="ヒラギノ角ゴ Pro W3"/>
              </a:rPr>
              <a:t>)</a:t>
            </a:r>
            <a:r>
              <a:rPr lang="en-US" dirty="0" smtClean="0">
                <a:solidFill>
                  <a:srgbClr val="FFFFFF"/>
                </a:solidFill>
                <a:effectLst>
                  <a:outerShdw blurRad="38100" dist="38100" dir="2700000" algn="tl">
                    <a:srgbClr val="000000">
                      <a:alpha val="43137"/>
                    </a:srgbClr>
                  </a:outerShdw>
                </a:effectLst>
                <a:ea typeface="ヒラギノ角ゴ Pro W3"/>
                <a:cs typeface="ヒラギノ角ゴ Pro W3"/>
              </a:rPr>
              <a:t> </a:t>
            </a:r>
            <a:r>
              <a:rPr lang="en-US" dirty="0" smtClean="0">
                <a:solidFill>
                  <a:srgbClr val="FFFFFF"/>
                </a:solidFill>
                <a:effectLst>
                  <a:outerShdw blurRad="38100" dist="38100" dir="2700000" algn="tl">
                    <a:srgbClr val="000000">
                      <a:alpha val="43137"/>
                    </a:srgbClr>
                  </a:outerShdw>
                </a:effectLst>
                <a:ea typeface="ヒラギノ角ゴ Pro W3"/>
                <a:cs typeface="ヒラギノ角ゴ Pro W3"/>
              </a:rPr>
              <a:t>– September 22, 2014</a:t>
            </a:r>
          </a:p>
          <a:p>
            <a:pPr>
              <a:lnSpc>
                <a:spcPct val="90000"/>
              </a:lnSpc>
            </a:pPr>
            <a:r>
              <a:rPr lang="en-US" dirty="0" smtClean="0">
                <a:solidFill>
                  <a:srgbClr val="FFFFFF"/>
                </a:solidFill>
                <a:effectLst>
                  <a:outerShdw blurRad="38100" dist="38100" dir="2700000" algn="tl">
                    <a:srgbClr val="000000">
                      <a:alpha val="43137"/>
                    </a:srgbClr>
                  </a:outerShdw>
                </a:effectLst>
                <a:ea typeface="ヒラギノ角ゴ Pro W3"/>
                <a:cs typeface="ヒラギノ角ゴ Pro W3"/>
              </a:rPr>
              <a:t>Academic Units Feedback – October 27, 2014</a:t>
            </a:r>
          </a:p>
          <a:p>
            <a:pPr>
              <a:lnSpc>
                <a:spcPct val="90000"/>
              </a:lnSpc>
            </a:pPr>
            <a:r>
              <a:rPr lang="en-US" dirty="0" smtClean="0">
                <a:solidFill>
                  <a:srgbClr val="FFFFFF"/>
                </a:solidFill>
                <a:effectLst>
                  <a:outerShdw blurRad="38100" dist="38100" dir="2700000" algn="tl">
                    <a:srgbClr val="000000">
                      <a:alpha val="43137"/>
                    </a:srgbClr>
                  </a:outerShdw>
                </a:effectLst>
                <a:ea typeface="ヒラギノ角ゴ Pro W3"/>
                <a:cs typeface="ヒラギノ角ゴ Pro W3"/>
              </a:rPr>
              <a:t>Annual Reports </a:t>
            </a:r>
            <a:r>
              <a:rPr lang="en-US" dirty="0" smtClean="0">
                <a:solidFill>
                  <a:srgbClr val="FFFFFF"/>
                </a:solidFill>
                <a:effectLst>
                  <a:outerShdw blurRad="38100" dist="38100" dir="2700000" algn="tl">
                    <a:srgbClr val="000000">
                      <a:alpha val="43137"/>
                    </a:srgbClr>
                  </a:outerShdw>
                </a:effectLst>
                <a:ea typeface="ヒラギノ角ゴ Pro W3"/>
                <a:cs typeface="ヒラギノ角ゴ Pro W3"/>
              </a:rPr>
              <a:t>AY</a:t>
            </a:r>
            <a:r>
              <a:rPr lang="ja-JP" altLang="en-US" smtClean="0">
                <a:solidFill>
                  <a:srgbClr val="FFFFFF"/>
                </a:solidFill>
                <a:effectLst>
                  <a:outerShdw blurRad="38100" dist="38100" dir="2700000" algn="tl">
                    <a:srgbClr val="000000">
                      <a:alpha val="43137"/>
                    </a:srgbClr>
                  </a:outerShdw>
                </a:effectLst>
                <a:ea typeface="ヒラギノ角ゴ Pro W3"/>
                <a:cs typeface="ヒラギノ角ゴ Pro W3"/>
              </a:rPr>
              <a:t>’</a:t>
            </a:r>
            <a:r>
              <a:rPr lang="en-US" altLang="ja-JP" dirty="0" smtClean="0">
                <a:solidFill>
                  <a:srgbClr val="FFFFFF"/>
                </a:solidFill>
                <a:effectLst>
                  <a:outerShdw blurRad="38100" dist="38100" dir="2700000" algn="tl">
                    <a:srgbClr val="000000">
                      <a:alpha val="43137"/>
                    </a:srgbClr>
                  </a:outerShdw>
                </a:effectLst>
                <a:ea typeface="ヒラギノ角ゴ Pro W3"/>
                <a:cs typeface="ヒラギノ角ゴ Pro W3"/>
              </a:rPr>
              <a:t>15 – May 11, 2015 (Upload-via website)</a:t>
            </a:r>
          </a:p>
          <a:p>
            <a:pPr>
              <a:lnSpc>
                <a:spcPct val="90000"/>
              </a:lnSpc>
            </a:pPr>
            <a:r>
              <a:rPr lang="en-US" dirty="0" smtClean="0">
                <a:solidFill>
                  <a:srgbClr val="FFFFFF"/>
                </a:solidFill>
                <a:effectLst>
                  <a:outerShdw blurRad="38100" dist="38100" dir="2700000" algn="tl">
                    <a:srgbClr val="000000">
                      <a:alpha val="43137"/>
                    </a:srgbClr>
                  </a:outerShdw>
                </a:effectLst>
                <a:ea typeface="ヒラギノ角ゴ Pro W3"/>
                <a:cs typeface="ヒラギノ角ゴ Pro W3"/>
              </a:rPr>
              <a:t>Peer Review of Assessment Plans </a:t>
            </a:r>
            <a:r>
              <a:rPr lang="en-US" dirty="0" smtClean="0">
                <a:solidFill>
                  <a:srgbClr val="FFFFFF"/>
                </a:solidFill>
                <a:effectLst>
                  <a:outerShdw blurRad="38100" dist="38100" dir="2700000" algn="tl">
                    <a:srgbClr val="000000">
                      <a:alpha val="43137"/>
                    </a:srgbClr>
                  </a:outerShdw>
                </a:effectLst>
                <a:ea typeface="ヒラギノ角ゴ Pro W3"/>
                <a:cs typeface="ヒラギノ角ゴ Pro W3"/>
              </a:rPr>
              <a:t>AY</a:t>
            </a:r>
            <a:r>
              <a:rPr lang="ja-JP" altLang="en-US" smtClean="0">
                <a:solidFill>
                  <a:srgbClr val="FFFFFF"/>
                </a:solidFill>
                <a:effectLst>
                  <a:outerShdw blurRad="38100" dist="38100" dir="2700000" algn="tl">
                    <a:srgbClr val="000000">
                      <a:alpha val="43137"/>
                    </a:srgbClr>
                  </a:outerShdw>
                </a:effectLst>
                <a:ea typeface="ヒラギノ角ゴ Pro W3"/>
                <a:cs typeface="ヒラギノ角ゴ Pro W3"/>
              </a:rPr>
              <a:t>’</a:t>
            </a:r>
            <a:r>
              <a:rPr lang="en-US" altLang="ja-JP" dirty="0" smtClean="0">
                <a:solidFill>
                  <a:srgbClr val="FFFFFF"/>
                </a:solidFill>
                <a:effectLst>
                  <a:outerShdw blurRad="38100" dist="38100" dir="2700000" algn="tl">
                    <a:srgbClr val="000000">
                      <a:alpha val="43137"/>
                    </a:srgbClr>
                  </a:outerShdw>
                </a:effectLst>
                <a:ea typeface="ヒラギノ角ゴ Pro W3"/>
                <a:cs typeface="ヒラギノ角ゴ Pro W3"/>
              </a:rPr>
              <a:t>16/Assessment Reports </a:t>
            </a:r>
            <a:r>
              <a:rPr lang="en-US" altLang="ja-JP" dirty="0" smtClean="0">
                <a:solidFill>
                  <a:srgbClr val="FFFFFF"/>
                </a:solidFill>
                <a:effectLst>
                  <a:outerShdw blurRad="38100" dist="38100" dir="2700000" algn="tl">
                    <a:srgbClr val="000000">
                      <a:alpha val="43137"/>
                    </a:srgbClr>
                  </a:outerShdw>
                </a:effectLst>
                <a:ea typeface="ヒラギノ角ゴ Pro W3"/>
                <a:cs typeface="ヒラギノ角ゴ Pro W3"/>
              </a:rPr>
              <a:t>AY</a:t>
            </a:r>
            <a:r>
              <a:rPr lang="ja-JP" altLang="en-US" smtClean="0">
                <a:solidFill>
                  <a:srgbClr val="FFFFFF"/>
                </a:solidFill>
                <a:effectLst>
                  <a:outerShdw blurRad="38100" dist="38100" dir="2700000" algn="tl">
                    <a:srgbClr val="000000">
                      <a:alpha val="43137"/>
                    </a:srgbClr>
                  </a:outerShdw>
                </a:effectLst>
                <a:ea typeface="ヒラギノ角ゴ Pro W3"/>
                <a:cs typeface="ヒラギノ角ゴ Pro W3"/>
              </a:rPr>
              <a:t>’</a:t>
            </a:r>
            <a:r>
              <a:rPr lang="en-US" altLang="ja-JP" dirty="0" smtClean="0">
                <a:solidFill>
                  <a:srgbClr val="FFFFFF"/>
                </a:solidFill>
                <a:effectLst>
                  <a:outerShdw blurRad="38100" dist="38100" dir="2700000" algn="tl">
                    <a:srgbClr val="000000">
                      <a:alpha val="43137"/>
                    </a:srgbClr>
                  </a:outerShdw>
                </a:effectLst>
                <a:ea typeface="ヒラギノ角ゴ Pro W3"/>
                <a:cs typeface="ヒラギノ角ゴ Pro W3"/>
              </a:rPr>
              <a:t>15 - September/October/November 2015</a:t>
            </a:r>
            <a:endParaRPr lang="en-US" dirty="0" smtClean="0">
              <a:solidFill>
                <a:srgbClr val="FFFFFF"/>
              </a:solidFill>
              <a:effectLst>
                <a:outerShdw blurRad="38100" dist="38100" dir="2700000" algn="tl">
                  <a:srgbClr val="000000">
                    <a:alpha val="43137"/>
                  </a:srgbClr>
                </a:outerShdw>
              </a:effectLst>
              <a:ea typeface="ヒラギノ角ゴ Pro W3"/>
              <a:cs typeface="ヒラギノ角ゴ Pro W3"/>
            </a:endParaRPr>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	</a:t>
            </a:r>
            <a:endParaRPr lang="en-US" dirty="0"/>
          </a:p>
        </p:txBody>
      </p:sp>
      <p:sp>
        <p:nvSpPr>
          <p:cNvPr id="3" name="Content Placeholder 2"/>
          <p:cNvSpPr>
            <a:spLocks noGrp="1"/>
          </p:cNvSpPr>
          <p:nvPr>
            <p:ph idx="1"/>
          </p:nvPr>
        </p:nvSpPr>
        <p:spPr/>
        <p:txBody>
          <a:bodyPr>
            <a:normAutofit/>
          </a:bodyPr>
          <a:lstStyle/>
          <a:p>
            <a:pPr algn="ctr">
              <a:buNone/>
            </a:pPr>
            <a:r>
              <a:rPr lang="en-US" sz="4000" dirty="0" smtClean="0"/>
              <a:t>ARNITRA HUNTER</a:t>
            </a:r>
          </a:p>
          <a:p>
            <a:pPr algn="ctr">
              <a:buNone/>
            </a:pPr>
            <a:r>
              <a:rPr lang="en-US" sz="4000" dirty="0" smtClean="0"/>
              <a:t>arnitra.r.hunter@jsums.edu</a:t>
            </a:r>
          </a:p>
          <a:p>
            <a:pPr algn="ctr">
              <a:buNone/>
            </a:pPr>
            <a:r>
              <a:rPr lang="en-US" sz="4000" dirty="0" smtClean="0"/>
              <a:t>601-979-0203</a:t>
            </a:r>
            <a:endParaRPr lang="en-US"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latin typeface="Adobe Caslon Pro Bold Italic"/>
              </a:rPr>
              <a:t>Agenda</a:t>
            </a:r>
            <a:endParaRPr lang="en-US" b="1" dirty="0">
              <a:effectLst>
                <a:outerShdw blurRad="38100" dist="38100" dir="2700000" algn="tl">
                  <a:srgbClr val="000000">
                    <a:alpha val="43137"/>
                  </a:srgbClr>
                </a:outerShdw>
              </a:effectLst>
              <a:latin typeface="Adobe Caslon Pro Bold Italic"/>
            </a:endParaRPr>
          </a:p>
        </p:txBody>
      </p:sp>
      <p:sp>
        <p:nvSpPr>
          <p:cNvPr id="3" name="Content Placeholder 2"/>
          <p:cNvSpPr>
            <a:spLocks noGrp="1"/>
          </p:cNvSpPr>
          <p:nvPr>
            <p:ph idx="1"/>
          </p:nvPr>
        </p:nvSpPr>
        <p:spPr/>
        <p:txBody>
          <a:bodyPr/>
          <a:lstStyle/>
          <a:p>
            <a:endParaRPr lang="en-US" sz="2600" i="1" dirty="0" smtClean="0">
              <a:solidFill>
                <a:srgbClr val="FFFFFF"/>
              </a:solidFill>
              <a:ea typeface="ヒラギノ角ゴ Pro W3"/>
              <a:cs typeface="ヒラギノ角ゴ Pro W3"/>
            </a:endParaRPr>
          </a:p>
          <a:p>
            <a:r>
              <a:rPr lang="en-US" sz="2600" dirty="0" smtClean="0">
                <a:solidFill>
                  <a:srgbClr val="FFFFFF"/>
                </a:solidFill>
                <a:effectLst>
                  <a:outerShdw blurRad="38100" dist="38100" dir="2700000" algn="tl">
                    <a:srgbClr val="000000">
                      <a:alpha val="43137"/>
                    </a:srgbClr>
                  </a:outerShdw>
                </a:effectLst>
                <a:ea typeface="ヒラギノ角ゴ Pro W3"/>
                <a:cs typeface="ヒラギノ角ゴ Pro W3"/>
              </a:rPr>
              <a:t>All About JSU</a:t>
            </a:r>
          </a:p>
          <a:p>
            <a:r>
              <a:rPr lang="en-US" sz="2600" dirty="0" smtClean="0">
                <a:solidFill>
                  <a:srgbClr val="FFFFFF"/>
                </a:solidFill>
                <a:effectLst>
                  <a:outerShdw blurRad="38100" dist="38100" dir="2700000" algn="tl">
                    <a:srgbClr val="000000">
                      <a:alpha val="43137"/>
                    </a:srgbClr>
                  </a:outerShdw>
                </a:effectLst>
                <a:ea typeface="ヒラギノ角ゴ Pro W3"/>
                <a:cs typeface="ヒラギノ角ゴ Pro W3"/>
              </a:rPr>
              <a:t>Assessment-Definitions and Importance</a:t>
            </a:r>
          </a:p>
          <a:p>
            <a:r>
              <a:rPr lang="en-US" sz="2600" dirty="0" smtClean="0">
                <a:solidFill>
                  <a:srgbClr val="FFFFFF"/>
                </a:solidFill>
                <a:effectLst>
                  <a:outerShdw blurRad="38100" dist="38100" dir="2700000" algn="tl">
                    <a:srgbClr val="000000">
                      <a:alpha val="43137"/>
                    </a:srgbClr>
                  </a:outerShdw>
                </a:effectLst>
                <a:ea typeface="ヒラギノ角ゴ Pro W3"/>
                <a:cs typeface="ヒラギノ角ゴ Pro W3"/>
              </a:rPr>
              <a:t>Assessment Process</a:t>
            </a:r>
          </a:p>
          <a:p>
            <a:r>
              <a:rPr lang="en-US" sz="2600" dirty="0" smtClean="0">
                <a:solidFill>
                  <a:srgbClr val="FFFFFF"/>
                </a:solidFill>
                <a:effectLst>
                  <a:outerShdw blurRad="38100" dist="38100" dir="2700000" algn="tl">
                    <a:srgbClr val="000000">
                      <a:alpha val="43137"/>
                    </a:srgbClr>
                  </a:outerShdw>
                </a:effectLst>
                <a:ea typeface="ヒラギノ角ゴ Pro W3"/>
                <a:cs typeface="ヒラギノ角ゴ Pro W3"/>
              </a:rPr>
              <a:t>Annual Assessment Plan/Report Templates</a:t>
            </a:r>
          </a:p>
          <a:p>
            <a:pPr lvl="1"/>
            <a:r>
              <a:rPr lang="en-US" sz="2600" dirty="0" smtClean="0">
                <a:solidFill>
                  <a:srgbClr val="FFFFFF"/>
                </a:solidFill>
                <a:effectLst>
                  <a:outerShdw blurRad="38100" dist="38100" dir="2700000" algn="tl">
                    <a:srgbClr val="000000">
                      <a:alpha val="43137"/>
                    </a:srgbClr>
                  </a:outerShdw>
                </a:effectLst>
                <a:ea typeface="ヒラギノ角ゴ Pro W3"/>
              </a:rPr>
              <a:t>Components (when and why?)</a:t>
            </a:r>
          </a:p>
          <a:p>
            <a:pPr lvl="1"/>
            <a:r>
              <a:rPr lang="en-US" sz="2600" dirty="0" smtClean="0">
                <a:solidFill>
                  <a:srgbClr val="FFFFFF"/>
                </a:solidFill>
                <a:effectLst>
                  <a:outerShdw blurRad="38100" dist="38100" dir="2700000" algn="tl">
                    <a:srgbClr val="000000">
                      <a:alpha val="43137"/>
                    </a:srgbClr>
                  </a:outerShdw>
                </a:effectLst>
                <a:ea typeface="ヒラギノ角ゴ Pro W3"/>
              </a:rPr>
              <a:t>When and how to submit? </a:t>
            </a:r>
          </a:p>
          <a:p>
            <a:r>
              <a:rPr lang="en-US" sz="2600" dirty="0" smtClean="0">
                <a:solidFill>
                  <a:srgbClr val="FFFFFF"/>
                </a:solidFill>
                <a:effectLst>
                  <a:outerShdw blurRad="38100" dist="38100" dir="2700000" algn="tl">
                    <a:srgbClr val="000000">
                      <a:alpha val="43137"/>
                    </a:srgbClr>
                  </a:outerShdw>
                </a:effectLst>
                <a:ea typeface="ヒラギノ角ゴ Pro W3"/>
                <a:cs typeface="ヒラギノ角ゴ Pro W3"/>
              </a:rPr>
              <a:t>Question and Answer Session</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latin typeface="Adobe Caslon Pro Bold Italic"/>
              </a:rPr>
              <a:t>JSU MISSION AND VISION</a:t>
            </a:r>
            <a:endParaRPr lang="en-US" b="1" dirty="0">
              <a:effectLst>
                <a:outerShdw blurRad="38100" dist="38100" dir="2700000" algn="tl">
                  <a:srgbClr val="000000">
                    <a:alpha val="43137"/>
                  </a:srgbClr>
                </a:outerShdw>
              </a:effectLst>
              <a:latin typeface="Adobe Caslon Pro Bold Italic"/>
            </a:endParaRPr>
          </a:p>
        </p:txBody>
      </p:sp>
      <p:sp>
        <p:nvSpPr>
          <p:cNvPr id="3" name="Content Placeholder 2"/>
          <p:cNvSpPr>
            <a:spLocks noGrp="1"/>
          </p:cNvSpPr>
          <p:nvPr>
            <p:ph idx="1"/>
          </p:nvPr>
        </p:nvSpPr>
        <p:spPr/>
        <p:txBody>
          <a:bodyPr>
            <a:normAutofit fontScale="70000" lnSpcReduction="20000"/>
          </a:bodyPr>
          <a:lstStyle/>
          <a:p>
            <a:pPr algn="ctr">
              <a:buNone/>
            </a:pPr>
            <a:r>
              <a:rPr lang="en-US" dirty="0" smtClean="0">
                <a:effectLst>
                  <a:outerShdw blurRad="38100" dist="38100" dir="2700000" algn="tl">
                    <a:srgbClr val="000000">
                      <a:alpha val="43137"/>
                    </a:srgbClr>
                  </a:outerShdw>
                </a:effectLst>
              </a:rPr>
              <a:t>MISSION</a:t>
            </a:r>
          </a:p>
          <a:p>
            <a:pPr>
              <a:buNone/>
            </a:pPr>
            <a:r>
              <a:rPr lang="en-US" dirty="0" smtClean="0">
                <a:effectLst>
                  <a:outerShdw blurRad="38100" dist="38100" dir="2700000" algn="tl">
                    <a:srgbClr val="000000">
                      <a:alpha val="43137"/>
                    </a:srgbClr>
                  </a:outerShdw>
                </a:effectLst>
              </a:rPr>
              <a:t>    The University produces technologically-advanced, diverse, ethical, global leaders who think critically, address societal problems and compete effectively.</a:t>
            </a:r>
          </a:p>
          <a:p>
            <a:pPr>
              <a:buNone/>
            </a:pPr>
            <a:endParaRPr lang="en-US" dirty="0" smtClean="0">
              <a:effectLst>
                <a:outerShdw blurRad="38100" dist="38100" dir="2700000" algn="tl">
                  <a:srgbClr val="000000">
                    <a:alpha val="43137"/>
                  </a:srgbClr>
                </a:outerShdw>
              </a:effectLst>
            </a:endParaRPr>
          </a:p>
          <a:p>
            <a:pPr algn="ctr">
              <a:buNone/>
            </a:pPr>
            <a:r>
              <a:rPr lang="en-US" dirty="0" smtClean="0">
                <a:effectLst>
                  <a:outerShdw blurRad="38100" dist="38100" dir="2700000" algn="tl">
                    <a:srgbClr val="000000">
                      <a:alpha val="43137"/>
                    </a:srgbClr>
                  </a:outerShdw>
                </a:effectLst>
              </a:rPr>
              <a:t>VISION</a:t>
            </a:r>
          </a:p>
          <a:p>
            <a:pPr algn="ctr">
              <a:buNone/>
            </a:pPr>
            <a:r>
              <a:rPr lang="en-US" dirty="0">
                <a:effectLst>
                  <a:outerShdw blurRad="38100" dist="38100" dir="2700000" algn="tl">
                    <a:srgbClr val="000000">
                      <a:alpha val="43137"/>
                    </a:srgbClr>
                  </a:outerShdw>
                </a:effectLst>
              </a:rPr>
              <a:t>Building on its historic mission of empowering diverse students to become leaders, Jackson State University will become recognized as a challenging, yet nurturing, state-of-the-art technologically-infused intellectual community. Students and faculty will engage in creative research, participate in interdisciplinary and multi-institutional/ organizational collaborative learning teams and serve the global community.</a:t>
            </a:r>
          </a:p>
          <a:p>
            <a:pPr algn="ctr">
              <a:buNone/>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effectLst>
                  <a:outerShdw blurRad="38100" dist="38100" dir="2700000" algn="tl">
                    <a:srgbClr val="000000">
                      <a:alpha val="43137"/>
                    </a:srgbClr>
                  </a:outerShdw>
                </a:effectLst>
                <a:latin typeface="Adobe Caslon Pro Bold Italic"/>
              </a:rPr>
              <a:t>University Priorities</a:t>
            </a:r>
            <a:endParaRPr lang="en-US" sz="4000" b="1" dirty="0">
              <a:effectLst>
                <a:outerShdw blurRad="38100" dist="38100" dir="2700000" algn="tl">
                  <a:srgbClr val="000000">
                    <a:alpha val="43137"/>
                  </a:srgbClr>
                </a:outerShdw>
              </a:effectLst>
              <a:latin typeface="Adobe Caslon Pro Bold Italic"/>
            </a:endParaRPr>
          </a:p>
        </p:txBody>
      </p:sp>
      <p:sp>
        <p:nvSpPr>
          <p:cNvPr id="3" name="Content Placeholder 2"/>
          <p:cNvSpPr>
            <a:spLocks noGrp="1"/>
          </p:cNvSpPr>
          <p:nvPr>
            <p:ph idx="1"/>
          </p:nvPr>
        </p:nvSpPr>
        <p:spPr/>
        <p:txBody>
          <a:bodyPr>
            <a:normAutofit fontScale="92500" lnSpcReduction="20000"/>
          </a:bodyPr>
          <a:lstStyle/>
          <a:p>
            <a:pPr>
              <a:lnSpc>
                <a:spcPct val="80000"/>
              </a:lnSpc>
              <a:buNone/>
            </a:pPr>
            <a:r>
              <a:rPr lang="en-US" dirty="0" smtClean="0">
                <a:effectLst>
                  <a:outerShdw blurRad="38100" dist="38100" dir="2700000" algn="tl">
                    <a:srgbClr val="000000">
                      <a:alpha val="43137"/>
                    </a:srgbClr>
                  </a:outerShdw>
                </a:effectLst>
                <a:ea typeface="ヒラギノ角ゴ Pro W3"/>
                <a:cs typeface="ヒラギノ角ゴ Pro W3"/>
              </a:rPr>
              <a:t>Priority 1: Review and restructure academic 		        programs and budgets.</a:t>
            </a:r>
          </a:p>
          <a:p>
            <a:pPr>
              <a:lnSpc>
                <a:spcPct val="80000"/>
              </a:lnSpc>
              <a:buNone/>
            </a:pPr>
            <a:endParaRPr lang="en-US" dirty="0" smtClean="0">
              <a:effectLst>
                <a:outerShdw blurRad="38100" dist="38100" dir="2700000" algn="tl">
                  <a:srgbClr val="000000">
                    <a:alpha val="43137"/>
                  </a:srgbClr>
                </a:outerShdw>
              </a:effectLst>
              <a:ea typeface="ヒラギノ角ゴ Pro W3"/>
              <a:cs typeface="ヒラギノ角ゴ Pro W3"/>
            </a:endParaRPr>
          </a:p>
          <a:p>
            <a:pPr>
              <a:lnSpc>
                <a:spcPct val="80000"/>
              </a:lnSpc>
              <a:buNone/>
            </a:pPr>
            <a:r>
              <a:rPr lang="en-US" dirty="0" smtClean="0">
                <a:effectLst>
                  <a:outerShdw blurRad="38100" dist="38100" dir="2700000" algn="tl">
                    <a:srgbClr val="000000">
                      <a:alpha val="43137"/>
                    </a:srgbClr>
                  </a:outerShdw>
                </a:effectLst>
                <a:ea typeface="ヒラギノ角ゴ Pro W3"/>
                <a:cs typeface="ヒラギノ角ゴ Pro W3"/>
              </a:rPr>
              <a:t>Priority 2:  Accelerate the integration of technology   	     </a:t>
            </a:r>
            <a:r>
              <a:rPr lang="en-US" dirty="0">
                <a:effectLst>
                  <a:outerShdw blurRad="38100" dist="38100" dir="2700000" algn="tl">
                    <a:srgbClr val="000000">
                      <a:alpha val="43137"/>
                    </a:srgbClr>
                  </a:outerShdw>
                </a:effectLst>
                <a:ea typeface="ヒラギノ角ゴ Pro W3"/>
                <a:cs typeface="ヒラギノ角ゴ Pro W3"/>
              </a:rPr>
              <a:t> </a:t>
            </a:r>
            <a:r>
              <a:rPr lang="en-US" dirty="0" smtClean="0">
                <a:effectLst>
                  <a:outerShdw blurRad="38100" dist="38100" dir="2700000" algn="tl">
                    <a:srgbClr val="000000">
                      <a:alpha val="43137"/>
                    </a:srgbClr>
                  </a:outerShdw>
                </a:effectLst>
                <a:ea typeface="ヒラギノ角ゴ Pro W3"/>
                <a:cs typeface="ヒラギノ角ゴ Pro W3"/>
              </a:rPr>
              <a:t>   throughout the institution.</a:t>
            </a:r>
          </a:p>
          <a:p>
            <a:pPr>
              <a:lnSpc>
                <a:spcPct val="80000"/>
              </a:lnSpc>
              <a:buNone/>
            </a:pPr>
            <a:endParaRPr lang="en-US" dirty="0" smtClean="0">
              <a:effectLst>
                <a:outerShdw blurRad="38100" dist="38100" dir="2700000" algn="tl">
                  <a:srgbClr val="000000">
                    <a:alpha val="43137"/>
                  </a:srgbClr>
                </a:outerShdw>
              </a:effectLst>
              <a:ea typeface="ヒラギノ角ゴ Pro W3"/>
              <a:cs typeface="ヒラギノ角ゴ Pro W3"/>
            </a:endParaRPr>
          </a:p>
          <a:p>
            <a:pPr>
              <a:lnSpc>
                <a:spcPct val="80000"/>
              </a:lnSpc>
              <a:buNone/>
            </a:pPr>
            <a:r>
              <a:rPr lang="en-US" dirty="0" smtClean="0">
                <a:effectLst>
                  <a:outerShdw blurRad="38100" dist="38100" dir="2700000" algn="tl">
                    <a:srgbClr val="000000">
                      <a:alpha val="43137"/>
                    </a:srgbClr>
                  </a:outerShdw>
                </a:effectLst>
                <a:ea typeface="ヒラギノ角ゴ Pro W3"/>
                <a:cs typeface="ヒラギノ角ゴ Pro W3"/>
              </a:rPr>
              <a:t>Priority 3: Improve management and increase the 	        size of JSU’s </a:t>
            </a:r>
            <a:r>
              <a:rPr lang="en-US" altLang="ja-JP" dirty="0" smtClean="0">
                <a:effectLst>
                  <a:outerShdw blurRad="38100" dist="38100" dir="2700000" algn="tl">
                    <a:srgbClr val="000000">
                      <a:alpha val="43137"/>
                    </a:srgbClr>
                  </a:outerShdw>
                </a:effectLst>
                <a:ea typeface="ヒラギノ角ゴ Pro W3"/>
                <a:cs typeface="ヒラギノ角ゴ Pro W3"/>
              </a:rPr>
              <a:t>available resources.</a:t>
            </a:r>
          </a:p>
          <a:p>
            <a:pPr>
              <a:lnSpc>
                <a:spcPct val="80000"/>
              </a:lnSpc>
              <a:buNone/>
            </a:pPr>
            <a:endParaRPr lang="en-US" dirty="0" smtClean="0">
              <a:effectLst>
                <a:outerShdw blurRad="38100" dist="38100" dir="2700000" algn="tl">
                  <a:srgbClr val="000000">
                    <a:alpha val="43137"/>
                  </a:srgbClr>
                </a:outerShdw>
              </a:effectLst>
              <a:ea typeface="ヒラギノ角ゴ Pro W3"/>
              <a:cs typeface="ヒラギノ角ゴ Pro W3"/>
            </a:endParaRPr>
          </a:p>
          <a:p>
            <a:pPr>
              <a:lnSpc>
                <a:spcPct val="80000"/>
              </a:lnSpc>
              <a:buNone/>
            </a:pPr>
            <a:r>
              <a:rPr lang="en-US" dirty="0" smtClean="0">
                <a:effectLst>
                  <a:outerShdw blurRad="38100" dist="38100" dir="2700000" algn="tl">
                    <a:srgbClr val="000000">
                      <a:alpha val="43137"/>
                    </a:srgbClr>
                  </a:outerShdw>
                </a:effectLst>
                <a:ea typeface="ヒラギノ角ゴ Pro W3"/>
                <a:cs typeface="ヒラギノ角ゴ Pro W3"/>
              </a:rPr>
              <a:t>Priority 4: Enhance the image of JSU.</a:t>
            </a:r>
          </a:p>
          <a:p>
            <a:pPr>
              <a:lnSpc>
                <a:spcPct val="80000"/>
              </a:lnSpc>
              <a:buNone/>
            </a:pPr>
            <a:endParaRPr lang="en-US" dirty="0" smtClean="0">
              <a:effectLst>
                <a:outerShdw blurRad="38100" dist="38100" dir="2700000" algn="tl">
                  <a:srgbClr val="000000">
                    <a:alpha val="43137"/>
                  </a:srgbClr>
                </a:outerShdw>
              </a:effectLst>
              <a:ea typeface="ヒラギノ角ゴ Pro W3"/>
              <a:cs typeface="ヒラギノ角ゴ Pro W3"/>
            </a:endParaRPr>
          </a:p>
          <a:p>
            <a:pPr>
              <a:lnSpc>
                <a:spcPct val="80000"/>
              </a:lnSpc>
              <a:buNone/>
            </a:pPr>
            <a:r>
              <a:rPr lang="en-US" dirty="0" smtClean="0">
                <a:effectLst>
                  <a:outerShdw blurRad="38100" dist="38100" dir="2700000" algn="tl">
                    <a:srgbClr val="000000">
                      <a:alpha val="43137"/>
                    </a:srgbClr>
                  </a:outerShdw>
                </a:effectLst>
                <a:ea typeface="ヒラギノ角ゴ Pro W3"/>
                <a:cs typeface="ヒラギノ角ゴ Pro W3"/>
              </a:rPr>
              <a:t>Priority 5: Create a model learning and working  	        environment for the entire JSU Family.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effectLst>
                  <a:outerShdw blurRad="38100" dist="38100" dir="2700000" algn="tl">
                    <a:srgbClr val="000000">
                      <a:alpha val="43137"/>
                    </a:srgbClr>
                  </a:outerShdw>
                </a:effectLst>
                <a:latin typeface="Adobe Caslon Pro Bold Italic"/>
              </a:rPr>
              <a:t>Super Goals</a:t>
            </a:r>
            <a:endParaRPr lang="en-US" sz="4000" b="1" dirty="0">
              <a:effectLst>
                <a:outerShdw blurRad="38100" dist="38100" dir="2700000" algn="tl">
                  <a:srgbClr val="000000">
                    <a:alpha val="43137"/>
                  </a:srgbClr>
                </a:outerShdw>
              </a:effectLst>
              <a:latin typeface="Adobe Caslon Pro Bold Italic"/>
            </a:endParaRPr>
          </a:p>
        </p:txBody>
      </p:sp>
      <p:sp>
        <p:nvSpPr>
          <p:cNvPr id="3" name="Content Placeholder 2"/>
          <p:cNvSpPr>
            <a:spLocks noGrp="1"/>
          </p:cNvSpPr>
          <p:nvPr>
            <p:ph idx="1"/>
          </p:nvPr>
        </p:nvSpPr>
        <p:spPr>
          <a:xfrm>
            <a:off x="609600" y="1600200"/>
            <a:ext cx="8229600" cy="4525963"/>
          </a:xfrm>
        </p:spPr>
        <p:txBody>
          <a:bodyPr>
            <a:normAutofit fontScale="55000" lnSpcReduction="20000"/>
          </a:bodyPr>
          <a:lstStyle/>
          <a:p>
            <a:pPr>
              <a:lnSpc>
                <a:spcPct val="140000"/>
              </a:lnSpc>
              <a:buNone/>
              <a:defRPr/>
            </a:pPr>
            <a:r>
              <a:rPr lang="en-US" b="1" i="1" dirty="0">
                <a:solidFill>
                  <a:srgbClr val="FFFFFF"/>
                </a:solidFill>
                <a:effectLst>
                  <a:outerShdw blurRad="38100" dist="38100" dir="2700000" algn="tl">
                    <a:srgbClr val="000000">
                      <a:alpha val="43137"/>
                    </a:srgbClr>
                  </a:outerShdw>
                </a:effectLst>
              </a:rPr>
              <a:t>1</a:t>
            </a:r>
            <a:r>
              <a:rPr lang="en-US" b="1" i="1" dirty="0">
                <a:solidFill>
                  <a:srgbClr val="FFFFFF"/>
                </a:solidFill>
              </a:rPr>
              <a:t>:</a:t>
            </a:r>
            <a:r>
              <a:rPr lang="en-US" i="1" dirty="0">
                <a:solidFill>
                  <a:srgbClr val="FFFFFF"/>
                </a:solidFill>
              </a:rPr>
              <a:t> </a:t>
            </a:r>
            <a:r>
              <a:rPr lang="en-US" dirty="0">
                <a:solidFill>
                  <a:srgbClr val="FFFFFF"/>
                </a:solidFill>
                <a:effectLst>
                  <a:outerShdw blurRad="38100" dist="38100" dir="2700000" algn="tl">
                    <a:srgbClr val="000000">
                      <a:alpha val="43137"/>
                    </a:srgbClr>
                  </a:outerShdw>
                </a:effectLst>
              </a:rPr>
              <a:t>JSU will provide quality instruction to ensure our students are prepared for the 21</a:t>
            </a:r>
            <a:r>
              <a:rPr lang="en-US" baseline="30000" dirty="0">
                <a:solidFill>
                  <a:srgbClr val="FFFFFF"/>
                </a:solidFill>
                <a:effectLst>
                  <a:outerShdw blurRad="38100" dist="38100" dir="2700000" algn="tl">
                    <a:srgbClr val="000000">
                      <a:alpha val="43137"/>
                    </a:srgbClr>
                  </a:outerShdw>
                </a:effectLst>
              </a:rPr>
              <a:t>st</a:t>
            </a:r>
            <a:r>
              <a:rPr lang="en-US" dirty="0">
                <a:solidFill>
                  <a:srgbClr val="FFFFFF"/>
                </a:solidFill>
                <a:effectLst>
                  <a:outerShdw blurRad="38100" dist="38100" dir="2700000" algn="tl">
                    <a:srgbClr val="000000">
                      <a:alpha val="43137"/>
                    </a:srgbClr>
                  </a:outerShdw>
                </a:effectLst>
              </a:rPr>
              <a:t> century for work, graduate, and professional schools.</a:t>
            </a:r>
          </a:p>
          <a:p>
            <a:pPr>
              <a:lnSpc>
                <a:spcPct val="140000"/>
              </a:lnSpc>
              <a:buNone/>
              <a:defRPr/>
            </a:pPr>
            <a:endParaRPr lang="en-US" sz="1100" dirty="0">
              <a:solidFill>
                <a:srgbClr val="FFFFFF"/>
              </a:solidFill>
              <a:effectLst>
                <a:outerShdw blurRad="38100" dist="38100" dir="2700000" algn="tl">
                  <a:srgbClr val="000000">
                    <a:alpha val="43137"/>
                  </a:srgbClr>
                </a:outerShdw>
              </a:effectLst>
            </a:endParaRPr>
          </a:p>
          <a:p>
            <a:pPr>
              <a:lnSpc>
                <a:spcPct val="140000"/>
              </a:lnSpc>
              <a:buNone/>
              <a:defRPr/>
            </a:pPr>
            <a:r>
              <a:rPr lang="en-US" b="1" dirty="0">
                <a:solidFill>
                  <a:srgbClr val="FFFFFF"/>
                </a:solidFill>
                <a:effectLst>
                  <a:outerShdw blurRad="38100" dist="38100" dir="2700000" algn="tl">
                    <a:srgbClr val="000000">
                      <a:alpha val="43137"/>
                    </a:srgbClr>
                  </a:outerShdw>
                </a:effectLst>
              </a:rPr>
              <a:t>2:</a:t>
            </a:r>
            <a:r>
              <a:rPr lang="en-US" dirty="0">
                <a:solidFill>
                  <a:srgbClr val="FFFFFF"/>
                </a:solidFill>
                <a:effectLst>
                  <a:outerShdw blurRad="38100" dist="38100" dir="2700000" algn="tl">
                    <a:srgbClr val="000000">
                      <a:alpha val="43137"/>
                    </a:srgbClr>
                  </a:outerShdw>
                </a:effectLst>
              </a:rPr>
              <a:t>  JSU will create a marketing plan to increase presence in the Jackson Metro area, the state, the region as well as nationally and globally. Through this plan, we will communicate our mission and goals to our stakeholders.</a:t>
            </a:r>
          </a:p>
          <a:p>
            <a:pPr>
              <a:lnSpc>
                <a:spcPct val="140000"/>
              </a:lnSpc>
              <a:buNone/>
              <a:defRPr/>
            </a:pPr>
            <a:endParaRPr lang="en-US" sz="1100" dirty="0">
              <a:solidFill>
                <a:srgbClr val="FFFFFF"/>
              </a:solidFill>
              <a:effectLst>
                <a:outerShdw blurRad="38100" dist="38100" dir="2700000" algn="tl">
                  <a:srgbClr val="000000">
                    <a:alpha val="43137"/>
                  </a:srgbClr>
                </a:outerShdw>
              </a:effectLst>
            </a:endParaRPr>
          </a:p>
          <a:p>
            <a:pPr>
              <a:lnSpc>
                <a:spcPct val="140000"/>
              </a:lnSpc>
              <a:buNone/>
              <a:defRPr/>
            </a:pPr>
            <a:r>
              <a:rPr lang="en-US" b="1" dirty="0">
                <a:solidFill>
                  <a:srgbClr val="FFFFFF"/>
                </a:solidFill>
                <a:effectLst>
                  <a:outerShdw blurRad="38100" dist="38100" dir="2700000" algn="tl">
                    <a:srgbClr val="000000">
                      <a:alpha val="43137"/>
                    </a:srgbClr>
                  </a:outerShdw>
                </a:effectLst>
              </a:rPr>
              <a:t>3:</a:t>
            </a:r>
            <a:r>
              <a:rPr lang="en-US" dirty="0">
                <a:solidFill>
                  <a:srgbClr val="FFFFFF"/>
                </a:solidFill>
                <a:effectLst>
                  <a:outerShdw blurRad="38100" dist="38100" dir="2700000" algn="tl">
                    <a:srgbClr val="000000">
                      <a:alpha val="43137"/>
                    </a:srgbClr>
                  </a:outerShdw>
                </a:effectLst>
              </a:rPr>
              <a:t> JSU will improve its organizational efficiency for administration, faculty, and students. </a:t>
            </a:r>
            <a:r>
              <a:rPr lang="en-US" b="1" dirty="0">
                <a:solidFill>
                  <a:srgbClr val="FFFFFF"/>
                </a:solidFill>
                <a:effectLst>
                  <a:outerShdw blurRad="38100" dist="38100" dir="2700000" algn="tl">
                    <a:srgbClr val="000000">
                      <a:alpha val="43137"/>
                    </a:srgbClr>
                  </a:outerShdw>
                </a:effectLst>
              </a:rPr>
              <a:t>(Redesign the way we do business)</a:t>
            </a:r>
          </a:p>
          <a:p>
            <a:pPr>
              <a:lnSpc>
                <a:spcPct val="140000"/>
              </a:lnSpc>
              <a:buNone/>
              <a:defRPr/>
            </a:pPr>
            <a:endParaRPr lang="en-US" sz="1100" dirty="0">
              <a:solidFill>
                <a:srgbClr val="FFFFFF"/>
              </a:solidFill>
              <a:effectLst>
                <a:outerShdw blurRad="38100" dist="38100" dir="2700000" algn="tl">
                  <a:srgbClr val="000000">
                    <a:alpha val="43137"/>
                  </a:srgbClr>
                </a:outerShdw>
              </a:effectLst>
            </a:endParaRPr>
          </a:p>
          <a:p>
            <a:pPr>
              <a:lnSpc>
                <a:spcPct val="140000"/>
              </a:lnSpc>
              <a:buNone/>
              <a:defRPr/>
            </a:pPr>
            <a:r>
              <a:rPr lang="en-US" b="1" dirty="0">
                <a:solidFill>
                  <a:srgbClr val="FFFFFF"/>
                </a:solidFill>
                <a:effectLst>
                  <a:outerShdw blurRad="38100" dist="38100" dir="2700000" algn="tl">
                    <a:srgbClr val="000000">
                      <a:alpha val="43137"/>
                    </a:srgbClr>
                  </a:outerShdw>
                </a:effectLst>
              </a:rPr>
              <a:t>4:</a:t>
            </a:r>
            <a:r>
              <a:rPr lang="en-US" dirty="0">
                <a:solidFill>
                  <a:srgbClr val="FFFFFF"/>
                </a:solidFill>
                <a:effectLst>
                  <a:outerShdw blurRad="38100" dist="38100" dir="2700000" algn="tl">
                    <a:srgbClr val="000000">
                      <a:alpha val="43137"/>
                    </a:srgbClr>
                  </a:outerShdw>
                </a:effectLst>
              </a:rPr>
              <a:t> JSU will make strategic investments in people to ensure they achieve their best work.</a:t>
            </a:r>
          </a:p>
          <a:p>
            <a:pPr>
              <a:lnSpc>
                <a:spcPct val="140000"/>
              </a:lnSpc>
              <a:buNone/>
              <a:defRPr/>
            </a:pPr>
            <a:endParaRPr lang="en-US" sz="1100" dirty="0">
              <a:solidFill>
                <a:srgbClr val="FFFFFF"/>
              </a:solidFill>
              <a:effectLst>
                <a:outerShdw blurRad="38100" dist="38100" dir="2700000" algn="tl">
                  <a:srgbClr val="000000">
                    <a:alpha val="43137"/>
                  </a:srgbClr>
                </a:outerShdw>
              </a:effectLst>
            </a:endParaRPr>
          </a:p>
          <a:p>
            <a:pPr>
              <a:lnSpc>
                <a:spcPct val="140000"/>
              </a:lnSpc>
              <a:buNone/>
              <a:defRPr/>
            </a:pPr>
            <a:r>
              <a:rPr lang="en-US" b="1" dirty="0">
                <a:solidFill>
                  <a:srgbClr val="FFFFFF"/>
                </a:solidFill>
                <a:effectLst>
                  <a:outerShdw blurRad="38100" dist="38100" dir="2700000" algn="tl">
                    <a:srgbClr val="000000">
                      <a:alpha val="43137"/>
                    </a:srgbClr>
                  </a:outerShdw>
                </a:effectLst>
              </a:rPr>
              <a:t>5:</a:t>
            </a:r>
            <a:r>
              <a:rPr lang="en-US" dirty="0">
                <a:solidFill>
                  <a:srgbClr val="FFFFFF"/>
                </a:solidFill>
                <a:effectLst>
                  <a:outerShdw blurRad="38100" dist="38100" dir="2700000" algn="tl">
                    <a:srgbClr val="000000">
                      <a:alpha val="43137"/>
                    </a:srgbClr>
                  </a:outerShdw>
                </a:effectLst>
              </a:rPr>
              <a:t> JSU will grow the alumni donor base. </a:t>
            </a:r>
            <a:r>
              <a:rPr lang="en-US" b="1" dirty="0">
                <a:solidFill>
                  <a:srgbClr val="FFFFFF"/>
                </a:solidFill>
                <a:effectLst>
                  <a:outerShdw blurRad="38100" dist="38100" dir="2700000" algn="tl">
                    <a:srgbClr val="000000">
                      <a:alpha val="43137"/>
                    </a:srgbClr>
                  </a:outerShdw>
                </a:effectLst>
              </a:rPr>
              <a:t>(Diversification of Resources</a:t>
            </a:r>
            <a:r>
              <a:rPr lang="en-US" dirty="0">
                <a:solidFill>
                  <a:srgbClr val="FFFFFF"/>
                </a:solidFill>
                <a:effectLst>
                  <a:outerShdw blurRad="38100" dist="38100" dir="2700000" algn="tl">
                    <a:srgbClr val="000000">
                      <a:alpha val="43137"/>
                    </a:srgbClr>
                  </a:outerShdw>
                </a:effectLst>
              </a:rPr>
              <a:t>)</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latin typeface="Adobe Caslon Pro Bold Italic"/>
              </a:rPr>
              <a:t>Assessment Reporting</a:t>
            </a:r>
            <a:br>
              <a:rPr lang="en-US" b="1" dirty="0" smtClean="0">
                <a:effectLst>
                  <a:outerShdw blurRad="38100" dist="38100" dir="2700000" algn="tl">
                    <a:srgbClr val="000000">
                      <a:alpha val="43137"/>
                    </a:srgbClr>
                  </a:outerShdw>
                </a:effectLst>
                <a:latin typeface="Adobe Caslon Pro Bold Italic"/>
              </a:rPr>
            </a:br>
            <a:r>
              <a:rPr lang="en-US" b="1" dirty="0" smtClean="0">
                <a:effectLst>
                  <a:outerShdw blurRad="38100" dist="38100" dir="2700000" algn="tl">
                    <a:srgbClr val="000000">
                      <a:alpha val="43137"/>
                    </a:srgbClr>
                  </a:outerShdw>
                </a:effectLst>
                <a:latin typeface="Adobe Caslon Pro Bold Italic"/>
              </a:rPr>
              <a:t>Planning and Reporting</a:t>
            </a:r>
            <a:endParaRPr lang="en-US" b="1" dirty="0">
              <a:effectLst>
                <a:outerShdw blurRad="38100" dist="38100" dir="2700000" algn="tl">
                  <a:srgbClr val="000000">
                    <a:alpha val="43137"/>
                  </a:srgbClr>
                </a:outerShdw>
              </a:effectLst>
              <a:latin typeface="Adobe Caslon Pro Bold Italic"/>
            </a:endParaRPr>
          </a:p>
        </p:txBody>
      </p:sp>
      <p:graphicFrame>
        <p:nvGraphicFramePr>
          <p:cNvPr id="4" name="Content Placeholder 3"/>
          <p:cNvGraphicFramePr>
            <a:graphicFrameLocks noGrp="1"/>
          </p:cNvGraphicFramePr>
          <p:nvPr>
            <p:ph idx="1"/>
          </p:nvPr>
        </p:nvGraphicFramePr>
        <p:xfrm>
          <a:off x="304800" y="16764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81000" y="609600"/>
            <a:ext cx="8229600" cy="5638800"/>
          </a:xfrm>
        </p:spPr>
        <p:txBody>
          <a:bodyPr>
            <a:normAutofit fontScale="92500" lnSpcReduction="20000"/>
          </a:bodyPr>
          <a:lstStyle/>
          <a:p>
            <a:pPr algn="ctr" eaLnBrk="0" hangingPunct="0">
              <a:buNone/>
              <a:defRPr/>
            </a:pPr>
            <a:r>
              <a:rPr lang="en-US" sz="3900" b="1" i="1" dirty="0">
                <a:effectLst>
                  <a:outerShdw blurRad="38100" dist="38100" dir="2700000" algn="tl">
                    <a:srgbClr val="000000"/>
                  </a:outerShdw>
                </a:effectLst>
              </a:rPr>
              <a:t>Institutional Effectiveness/Assessment</a:t>
            </a:r>
          </a:p>
          <a:p>
            <a:pPr algn="ctr" eaLnBrk="0" hangingPunct="0">
              <a:buNone/>
              <a:defRPr/>
            </a:pPr>
            <a:r>
              <a:rPr lang="en-US" b="1" i="1" dirty="0">
                <a:effectLst>
                  <a:outerShdw blurRad="38100" dist="38100" dir="2700000" algn="tl">
                    <a:srgbClr val="000000">
                      <a:alpha val="43137"/>
                    </a:srgbClr>
                  </a:outerShdw>
                </a:effectLst>
              </a:rPr>
              <a:t>“..relates to a process of </a:t>
            </a:r>
            <a:r>
              <a:rPr lang="en-US" sz="3900" b="1" i="1" dirty="0">
                <a:effectLst>
                  <a:outerShdw blurRad="38100" dist="38100" dir="2700000" algn="tl">
                    <a:srgbClr val="000000">
                      <a:alpha val="43137"/>
                    </a:srgbClr>
                  </a:outerShdw>
                </a:effectLst>
              </a:rPr>
              <a:t>planning</a:t>
            </a:r>
            <a:r>
              <a:rPr lang="en-US" b="1" i="1" dirty="0">
                <a:effectLst>
                  <a:outerShdw blurRad="38100" dist="38100" dir="2700000" algn="tl">
                    <a:srgbClr val="000000">
                      <a:alpha val="43137"/>
                    </a:srgbClr>
                  </a:outerShdw>
                </a:effectLst>
              </a:rPr>
              <a:t>,</a:t>
            </a:r>
          </a:p>
          <a:p>
            <a:pPr algn="ctr" eaLnBrk="0" hangingPunct="0">
              <a:buNone/>
              <a:defRPr/>
            </a:pPr>
            <a:r>
              <a:rPr lang="en-US" sz="3900" b="1" i="1" dirty="0">
                <a:effectLst>
                  <a:outerShdw blurRad="38100" dist="38100" dir="2700000" algn="tl">
                    <a:srgbClr val="000000">
                      <a:alpha val="43137"/>
                    </a:srgbClr>
                  </a:outerShdw>
                </a:effectLst>
              </a:rPr>
              <a:t>collecting</a:t>
            </a:r>
            <a:r>
              <a:rPr lang="en-US" sz="3500" b="1" i="1" dirty="0">
                <a:effectLst>
                  <a:outerShdw blurRad="38100" dist="38100" dir="2700000" algn="tl">
                    <a:srgbClr val="000000">
                      <a:alpha val="43137"/>
                    </a:srgbClr>
                  </a:outerShdw>
                </a:effectLst>
              </a:rPr>
              <a:t> </a:t>
            </a:r>
            <a:r>
              <a:rPr lang="en-US" b="1" i="1" dirty="0">
                <a:effectLst>
                  <a:outerShdw blurRad="38100" dist="38100" dir="2700000" algn="tl">
                    <a:srgbClr val="000000">
                      <a:alpha val="43137"/>
                    </a:srgbClr>
                  </a:outerShdw>
                </a:effectLst>
              </a:rPr>
              <a:t>assessment data related to</a:t>
            </a:r>
          </a:p>
          <a:p>
            <a:pPr algn="ctr" eaLnBrk="0" hangingPunct="0">
              <a:buNone/>
              <a:defRPr/>
            </a:pPr>
            <a:r>
              <a:rPr lang="en-US" b="1" i="1" dirty="0">
                <a:effectLst>
                  <a:outerShdw blurRad="38100" dist="38100" dir="2700000" algn="tl">
                    <a:srgbClr val="000000">
                      <a:alpha val="43137"/>
                    </a:srgbClr>
                  </a:outerShdw>
                </a:effectLst>
              </a:rPr>
              <a:t>those plans on a annual basis,</a:t>
            </a:r>
          </a:p>
          <a:p>
            <a:pPr algn="ctr" eaLnBrk="0" hangingPunct="0">
              <a:buNone/>
              <a:defRPr/>
            </a:pPr>
            <a:r>
              <a:rPr lang="en-US" sz="3900" b="1" i="1" dirty="0">
                <a:effectLst>
                  <a:outerShdw blurRad="38100" dist="38100" dir="2700000" algn="tl">
                    <a:srgbClr val="000000">
                      <a:alpha val="43137"/>
                    </a:srgbClr>
                  </a:outerShdw>
                </a:effectLst>
              </a:rPr>
              <a:t>comparing</a:t>
            </a:r>
            <a:r>
              <a:rPr lang="en-US" b="1" i="1" dirty="0">
                <a:effectLst>
                  <a:outerShdw blurRad="38100" dist="38100" dir="2700000" algn="tl">
                    <a:srgbClr val="000000">
                      <a:alpha val="43137"/>
                    </a:srgbClr>
                  </a:outerShdw>
                </a:effectLst>
              </a:rPr>
              <a:t> this feedback with planned</a:t>
            </a:r>
          </a:p>
          <a:p>
            <a:pPr algn="ctr" eaLnBrk="0" hangingPunct="0">
              <a:buNone/>
              <a:defRPr/>
            </a:pPr>
            <a:r>
              <a:rPr lang="en-US" b="1" i="1" dirty="0">
                <a:effectLst>
                  <a:outerShdw blurRad="38100" dist="38100" dir="2700000" algn="tl">
                    <a:srgbClr val="000000">
                      <a:alpha val="43137"/>
                    </a:srgbClr>
                  </a:outerShdw>
                </a:effectLst>
              </a:rPr>
              <a:t>expectations (expected outcomes),</a:t>
            </a:r>
          </a:p>
          <a:p>
            <a:pPr algn="ctr" eaLnBrk="0" hangingPunct="0">
              <a:buNone/>
              <a:defRPr/>
            </a:pPr>
            <a:r>
              <a:rPr lang="en-US" b="1" i="1" dirty="0">
                <a:effectLst>
                  <a:outerShdw blurRad="38100" dist="38100" dir="2700000" algn="tl">
                    <a:srgbClr val="000000">
                      <a:alpha val="43137"/>
                    </a:srgbClr>
                  </a:outerShdw>
                </a:effectLst>
              </a:rPr>
              <a:t> </a:t>
            </a:r>
            <a:r>
              <a:rPr lang="en-US" sz="3900" b="1" i="1" dirty="0">
                <a:effectLst>
                  <a:outerShdw blurRad="38100" dist="38100" dir="2700000" algn="tl">
                    <a:srgbClr val="000000">
                      <a:alpha val="43137"/>
                    </a:srgbClr>
                  </a:outerShdw>
                </a:effectLst>
              </a:rPr>
              <a:t>recognizing</a:t>
            </a:r>
            <a:r>
              <a:rPr lang="en-US" b="1" i="1" dirty="0">
                <a:effectLst>
                  <a:outerShdw blurRad="38100" dist="38100" dir="2700000" algn="tl">
                    <a:srgbClr val="000000">
                      <a:alpha val="43137"/>
                    </a:srgbClr>
                  </a:outerShdw>
                </a:effectLst>
              </a:rPr>
              <a:t> and </a:t>
            </a:r>
            <a:r>
              <a:rPr lang="en-US" sz="3900" b="1" i="1" dirty="0">
                <a:effectLst>
                  <a:outerShdw blurRad="38100" dist="38100" dir="2700000" algn="tl">
                    <a:srgbClr val="000000">
                      <a:alpha val="43137"/>
                    </a:srgbClr>
                  </a:outerShdw>
                </a:effectLst>
              </a:rPr>
              <a:t>continuing</a:t>
            </a:r>
            <a:r>
              <a:rPr lang="en-US" b="1" i="1" dirty="0">
                <a:effectLst>
                  <a:outerShdw blurRad="38100" dist="38100" dir="2700000" algn="tl">
                    <a:srgbClr val="000000">
                      <a:alpha val="43137"/>
                    </a:srgbClr>
                  </a:outerShdw>
                </a:effectLst>
              </a:rPr>
              <a:t> successes, </a:t>
            </a:r>
          </a:p>
          <a:p>
            <a:pPr algn="ctr" eaLnBrk="0" hangingPunct="0">
              <a:buNone/>
              <a:defRPr/>
            </a:pPr>
            <a:r>
              <a:rPr lang="en-US" b="1" i="1" dirty="0">
                <a:effectLst>
                  <a:outerShdw blurRad="38100" dist="38100" dir="2700000" algn="tl">
                    <a:srgbClr val="000000">
                      <a:alpha val="43137"/>
                    </a:srgbClr>
                  </a:outerShdw>
                </a:effectLst>
              </a:rPr>
              <a:t>making corrections and improvements</a:t>
            </a:r>
          </a:p>
          <a:p>
            <a:pPr algn="ctr" eaLnBrk="0" hangingPunct="0">
              <a:buNone/>
              <a:defRPr/>
            </a:pPr>
            <a:r>
              <a:rPr lang="en-US" b="1" i="1" dirty="0">
                <a:effectLst>
                  <a:outerShdw blurRad="38100" dist="38100" dir="2700000" algn="tl">
                    <a:srgbClr val="000000">
                      <a:alpha val="43137"/>
                    </a:srgbClr>
                  </a:outerShdw>
                </a:effectLst>
              </a:rPr>
              <a:t>when indicated,</a:t>
            </a:r>
          </a:p>
          <a:p>
            <a:pPr algn="ctr" eaLnBrk="0" hangingPunct="0">
              <a:buNone/>
              <a:defRPr/>
            </a:pPr>
            <a:r>
              <a:rPr lang="en-US" b="1" i="1" dirty="0">
                <a:effectLst>
                  <a:outerShdw blurRad="38100" dist="38100" dir="2700000" algn="tl">
                    <a:srgbClr val="000000">
                      <a:alpha val="43137"/>
                    </a:srgbClr>
                  </a:outerShdw>
                </a:effectLst>
              </a:rPr>
              <a:t>and </a:t>
            </a:r>
            <a:r>
              <a:rPr lang="en-US" sz="3900" b="1" i="1" dirty="0">
                <a:effectLst>
                  <a:outerShdw blurRad="38100" dist="38100" dir="2700000" algn="tl">
                    <a:srgbClr val="000000">
                      <a:alpha val="43137"/>
                    </a:srgbClr>
                  </a:outerShdw>
                </a:effectLst>
              </a:rPr>
              <a:t>using the results</a:t>
            </a:r>
            <a:endParaRPr lang="en-US" b="1" i="1" dirty="0">
              <a:effectLst>
                <a:outerShdw blurRad="38100" dist="38100" dir="2700000" algn="tl">
                  <a:srgbClr val="000000">
                    <a:alpha val="43137"/>
                  </a:srgbClr>
                </a:outerShdw>
              </a:effectLst>
            </a:endParaRPr>
          </a:p>
          <a:p>
            <a:pPr algn="ctr" eaLnBrk="0" hangingPunct="0">
              <a:buNone/>
              <a:defRPr/>
            </a:pPr>
            <a:r>
              <a:rPr lang="en-US" b="1" i="1" dirty="0">
                <a:effectLst>
                  <a:outerShdw blurRad="38100" dist="38100" dir="2700000" algn="tl">
                    <a:srgbClr val="000000">
                      <a:alpha val="43137"/>
                    </a:srgbClr>
                  </a:outerShdw>
                </a:effectLst>
              </a:rPr>
              <a:t>in the next planning cycle</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effectLst>
                  <a:outerShdw blurRad="38100" dist="38100" dir="2700000" algn="tl">
                    <a:srgbClr val="000000">
                      <a:alpha val="43137"/>
                    </a:srgbClr>
                  </a:outerShdw>
                </a:effectLst>
                <a:latin typeface="Adobe Caslon Pro Bold Italic"/>
              </a:rPr>
              <a:t>Assessment Goal</a:t>
            </a:r>
            <a:endParaRPr lang="en-US" b="1" dirty="0">
              <a:effectLst>
                <a:outerShdw blurRad="38100" dist="38100" dir="2700000" algn="tl">
                  <a:srgbClr val="000000">
                    <a:alpha val="43137"/>
                  </a:srgbClr>
                </a:outerShdw>
              </a:effectLst>
              <a:latin typeface="Adobe Caslon Pro Bold Italic"/>
            </a:endParaRPr>
          </a:p>
        </p:txBody>
      </p:sp>
      <p:sp>
        <p:nvSpPr>
          <p:cNvPr id="4" name="Content Placeholder 3"/>
          <p:cNvSpPr>
            <a:spLocks noGrp="1"/>
          </p:cNvSpPr>
          <p:nvPr>
            <p:ph idx="1"/>
          </p:nvPr>
        </p:nvSpPr>
        <p:spPr/>
        <p:txBody>
          <a:bodyPr/>
          <a:lstStyle/>
          <a:p>
            <a:r>
              <a:rPr lang="en-US" u="sng" dirty="0" smtClean="0">
                <a:solidFill>
                  <a:srgbClr val="FFFFFF"/>
                </a:solidFill>
                <a:effectLst>
                  <a:outerShdw blurRad="38100" dist="38100" dir="2700000" algn="tl">
                    <a:srgbClr val="000000">
                      <a:alpha val="43137"/>
                    </a:srgbClr>
                  </a:outerShdw>
                </a:effectLst>
                <a:ea typeface="ヒラギノ角ゴ Pro W3"/>
                <a:cs typeface="ヒラギノ角ゴ Pro W3"/>
              </a:rPr>
              <a:t>Goal</a:t>
            </a:r>
            <a:r>
              <a:rPr lang="en-US" dirty="0" smtClean="0">
                <a:solidFill>
                  <a:srgbClr val="FFFFFF"/>
                </a:solidFill>
                <a:effectLst>
                  <a:outerShdw blurRad="38100" dist="38100" dir="2700000" algn="tl">
                    <a:srgbClr val="000000">
                      <a:alpha val="43137"/>
                    </a:srgbClr>
                  </a:outerShdw>
                </a:effectLst>
                <a:ea typeface="ヒラギノ角ゴ Pro W3"/>
                <a:cs typeface="ヒラギノ角ゴ Pro W3"/>
              </a:rPr>
              <a:t> —To maintain a culture of assessment at Jackson State University in both academic and non-academic areas whereby improvements in organizational efficiency is observed for administration, faculty, staff, students, and other stakeholders.</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8497</TotalTime>
  <Words>951</Words>
  <Application>Microsoft Office PowerPoint</Application>
  <PresentationFormat>On-screen Show (4:3)</PresentationFormat>
  <Paragraphs>149</Paragraphs>
  <Slides>21</Slides>
  <Notes>5</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JACKSON STATE UNIVERSITY   ACADEMIC ASSESSMENT COMMITTEE WORKSHOP</vt:lpstr>
      <vt:lpstr>Session Goals</vt:lpstr>
      <vt:lpstr>Agenda</vt:lpstr>
      <vt:lpstr>JSU MISSION AND VISION</vt:lpstr>
      <vt:lpstr>University Priorities</vt:lpstr>
      <vt:lpstr>Super Goals</vt:lpstr>
      <vt:lpstr>Assessment Reporting Planning and Reporting</vt:lpstr>
      <vt:lpstr>Slide 8</vt:lpstr>
      <vt:lpstr>Assessment Goal</vt:lpstr>
      <vt:lpstr>What is Assessment?</vt:lpstr>
      <vt:lpstr>Why is Assessment Important?</vt:lpstr>
      <vt:lpstr>Assessment Time for IE Plans/Reports</vt:lpstr>
      <vt:lpstr>Departmental Mission </vt:lpstr>
      <vt:lpstr>Assessment Plan and Report </vt:lpstr>
      <vt:lpstr>Student Learning Outcomes</vt:lpstr>
      <vt:lpstr>Means of Assessment</vt:lpstr>
      <vt:lpstr>Criteria for Success</vt:lpstr>
      <vt:lpstr>Data Collection Results</vt:lpstr>
      <vt:lpstr>Use of Results to Improve Instructional Programs and Services</vt:lpstr>
      <vt:lpstr>Submission Review</vt:lpstr>
      <vt:lpstr>CONTACT INFORMATION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JACKSON STATE UNIVERSITY   ACADEMIC ASSESSMENT COMMITTEE MEETING</dc:title>
  <dc:creator>J00012866</dc:creator>
  <cp:lastModifiedBy>J00100204</cp:lastModifiedBy>
  <cp:revision>202</cp:revision>
  <dcterms:created xsi:type="dcterms:W3CDTF">2014-07-23T15:08:21Z</dcterms:created>
  <dcterms:modified xsi:type="dcterms:W3CDTF">2014-08-22T16:31:30Z</dcterms:modified>
</cp:coreProperties>
</file>