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8" r:id="rId6"/>
    <p:sldId id="270" r:id="rId7"/>
    <p:sldId id="266" r:id="rId8"/>
    <p:sldId id="278" r:id="rId9"/>
    <p:sldId id="265" r:id="rId10"/>
    <p:sldId id="274" r:id="rId11"/>
    <p:sldId id="277" r:id="rId12"/>
    <p:sldId id="279" r:id="rId13"/>
    <p:sldId id="283" r:id="rId14"/>
    <p:sldId id="267" r:id="rId15"/>
    <p:sldId id="271" r:id="rId16"/>
    <p:sldId id="280" r:id="rId17"/>
    <p:sldId id="272" r:id="rId18"/>
    <p:sldId id="281" r:id="rId19"/>
    <p:sldId id="273" r:id="rId20"/>
    <p:sldId id="282" r:id="rId21"/>
    <p:sldId id="275" r:id="rId22"/>
    <p:sldId id="276"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4F87"/>
    <a:srgbClr val="193B6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A9FD3E2-89BB-4AF3-B90C-87D9BAD8D29B}" type="datetimeFigureOut">
              <a:rPr lang="en-US" smtClean="0"/>
              <a:pPr/>
              <a:t>4/13/2016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A72C212-8259-46FC-8F10-BFC83886532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627ACBD-967A-49FC-BF42-B7F76676A089}" type="datetimeFigureOut">
              <a:rPr lang="en-US" smtClean="0"/>
              <a:pPr/>
              <a:t>4/13/2016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029762F-FCAD-4B5D-B399-81FC464A207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29762F-FCAD-4B5D-B399-81FC464A2078}"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Your voice and involvement is needed.</a:t>
            </a:r>
            <a:endParaRPr lang="en-US" dirty="0"/>
          </a:p>
        </p:txBody>
      </p:sp>
      <p:sp>
        <p:nvSpPr>
          <p:cNvPr id="4" name="Slide Number Placeholder 3"/>
          <p:cNvSpPr>
            <a:spLocks noGrp="1"/>
          </p:cNvSpPr>
          <p:nvPr>
            <p:ph type="sldNum" sz="quarter" idx="10"/>
          </p:nvPr>
        </p:nvSpPr>
        <p:spPr/>
        <p:txBody>
          <a:bodyPr/>
          <a:lstStyle/>
          <a:p>
            <a:fld id="{A029762F-FCAD-4B5D-B399-81FC464A2078}"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cannot change your Mission.</a:t>
            </a:r>
            <a:r>
              <a:rPr lang="en-US" baseline="0" dirty="0" smtClean="0"/>
              <a:t> Every department should have a mission. If your department does not have a mission please be sure to meet with your department and department head before making any decisions on a mission. Remember this is a group effort. </a:t>
            </a:r>
            <a:endParaRPr lang="en-US" dirty="0"/>
          </a:p>
        </p:txBody>
      </p:sp>
      <p:sp>
        <p:nvSpPr>
          <p:cNvPr id="4" name="Slide Number Placeholder 3"/>
          <p:cNvSpPr>
            <a:spLocks noGrp="1"/>
          </p:cNvSpPr>
          <p:nvPr>
            <p:ph type="sldNum" sz="quarter" idx="10"/>
          </p:nvPr>
        </p:nvSpPr>
        <p:spPr/>
        <p:txBody>
          <a:bodyPr/>
          <a:lstStyle/>
          <a:p>
            <a:fld id="{A029762F-FCAD-4B5D-B399-81FC464A2078}"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everyone to look</a:t>
            </a:r>
            <a:r>
              <a:rPr lang="en-US" baseline="0" dirty="0" smtClean="0"/>
              <a:t> at their assessment plan – let the members self check their own plans. – Each member should have a rubric.</a:t>
            </a:r>
            <a:endParaRPr lang="en-US" dirty="0" smtClean="0"/>
          </a:p>
          <a:p>
            <a:r>
              <a:rPr lang="en-US" dirty="0" smtClean="0"/>
              <a:t>Educational program goal is to ensure that all students reach challenging academic standard that prepares them for the future.</a:t>
            </a:r>
          </a:p>
          <a:p>
            <a:r>
              <a:rPr lang="en-US" dirty="0" smtClean="0"/>
              <a:t>Ex. </a:t>
            </a:r>
          </a:p>
          <a:p>
            <a:r>
              <a:rPr lang="en-US" dirty="0" smtClean="0"/>
              <a:t>Student Achievement will be what the student accomplished after they have completed the program. </a:t>
            </a:r>
            <a:endParaRPr lang="en-US" dirty="0"/>
          </a:p>
        </p:txBody>
      </p:sp>
      <p:sp>
        <p:nvSpPr>
          <p:cNvPr id="4" name="Slide Number Placeholder 3"/>
          <p:cNvSpPr>
            <a:spLocks noGrp="1"/>
          </p:cNvSpPr>
          <p:nvPr>
            <p:ph type="sldNum" sz="quarter" idx="10"/>
          </p:nvPr>
        </p:nvSpPr>
        <p:spPr/>
        <p:txBody>
          <a:bodyPr/>
          <a:lstStyle/>
          <a:p>
            <a:fld id="{A029762F-FCAD-4B5D-B399-81FC464A2078}"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a:t>
            </a:r>
            <a:r>
              <a:rPr lang="en-US" baseline="0" dirty="0" smtClean="0"/>
              <a:t> SLO on previous page – to give examples of means of measurements</a:t>
            </a:r>
            <a:endParaRPr lang="en-US" dirty="0"/>
          </a:p>
        </p:txBody>
      </p:sp>
      <p:sp>
        <p:nvSpPr>
          <p:cNvPr id="4" name="Slide Number Placeholder 3"/>
          <p:cNvSpPr>
            <a:spLocks noGrp="1"/>
          </p:cNvSpPr>
          <p:nvPr>
            <p:ph type="sldNum" sz="quarter" idx="10"/>
          </p:nvPr>
        </p:nvSpPr>
        <p:spPr/>
        <p:txBody>
          <a:bodyPr/>
          <a:lstStyle/>
          <a:p>
            <a:fld id="{A029762F-FCAD-4B5D-B399-81FC464A2078}"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68E6C3-D117-4866-911C-9DF634F71BF5}" type="datetimeFigureOut">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B1CD-2A0B-4C49-B0AB-02A044B568A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8E6C3-D117-4866-911C-9DF634F71BF5}" type="datetimeFigureOut">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B1CD-2A0B-4C49-B0AB-02A044B568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8E6C3-D117-4866-911C-9DF634F71BF5}" type="datetimeFigureOut">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B1CD-2A0B-4C49-B0AB-02A044B568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8E6C3-D117-4866-911C-9DF634F71BF5}" type="datetimeFigureOut">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B1CD-2A0B-4C49-B0AB-02A044B568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68E6C3-D117-4866-911C-9DF634F71BF5}" type="datetimeFigureOut">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B1CD-2A0B-4C49-B0AB-02A044B568A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68E6C3-D117-4866-911C-9DF634F71BF5}" type="datetimeFigureOut">
              <a:rPr lang="en-US" smtClean="0"/>
              <a:pPr/>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3B1CD-2A0B-4C49-B0AB-02A044B568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68E6C3-D117-4866-911C-9DF634F71BF5}" type="datetimeFigureOut">
              <a:rPr lang="en-US" smtClean="0"/>
              <a:pPr/>
              <a:t>4/13/2016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03B1CD-2A0B-4C49-B0AB-02A044B568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68E6C3-D117-4866-911C-9DF634F71BF5}" type="datetimeFigureOut">
              <a:rPr lang="en-US" smtClean="0"/>
              <a:pPr/>
              <a:t>4/13/2016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03B1CD-2A0B-4C49-B0AB-02A044B568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68E6C3-D117-4866-911C-9DF634F71BF5}" type="datetimeFigureOut">
              <a:rPr lang="en-US" smtClean="0"/>
              <a:pPr/>
              <a:t>4/13/2016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03B1CD-2A0B-4C49-B0AB-02A044B568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68E6C3-D117-4866-911C-9DF634F71BF5}" type="datetimeFigureOut">
              <a:rPr lang="en-US" smtClean="0"/>
              <a:pPr/>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3B1CD-2A0B-4C49-B0AB-02A044B568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68E6C3-D117-4866-911C-9DF634F71BF5}" type="datetimeFigureOut">
              <a:rPr lang="en-US" smtClean="0"/>
              <a:pPr/>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3B1CD-2A0B-4C49-B0AB-02A044B568A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14F8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68E6C3-D117-4866-911C-9DF634F71BF5}" type="datetimeFigureOut">
              <a:rPr lang="en-US" smtClean="0"/>
              <a:pPr/>
              <a:t>4/13/2016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03B1CD-2A0B-4C49-B0AB-02A044B568A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arnitra.r.hunter@jsums.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90600"/>
            <a:ext cx="7772400" cy="1470025"/>
          </a:xfrm>
        </p:spPr>
        <p:txBody>
          <a:bodyPr>
            <a:noAutofit/>
          </a:bodyPr>
          <a:lstStyle/>
          <a:p>
            <a:r>
              <a:rPr lang="en-US" sz="3200" b="1" dirty="0" smtClean="0">
                <a:effectLst>
                  <a:outerShdw blurRad="38100" dist="38100" dir="2700000" algn="tl">
                    <a:srgbClr val="000000">
                      <a:alpha val="43137"/>
                    </a:srgbClr>
                  </a:outerShdw>
                </a:effectLst>
                <a:latin typeface="Adobe Caslon Pro Bold Italic"/>
              </a:rPr>
              <a:t>JACKSON STATE UNIVERSITY  </a:t>
            </a:r>
            <a:br>
              <a:rPr lang="en-US" sz="3200" b="1" dirty="0" smtClean="0">
                <a:effectLst>
                  <a:outerShdw blurRad="38100" dist="38100" dir="2700000" algn="tl">
                    <a:srgbClr val="000000">
                      <a:alpha val="43137"/>
                    </a:srgbClr>
                  </a:outerShdw>
                </a:effectLst>
                <a:latin typeface="Adobe Caslon Pro Bold Italic"/>
              </a:rPr>
            </a:br>
            <a:r>
              <a:rPr lang="en-US" sz="3200" b="1" dirty="0" smtClean="0">
                <a:effectLst>
                  <a:outerShdw blurRad="38100" dist="38100" dir="2700000" algn="tl">
                    <a:srgbClr val="000000">
                      <a:alpha val="43137"/>
                    </a:srgbClr>
                  </a:outerShdw>
                </a:effectLst>
                <a:latin typeface="Adobe Caslon Pro Bold Italic"/>
              </a:rPr>
              <a:t>ACADEMIC ASSESSMENT COMMITTEE</a:t>
            </a:r>
            <a:br>
              <a:rPr lang="en-US" sz="3200" b="1" dirty="0" smtClean="0">
                <a:effectLst>
                  <a:outerShdw blurRad="38100" dist="38100" dir="2700000" algn="tl">
                    <a:srgbClr val="000000">
                      <a:alpha val="43137"/>
                    </a:srgbClr>
                  </a:outerShdw>
                </a:effectLst>
                <a:latin typeface="Adobe Caslon Pro Bold Italic"/>
              </a:rPr>
            </a:br>
            <a:r>
              <a:rPr lang="en-US" sz="3200" b="1" dirty="0" smtClean="0">
                <a:effectLst>
                  <a:outerShdw blurRad="38100" dist="38100" dir="2700000" algn="tl">
                    <a:srgbClr val="000000">
                      <a:alpha val="43137"/>
                    </a:srgbClr>
                  </a:outerShdw>
                </a:effectLst>
                <a:latin typeface="Adobe Caslon Pro Bold Italic"/>
              </a:rPr>
              <a:t>WORKSHOP</a:t>
            </a:r>
            <a:endParaRPr lang="en-US" sz="3200" b="1" dirty="0">
              <a:effectLst>
                <a:outerShdw blurRad="38100" dist="38100" dir="2700000" algn="tl">
                  <a:srgbClr val="000000">
                    <a:alpha val="43137"/>
                  </a:srgbClr>
                </a:outerShdw>
              </a:effectLst>
              <a:latin typeface="Adobe Caslon Pro Bold Italic"/>
            </a:endParaRPr>
          </a:p>
        </p:txBody>
      </p:sp>
      <p:sp>
        <p:nvSpPr>
          <p:cNvPr id="3" name="Subtitle 2"/>
          <p:cNvSpPr>
            <a:spLocks noGrp="1"/>
          </p:cNvSpPr>
          <p:nvPr>
            <p:ph type="subTitle" idx="1"/>
          </p:nvPr>
        </p:nvSpPr>
        <p:spPr>
          <a:xfrm>
            <a:off x="762000" y="4038600"/>
            <a:ext cx="7620000" cy="1752600"/>
          </a:xfrm>
        </p:spPr>
        <p:txBody>
          <a:bodyPr>
            <a:normAutofit fontScale="55000" lnSpcReduction="20000"/>
          </a:bodyPr>
          <a:lstStyle/>
          <a:p>
            <a:r>
              <a:rPr lang="en-US" b="1" dirty="0" smtClean="0">
                <a:effectLst>
                  <a:outerShdw blurRad="38100" dist="38100" dir="2700000" algn="tl">
                    <a:srgbClr val="000000">
                      <a:alpha val="43137"/>
                    </a:srgbClr>
                  </a:outerShdw>
                </a:effectLst>
              </a:rPr>
              <a:t>By:</a:t>
            </a:r>
          </a:p>
          <a:p>
            <a:r>
              <a:rPr lang="en-US" b="1" dirty="0" smtClean="0">
                <a:effectLst>
                  <a:outerShdw blurRad="38100" dist="38100" dir="2700000" algn="tl">
                    <a:srgbClr val="000000">
                      <a:alpha val="43137"/>
                    </a:srgbClr>
                  </a:outerShdw>
                </a:effectLst>
              </a:rPr>
              <a:t>Dr. </a:t>
            </a:r>
            <a:r>
              <a:rPr lang="en-US" b="1" dirty="0" err="1" smtClean="0">
                <a:effectLst>
                  <a:outerShdw blurRad="38100" dist="38100" dir="2700000" algn="tl">
                    <a:srgbClr val="000000">
                      <a:alpha val="43137"/>
                    </a:srgbClr>
                  </a:outerShdw>
                </a:effectLst>
              </a:rPr>
              <a:t>Shemeka</a:t>
            </a:r>
            <a:r>
              <a:rPr lang="en-US" b="1" dirty="0" smtClean="0">
                <a:effectLst>
                  <a:outerShdw blurRad="38100" dist="38100" dir="2700000" algn="tl">
                    <a:srgbClr val="000000">
                      <a:alpha val="43137"/>
                    </a:srgbClr>
                  </a:outerShdw>
                </a:effectLst>
              </a:rPr>
              <a:t> McClung</a:t>
            </a:r>
          </a:p>
          <a:p>
            <a:r>
              <a:rPr lang="en-US" b="1" dirty="0" smtClean="0">
                <a:effectLst>
                  <a:outerShdw blurRad="38100" dist="38100" dir="2700000" algn="tl">
                    <a:srgbClr val="000000">
                      <a:alpha val="43137"/>
                    </a:srgbClr>
                  </a:outerShdw>
                </a:effectLst>
              </a:rPr>
              <a:t>Director</a:t>
            </a:r>
          </a:p>
          <a:p>
            <a:r>
              <a:rPr lang="en-US" b="1" dirty="0" smtClean="0">
                <a:effectLst>
                  <a:outerShdw blurRad="38100" dist="38100" dir="2700000" algn="tl">
                    <a:srgbClr val="000000">
                      <a:alpha val="43137"/>
                    </a:srgbClr>
                  </a:outerShdw>
                </a:effectLst>
              </a:rPr>
              <a:t>Ms. </a:t>
            </a:r>
            <a:r>
              <a:rPr lang="en-US" b="1" dirty="0" err="1" smtClean="0">
                <a:effectLst>
                  <a:outerShdw blurRad="38100" dist="38100" dir="2700000" algn="tl">
                    <a:srgbClr val="000000">
                      <a:alpha val="43137"/>
                    </a:srgbClr>
                  </a:outerShdw>
                </a:effectLst>
              </a:rPr>
              <a:t>Arnitra</a:t>
            </a:r>
            <a:r>
              <a:rPr lang="en-US" b="1" dirty="0" smtClean="0">
                <a:effectLst>
                  <a:outerShdw blurRad="38100" dist="38100" dir="2700000" algn="tl">
                    <a:srgbClr val="000000">
                      <a:alpha val="43137"/>
                    </a:srgbClr>
                  </a:outerShdw>
                </a:effectLst>
              </a:rPr>
              <a:t> Hunter</a:t>
            </a:r>
          </a:p>
          <a:p>
            <a:r>
              <a:rPr lang="en-US" b="1" dirty="0" smtClean="0">
                <a:effectLst>
                  <a:outerShdw blurRad="38100" dist="38100" dir="2700000" algn="tl">
                    <a:srgbClr val="000000">
                      <a:alpha val="43137"/>
                    </a:srgbClr>
                  </a:outerShdw>
                </a:effectLst>
              </a:rPr>
              <a:t>Research Associate</a:t>
            </a:r>
          </a:p>
          <a:p>
            <a:r>
              <a:rPr lang="en-US" b="1" dirty="0" smtClean="0">
                <a:effectLst>
                  <a:outerShdw blurRad="38100" dist="38100" dir="2700000" algn="tl">
                    <a:srgbClr val="000000">
                      <a:alpha val="43137"/>
                    </a:srgbClr>
                  </a:outerShdw>
                </a:effectLst>
              </a:rPr>
              <a:t>Institutional Research Planning and Assessment</a:t>
            </a:r>
          </a:p>
        </p:txBody>
      </p:sp>
      <p:pic>
        <p:nvPicPr>
          <p:cNvPr id="4" name="Picture 3" descr="JSU new Logo.jpg"/>
          <p:cNvPicPr>
            <a:picLocks noChangeAspect="1"/>
          </p:cNvPicPr>
          <p:nvPr/>
        </p:nvPicPr>
        <p:blipFill>
          <a:blip r:embed="rId2" cstate="print"/>
          <a:stretch>
            <a:fillRect/>
          </a:stretch>
        </p:blipFill>
        <p:spPr>
          <a:xfrm>
            <a:off x="2971800" y="2895600"/>
            <a:ext cx="3124200" cy="990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38100" dist="38100" dir="2700000" algn="tl">
                    <a:srgbClr val="000000">
                      <a:alpha val="43137"/>
                    </a:srgbClr>
                  </a:outerShdw>
                </a:effectLst>
                <a:latin typeface="Adobe Caslon Pro Bold Italic"/>
              </a:rPr>
              <a:t>Student Learning Outcomes</a:t>
            </a:r>
            <a:endParaRPr lang="en-US" sz="4000" b="1" dirty="0">
              <a:effectLst>
                <a:outerShdw blurRad="38100" dist="38100" dir="2700000" algn="tl">
                  <a:srgbClr val="000000">
                    <a:alpha val="43137"/>
                  </a:srgbClr>
                </a:outerShdw>
              </a:effectLst>
              <a:latin typeface="Adobe Caslon Pro Bold Italic"/>
            </a:endParaRPr>
          </a:p>
        </p:txBody>
      </p:sp>
      <p:sp>
        <p:nvSpPr>
          <p:cNvPr id="3" name="Content Placeholder 2"/>
          <p:cNvSpPr>
            <a:spLocks noGrp="1"/>
          </p:cNvSpPr>
          <p:nvPr>
            <p:ph idx="1"/>
          </p:nvPr>
        </p:nvSpPr>
        <p:spPr/>
        <p:txBody>
          <a:bodyPr>
            <a:normAutofit fontScale="85000" lnSpcReduction="20000"/>
          </a:bodyPr>
          <a:lstStyle/>
          <a:p>
            <a:r>
              <a:rPr lang="en-US" dirty="0" smtClean="0">
                <a:effectLst>
                  <a:outerShdw blurRad="38100" dist="38100" dir="2700000" algn="tl">
                    <a:srgbClr val="000000">
                      <a:alpha val="43137"/>
                    </a:srgbClr>
                  </a:outerShdw>
                </a:effectLst>
              </a:rPr>
              <a:t>Instructional Units</a:t>
            </a:r>
          </a:p>
          <a:p>
            <a:pPr>
              <a:buNone/>
            </a:pPr>
            <a:r>
              <a:rPr lang="en-US" dirty="0" smtClean="0">
                <a:effectLst>
                  <a:outerShdw blurRad="38100" dist="38100" dir="2700000" algn="tl">
                    <a:srgbClr val="000000">
                      <a:alpha val="43137"/>
                    </a:srgbClr>
                  </a:outerShdw>
                </a:effectLst>
              </a:rPr>
              <a:t>	- What do you want students to know, think or do when they have completed the program?</a:t>
            </a:r>
          </a:p>
          <a:p>
            <a:pPr>
              <a:buNone/>
            </a:pP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	-3-5 student learning outcomes (SLO’s)</a:t>
            </a:r>
          </a:p>
          <a:p>
            <a:pPr>
              <a:buNone/>
            </a:pPr>
            <a:r>
              <a:rPr lang="en-US" dirty="0" smtClean="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Educational Program Outcomes</a:t>
            </a:r>
          </a:p>
          <a:p>
            <a:pPr>
              <a:buNone/>
            </a:pPr>
            <a:r>
              <a:rPr lang="en-US" sz="2400" dirty="0" smtClean="0">
                <a:effectLst>
                  <a:outerShdw blurRad="38100" dist="38100" dir="2700000" algn="tl">
                    <a:srgbClr val="000000">
                      <a:alpha val="43137"/>
                    </a:srgbClr>
                  </a:outerShdw>
                </a:effectLst>
              </a:rPr>
              <a:t>			(ex. Summer Developmental Program) </a:t>
            </a:r>
          </a:p>
          <a:p>
            <a:pPr>
              <a:buNone/>
            </a:pPr>
            <a:r>
              <a:rPr lang="en-US" sz="2400" dirty="0" smtClean="0">
                <a:effectLst>
                  <a:outerShdw blurRad="38100" dist="38100" dir="2700000" algn="tl">
                    <a:srgbClr val="000000">
                      <a:alpha val="43137"/>
                    </a:srgbClr>
                  </a:outerShdw>
                </a:effectLst>
              </a:rPr>
              <a:t>			- Student Achievement Outcomes</a:t>
            </a:r>
            <a:endParaRPr lang="en-US" dirty="0" smtClean="0">
              <a:effectLst>
                <a:outerShdw blurRad="38100" dist="38100" dir="2700000" algn="tl">
                  <a:srgbClr val="000000">
                    <a:alpha val="43137"/>
                  </a:srgbClr>
                </a:outerShdw>
              </a:effectLst>
            </a:endParaRPr>
          </a:p>
          <a:p>
            <a:pPr>
              <a:buNone/>
            </a:pPr>
            <a:r>
              <a:rPr lang="en-US" dirty="0" smtClean="0">
                <a:effectLst>
                  <a:outerShdw blurRad="38100" dist="38100" dir="2700000" algn="tl">
                    <a:srgbClr val="000000">
                      <a:alpha val="43137"/>
                    </a:srgbClr>
                  </a:outerShdw>
                </a:effectLst>
              </a:rPr>
              <a:t>	- SLOs should be measurable</a:t>
            </a:r>
          </a:p>
          <a:p>
            <a:pPr>
              <a:buNone/>
            </a:pP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	- Reflect outcomes of the prescribed 		  curriculum</a:t>
            </a:r>
          </a:p>
          <a:p>
            <a:pPr>
              <a:buNone/>
            </a:pPr>
            <a:r>
              <a:rPr lang="en-US" dirty="0" smtClean="0">
                <a:effectLst>
                  <a:outerShdw blurRad="38100" dist="38100" dir="2700000" algn="tl">
                    <a:srgbClr val="000000">
                      <a:alpha val="43137"/>
                    </a:srgbClr>
                  </a:outerShdw>
                </a:effectLst>
              </a:rPr>
              <a:t>- Verb Tense-future such as “will”</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dobe Caslon Pro Bold Italic"/>
              </a:rPr>
              <a:t>Example of </a:t>
            </a:r>
            <a:br>
              <a:rPr lang="en-US" b="1" dirty="0" smtClean="0">
                <a:latin typeface="Adobe Caslon Pro Bold Italic"/>
              </a:rPr>
            </a:br>
            <a:r>
              <a:rPr lang="en-US" b="1" dirty="0" smtClean="0">
                <a:latin typeface="Adobe Caslon Pro Bold Italic"/>
              </a:rPr>
              <a:t>Expected Outcomes (SLO)</a:t>
            </a:r>
            <a:endParaRPr lang="en-US" b="1" dirty="0">
              <a:latin typeface="Adobe Caslon Pro Bold Italic"/>
            </a:endParaRPr>
          </a:p>
        </p:txBody>
      </p:sp>
      <p:sp>
        <p:nvSpPr>
          <p:cNvPr id="3" name="Content Placeholder 2"/>
          <p:cNvSpPr>
            <a:spLocks noGrp="1"/>
          </p:cNvSpPr>
          <p:nvPr>
            <p:ph idx="1"/>
          </p:nvPr>
        </p:nvSpPr>
        <p:spPr/>
        <p:txBody>
          <a:bodyPr/>
          <a:lstStyle/>
          <a:p>
            <a:r>
              <a:rPr lang="en-US" dirty="0" smtClean="0"/>
              <a:t>Example (Bachelor of Arts- English)</a:t>
            </a:r>
          </a:p>
          <a:p>
            <a:pPr>
              <a:buNone/>
            </a:pPr>
            <a:r>
              <a:rPr lang="en-US" dirty="0" smtClean="0"/>
              <a:t> – Students will demonstrate language and writing proficiency.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dobe Caslon Pro Bold Italic"/>
              </a:rPr>
              <a:t>Let’s Practice</a:t>
            </a:r>
            <a:br>
              <a:rPr lang="en-US" b="1" dirty="0" smtClean="0">
                <a:latin typeface="Adobe Caslon Pro Bold Italic"/>
              </a:rPr>
            </a:br>
            <a:r>
              <a:rPr lang="en-US" b="1" dirty="0" smtClean="0">
                <a:latin typeface="Adobe Caslon Pro Bold Italic"/>
              </a:rPr>
              <a:t>Select the SLOs</a:t>
            </a:r>
            <a:endParaRPr lang="en-US" b="1" dirty="0">
              <a:latin typeface="Adobe Caslon Pro Bold Italic"/>
            </a:endParaRPr>
          </a:p>
        </p:txBody>
      </p:sp>
      <p:sp>
        <p:nvSpPr>
          <p:cNvPr id="3" name="Content Placeholder 2"/>
          <p:cNvSpPr>
            <a:spLocks noGrp="1"/>
          </p:cNvSpPr>
          <p:nvPr>
            <p:ph idx="1"/>
          </p:nvPr>
        </p:nvSpPr>
        <p:spPr/>
        <p:txBody>
          <a:bodyPr>
            <a:normAutofit fontScale="92500"/>
          </a:bodyPr>
          <a:lstStyle/>
          <a:p>
            <a:r>
              <a:rPr lang="en-US" dirty="0" smtClean="0"/>
              <a:t>The English Department will have a national reputation</a:t>
            </a:r>
          </a:p>
          <a:p>
            <a:r>
              <a:rPr lang="en-US" dirty="0" smtClean="0"/>
              <a:t>Students will be able to think critically, creatively and independently</a:t>
            </a:r>
          </a:p>
          <a:p>
            <a:r>
              <a:rPr lang="en-US" dirty="0" smtClean="0"/>
              <a:t>Students will be able to demonstrate effective oral and written communication skills using traditional innovative and technological practices.</a:t>
            </a:r>
          </a:p>
          <a:p>
            <a:r>
              <a:rPr lang="en-US" dirty="0" smtClean="0"/>
              <a:t>The English Department will be accredited by PHAT.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dobe Caslon Pro Bold Italic"/>
              </a:rPr>
              <a:t>Let’s Practice</a:t>
            </a:r>
            <a:br>
              <a:rPr lang="en-US" b="1" dirty="0" smtClean="0">
                <a:latin typeface="Adobe Caslon Pro Bold Italic"/>
              </a:rPr>
            </a:br>
            <a:r>
              <a:rPr lang="en-US" b="1" dirty="0" smtClean="0">
                <a:latin typeface="Adobe Caslon Pro Bold Italic"/>
              </a:rPr>
              <a:t>Select the SLOs</a:t>
            </a:r>
            <a:endParaRPr lang="en-US" dirty="0"/>
          </a:p>
        </p:txBody>
      </p:sp>
      <p:sp>
        <p:nvSpPr>
          <p:cNvPr id="3" name="Content Placeholder 2"/>
          <p:cNvSpPr>
            <a:spLocks noGrp="1"/>
          </p:cNvSpPr>
          <p:nvPr>
            <p:ph idx="1"/>
          </p:nvPr>
        </p:nvSpPr>
        <p:spPr/>
        <p:txBody>
          <a:bodyPr>
            <a:normAutofit fontScale="92500"/>
          </a:bodyPr>
          <a:lstStyle/>
          <a:p>
            <a:r>
              <a:rPr lang="en-US" dirty="0" smtClean="0"/>
              <a:t>The English Department will have a national reputation</a:t>
            </a:r>
          </a:p>
          <a:p>
            <a:r>
              <a:rPr lang="en-US" dirty="0" smtClean="0">
                <a:solidFill>
                  <a:srgbClr val="FFC000"/>
                </a:solidFill>
              </a:rPr>
              <a:t>Students will be able to think critically, creatively and independently</a:t>
            </a:r>
          </a:p>
          <a:p>
            <a:r>
              <a:rPr lang="en-US" dirty="0" smtClean="0">
                <a:solidFill>
                  <a:srgbClr val="FFC000"/>
                </a:solidFill>
              </a:rPr>
              <a:t>Students will be able to demonstrate effective oral and written communication skills using traditional innovative and technological practices.</a:t>
            </a:r>
          </a:p>
          <a:p>
            <a:r>
              <a:rPr lang="en-US" dirty="0" smtClean="0"/>
              <a:t>The English Department will be accredited by PHAT.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38100" dist="38100" dir="2700000" algn="tl">
                    <a:srgbClr val="000000">
                      <a:alpha val="43137"/>
                    </a:srgbClr>
                  </a:outerShdw>
                </a:effectLst>
                <a:latin typeface="Adobe Caslon Pro Bold Italic"/>
              </a:rPr>
              <a:t>Means of Assessment</a:t>
            </a:r>
            <a:endParaRPr lang="en-US" sz="4000" b="1" dirty="0">
              <a:effectLst>
                <a:outerShdw blurRad="38100" dist="38100" dir="2700000" algn="tl">
                  <a:srgbClr val="000000">
                    <a:alpha val="43137"/>
                  </a:srgbClr>
                </a:outerShdw>
              </a:effectLst>
              <a:latin typeface="Adobe Caslon Pro Bold Italic"/>
            </a:endParaRPr>
          </a:p>
        </p:txBody>
      </p:sp>
      <p:sp>
        <p:nvSpPr>
          <p:cNvPr id="3" name="Content Placeholder 2"/>
          <p:cNvSpPr>
            <a:spLocks noGrp="1"/>
          </p:cNvSpPr>
          <p:nvPr>
            <p:ph idx="1"/>
          </p:nvPr>
        </p:nvSpPr>
        <p:spPr/>
        <p:txBody>
          <a:bodyPr>
            <a:normAutofit lnSpcReduction="10000"/>
          </a:bodyPr>
          <a:lstStyle/>
          <a:p>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Assessment Measures</a:t>
            </a:r>
          </a:p>
          <a:p>
            <a:pPr lvl="1"/>
            <a:r>
              <a:rPr lang="en-US" dirty="0" smtClean="0">
                <a:solidFill>
                  <a:srgbClr val="FFFFFF"/>
                </a:solidFill>
                <a:effectLst>
                  <a:outerShdw blurRad="38100" dist="38100" dir="2700000" algn="tl">
                    <a:srgbClr val="000000">
                      <a:alpha val="43137"/>
                    </a:srgbClr>
                  </a:outerShdw>
                </a:effectLst>
                <a:ea typeface="ヒラギノ角ゴ Pro W3"/>
              </a:rPr>
              <a:t>How will the success of the outcome be measured?</a:t>
            </a:r>
          </a:p>
          <a:p>
            <a:pPr lvl="2"/>
            <a:r>
              <a:rPr lang="en-US" dirty="0" smtClean="0">
                <a:solidFill>
                  <a:srgbClr val="FFFFFF"/>
                </a:solidFill>
                <a:effectLst>
                  <a:outerShdw blurRad="38100" dist="38100" dir="2700000" algn="tl">
                    <a:srgbClr val="000000">
                      <a:alpha val="43137"/>
                    </a:srgbClr>
                  </a:outerShdw>
                </a:effectLst>
                <a:ea typeface="ヒラギノ角ゴ Pro W3"/>
              </a:rPr>
              <a:t>Multiple Measures</a:t>
            </a:r>
          </a:p>
          <a:p>
            <a:pPr lvl="3"/>
            <a:r>
              <a:rPr lang="en-US" dirty="0" smtClean="0">
                <a:solidFill>
                  <a:srgbClr val="FFFFFF"/>
                </a:solidFill>
                <a:effectLst>
                  <a:outerShdw blurRad="38100" dist="38100" dir="2700000" algn="tl">
                    <a:srgbClr val="000000">
                      <a:alpha val="43137"/>
                    </a:srgbClr>
                  </a:outerShdw>
                </a:effectLst>
                <a:ea typeface="ヒラギノ角ゴ Pro W3"/>
              </a:rPr>
              <a:t>2 per objective</a:t>
            </a:r>
          </a:p>
          <a:p>
            <a:pPr lvl="3"/>
            <a:r>
              <a:rPr lang="en-US" dirty="0" smtClean="0">
                <a:solidFill>
                  <a:srgbClr val="FFFFFF"/>
                </a:solidFill>
                <a:effectLst>
                  <a:outerShdw blurRad="38100" dist="38100" dir="2700000" algn="tl">
                    <a:srgbClr val="000000">
                      <a:alpha val="43137"/>
                    </a:srgbClr>
                  </a:outerShdw>
                </a:effectLst>
                <a:ea typeface="ヒラギノ角ゴ Pro W3"/>
              </a:rPr>
              <a:t>Use methods that evaluate more than one objective.</a:t>
            </a:r>
          </a:p>
          <a:p>
            <a:pPr lvl="2"/>
            <a:r>
              <a:rPr lang="en-US" dirty="0" smtClean="0">
                <a:solidFill>
                  <a:srgbClr val="FFFFFF"/>
                </a:solidFill>
                <a:effectLst>
                  <a:outerShdw blurRad="38100" dist="38100" dir="2700000" algn="tl">
                    <a:srgbClr val="000000">
                      <a:alpha val="43137"/>
                    </a:srgbClr>
                  </a:outerShdw>
                </a:effectLst>
                <a:ea typeface="ヒラギノ角ゴ Pro W3"/>
              </a:rPr>
              <a:t>Direct Measures (portfolios, papers, projects, internships, performances, standardized tests)</a:t>
            </a:r>
          </a:p>
          <a:p>
            <a:pPr lvl="2"/>
            <a:r>
              <a:rPr lang="en-US" dirty="0" smtClean="0">
                <a:solidFill>
                  <a:srgbClr val="FFFFFF"/>
                </a:solidFill>
                <a:effectLst>
                  <a:outerShdw blurRad="38100" dist="38100" dir="2700000" algn="tl">
                    <a:srgbClr val="000000">
                      <a:alpha val="43137"/>
                    </a:srgbClr>
                  </a:outerShdw>
                </a:effectLst>
                <a:ea typeface="ヒラギノ角ゴ Pro W3"/>
              </a:rPr>
              <a:t>Indirect Measures (surveys, focus groups, interviews, etc.)</a:t>
            </a:r>
          </a:p>
          <a:p>
            <a:pPr lvl="2">
              <a:buNone/>
            </a:pPr>
            <a:r>
              <a:rPr lang="en-US" dirty="0" smtClean="0">
                <a:solidFill>
                  <a:srgbClr val="FFFFFF"/>
                </a:solidFill>
                <a:effectLst>
                  <a:outerShdw blurRad="38100" dist="38100" dir="2700000" algn="tl">
                    <a:srgbClr val="000000">
                      <a:alpha val="43137"/>
                    </a:srgbClr>
                  </a:outerShdw>
                </a:effectLst>
                <a:ea typeface="ヒラギノ角ゴ Pro W3"/>
              </a:rPr>
              <a:t>- </a:t>
            </a:r>
            <a:r>
              <a:rPr lang="en-US" sz="2800" dirty="0" smtClean="0">
                <a:solidFill>
                  <a:srgbClr val="FFFFFF"/>
                </a:solidFill>
                <a:effectLst>
                  <a:outerShdw blurRad="38100" dist="38100" dir="2700000" algn="tl">
                    <a:srgbClr val="000000">
                      <a:alpha val="43137"/>
                    </a:srgbClr>
                  </a:outerShdw>
                </a:effectLst>
                <a:ea typeface="ヒラギノ角ゴ Pro W3"/>
              </a:rPr>
              <a:t>Specific identification of the means</a:t>
            </a:r>
            <a:endParaRPr lang="en-US" dirty="0" smtClean="0">
              <a:solidFill>
                <a:srgbClr val="FFFFFF"/>
              </a:solidFill>
              <a:effectLst>
                <a:outerShdw blurRad="38100" dist="38100" dir="2700000" algn="tl">
                  <a:srgbClr val="000000">
                    <a:alpha val="43137"/>
                  </a:srgbClr>
                </a:outerShdw>
              </a:effectLst>
              <a:ea typeface="ヒラギノ角ゴ Pro W3"/>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38100" dist="38100" dir="2700000" algn="tl">
                    <a:srgbClr val="000000">
                      <a:alpha val="43137"/>
                    </a:srgbClr>
                  </a:outerShdw>
                </a:effectLst>
                <a:latin typeface="Adobe Caslon Pro Bold Italic"/>
              </a:rPr>
              <a:t>Criteria for Success</a:t>
            </a:r>
            <a:endParaRPr lang="en-US" sz="4000" b="1" dirty="0">
              <a:effectLst>
                <a:outerShdw blurRad="38100" dist="38100" dir="2700000" algn="tl">
                  <a:srgbClr val="000000">
                    <a:alpha val="43137"/>
                  </a:srgbClr>
                </a:outerShdw>
              </a:effectLst>
              <a:latin typeface="Adobe Caslon Pro Bold Italic"/>
            </a:endParaRPr>
          </a:p>
        </p:txBody>
      </p:sp>
      <p:sp>
        <p:nvSpPr>
          <p:cNvPr id="3" name="Content Placeholder 2"/>
          <p:cNvSpPr>
            <a:spLocks noGrp="1"/>
          </p:cNvSpPr>
          <p:nvPr>
            <p:ph idx="1"/>
          </p:nvPr>
        </p:nvSpPr>
        <p:spPr/>
        <p:txBody>
          <a:bodyPr/>
          <a:lstStyle/>
          <a:p>
            <a:r>
              <a:rPr lang="en-US" dirty="0" smtClean="0">
                <a:effectLst>
                  <a:outerShdw blurRad="38100" dist="38100" dir="2700000" algn="tl">
                    <a:srgbClr val="000000">
                      <a:alpha val="43137"/>
                    </a:srgbClr>
                  </a:outerShdw>
                </a:effectLst>
                <a:ea typeface="ヒラギノ角ゴ Pro W3"/>
                <a:cs typeface="ヒラギノ角ゴ Pro W3"/>
              </a:rPr>
              <a:t>Success Criteria</a:t>
            </a:r>
          </a:p>
          <a:p>
            <a:pPr lvl="1"/>
            <a:r>
              <a:rPr lang="en-US" dirty="0" smtClean="0">
                <a:effectLst>
                  <a:outerShdw blurRad="38100" dist="38100" dir="2700000" algn="tl">
                    <a:srgbClr val="000000">
                      <a:alpha val="43137"/>
                    </a:srgbClr>
                  </a:outerShdw>
                </a:effectLst>
                <a:ea typeface="ヒラギノ角ゴ Pro W3"/>
              </a:rPr>
              <a:t>Relate  your success to your goals</a:t>
            </a:r>
          </a:p>
          <a:p>
            <a:pPr lvl="1"/>
            <a:r>
              <a:rPr lang="en-US" dirty="0" smtClean="0">
                <a:effectLst>
                  <a:outerShdw blurRad="38100" dist="38100" dir="2700000" algn="tl">
                    <a:srgbClr val="000000">
                      <a:alpha val="43137"/>
                    </a:srgbClr>
                  </a:outerShdw>
                </a:effectLst>
                <a:ea typeface="ヒラギノ角ゴ Pro W3"/>
              </a:rPr>
              <a:t>Quantify the Standards of Success</a:t>
            </a:r>
          </a:p>
          <a:p>
            <a:pPr lvl="1"/>
            <a:r>
              <a:rPr lang="en-US" dirty="0" smtClean="0">
                <a:effectLst>
                  <a:outerShdw blurRad="38100" dist="38100" dir="2700000" algn="tl">
                    <a:srgbClr val="000000">
                      <a:alpha val="43137"/>
                    </a:srgbClr>
                  </a:outerShdw>
                </a:effectLst>
                <a:ea typeface="ヒラギノ角ゴ Pro W3"/>
              </a:rPr>
              <a:t>Anticipate  desired results (realistic)</a:t>
            </a:r>
          </a:p>
          <a:p>
            <a:pPr lvl="1"/>
            <a:endParaRPr lang="en-US" dirty="0" smtClean="0">
              <a:effectLst>
                <a:outerShdw blurRad="38100" dist="38100" dir="2700000" algn="tl">
                  <a:srgbClr val="000000">
                    <a:alpha val="43137"/>
                  </a:srgbClr>
                </a:outerShdw>
              </a:effectLst>
              <a:ea typeface="ヒラギノ角ゴ Pro W3"/>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b="1" dirty="0" smtClean="0">
                <a:latin typeface="Adobe Caslon Pro Bold Italic"/>
              </a:rPr>
              <a:t>Examples of Assessment </a:t>
            </a:r>
            <a:br>
              <a:rPr lang="en-US" b="1" dirty="0" smtClean="0">
                <a:latin typeface="Adobe Caslon Pro Bold Italic"/>
              </a:rPr>
            </a:br>
            <a:r>
              <a:rPr lang="en-US" b="1" dirty="0" smtClean="0">
                <a:latin typeface="Adobe Caslon Pro Bold Italic"/>
              </a:rPr>
              <a:t>Method/Criteria</a:t>
            </a:r>
            <a:endParaRPr lang="en-US" b="1" dirty="0">
              <a:latin typeface="Adobe Caslon Pro Bold Italic"/>
            </a:endParaRPr>
          </a:p>
        </p:txBody>
      </p:sp>
      <p:sp>
        <p:nvSpPr>
          <p:cNvPr id="3" name="Content Placeholder 2"/>
          <p:cNvSpPr>
            <a:spLocks noGrp="1"/>
          </p:cNvSpPr>
          <p:nvPr>
            <p:ph idx="1"/>
          </p:nvPr>
        </p:nvSpPr>
        <p:spPr>
          <a:xfrm>
            <a:off x="533400" y="1905000"/>
            <a:ext cx="8229600" cy="4525963"/>
          </a:xfrm>
        </p:spPr>
        <p:txBody>
          <a:bodyPr>
            <a:normAutofit fontScale="92500" lnSpcReduction="20000"/>
          </a:bodyPr>
          <a:lstStyle/>
          <a:p>
            <a:r>
              <a:rPr lang="en-US" dirty="0" smtClean="0"/>
              <a:t>Example (Bachelor of Arts- English):</a:t>
            </a:r>
          </a:p>
          <a:p>
            <a:pPr>
              <a:buFontTx/>
              <a:buChar char="-"/>
            </a:pPr>
            <a:r>
              <a:rPr lang="en-US" dirty="0" smtClean="0"/>
              <a:t>Writing assignments will be given to students in class and for homework. A rubric will be used to assess assignments with a grading scale from 1 to 5 with 5 being excellent. </a:t>
            </a:r>
          </a:p>
          <a:p>
            <a:pPr>
              <a:buFontTx/>
              <a:buChar char="-"/>
            </a:pPr>
            <a:r>
              <a:rPr lang="en-US" dirty="0" smtClean="0">
                <a:solidFill>
                  <a:srgbClr val="FFC000"/>
                </a:solidFill>
              </a:rPr>
              <a:t>80% of students will score 4 or above to meet to be proficient in writing.</a:t>
            </a:r>
          </a:p>
          <a:p>
            <a:pPr>
              <a:buFontTx/>
              <a:buChar char="-"/>
            </a:pPr>
            <a:r>
              <a:rPr lang="en-US" dirty="0" smtClean="0"/>
              <a:t>Students will be assessed by taking the Undergraduate English Proficiency Exam (UEPE).</a:t>
            </a:r>
          </a:p>
          <a:p>
            <a:pPr>
              <a:buNone/>
            </a:pPr>
            <a:r>
              <a:rPr lang="en-US" dirty="0" smtClean="0"/>
              <a:t>-  </a:t>
            </a:r>
            <a:r>
              <a:rPr lang="en-US" dirty="0" smtClean="0">
                <a:solidFill>
                  <a:srgbClr val="FFC000"/>
                </a:solidFill>
              </a:rPr>
              <a:t>90% English majors will earn a score of 4 or above on a 1 – 6 grading scale on the UEPE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38100" dist="38100" dir="2700000" algn="tl">
                    <a:srgbClr val="000000">
                      <a:alpha val="43137"/>
                    </a:srgbClr>
                  </a:outerShdw>
                </a:effectLst>
                <a:latin typeface="Adobe Caslon Pro Bold Italic"/>
              </a:rPr>
              <a:t>Data Collection Results</a:t>
            </a:r>
            <a:endParaRPr lang="en-US" sz="4000" b="1" dirty="0">
              <a:effectLst>
                <a:outerShdw blurRad="38100" dist="38100" dir="2700000" algn="tl">
                  <a:srgbClr val="000000">
                    <a:alpha val="43137"/>
                  </a:srgbClr>
                </a:outerShdw>
              </a:effectLst>
              <a:latin typeface="Adobe Caslon Pro Bold Italic"/>
            </a:endParaRPr>
          </a:p>
        </p:txBody>
      </p:sp>
      <p:sp>
        <p:nvSpPr>
          <p:cNvPr id="3" name="Content Placeholder 2"/>
          <p:cNvSpPr>
            <a:spLocks noGrp="1"/>
          </p:cNvSpPr>
          <p:nvPr>
            <p:ph idx="1"/>
          </p:nvPr>
        </p:nvSpPr>
        <p:spPr/>
        <p:txBody>
          <a:bodyPr/>
          <a:lstStyle/>
          <a:p>
            <a:pPr>
              <a:buFont typeface="Arial" charset="0"/>
              <a:buChar char="•"/>
              <a:defRPr/>
            </a:pPr>
            <a:endParaRPr lang="en-US" sz="2800" dirty="0" smtClean="0">
              <a:solidFill>
                <a:srgbClr val="FFFFFF"/>
              </a:solidFill>
              <a:effectLst>
                <a:outerShdw blurRad="38100" dist="38100" dir="2700000" algn="tl">
                  <a:srgbClr val="000000">
                    <a:alpha val="43137"/>
                  </a:srgbClr>
                </a:outerShdw>
              </a:effectLst>
            </a:endParaRPr>
          </a:p>
          <a:p>
            <a:pPr>
              <a:buFont typeface="Arial" charset="0"/>
              <a:buChar char="•"/>
              <a:defRPr/>
            </a:pPr>
            <a:r>
              <a:rPr lang="en-US" sz="2800" dirty="0" smtClean="0">
                <a:solidFill>
                  <a:srgbClr val="FFFFFF"/>
                </a:solidFill>
                <a:effectLst>
                  <a:outerShdw blurRad="38100" dist="38100" dir="2700000" algn="tl">
                    <a:srgbClr val="000000">
                      <a:alpha val="43137"/>
                    </a:srgbClr>
                  </a:outerShdw>
                </a:effectLst>
              </a:rPr>
              <a:t>Describe </a:t>
            </a:r>
            <a:r>
              <a:rPr lang="en-US" sz="2800" dirty="0">
                <a:solidFill>
                  <a:srgbClr val="FFFFFF"/>
                </a:solidFill>
                <a:effectLst>
                  <a:outerShdw blurRad="38100" dist="38100" dir="2700000" algn="tl">
                    <a:srgbClr val="000000">
                      <a:alpha val="43137"/>
                    </a:srgbClr>
                  </a:outerShdw>
                </a:effectLst>
              </a:rPr>
              <a:t>the process used to analyze and summarize results.</a:t>
            </a:r>
          </a:p>
          <a:p>
            <a:pPr>
              <a:buFont typeface="Arial" charset="0"/>
              <a:buChar char="•"/>
              <a:defRPr/>
            </a:pPr>
            <a:r>
              <a:rPr lang="en-US" sz="2800" dirty="0" smtClean="0">
                <a:solidFill>
                  <a:srgbClr val="FFFFFF"/>
                </a:solidFill>
                <a:effectLst>
                  <a:outerShdw blurRad="38100" dist="38100" dir="2700000" algn="tl">
                    <a:srgbClr val="000000">
                      <a:alpha val="43137"/>
                    </a:srgbClr>
                  </a:outerShdw>
                </a:effectLst>
              </a:rPr>
              <a:t>Document </a:t>
            </a:r>
            <a:r>
              <a:rPr lang="en-US" sz="2800" dirty="0">
                <a:solidFill>
                  <a:srgbClr val="FFFFFF"/>
                </a:solidFill>
                <a:effectLst>
                  <a:outerShdw blurRad="38100" dist="38100" dir="2700000" algn="tl">
                    <a:srgbClr val="000000">
                      <a:alpha val="43137"/>
                    </a:srgbClr>
                  </a:outerShdw>
                </a:effectLst>
              </a:rPr>
              <a:t>your results!</a:t>
            </a:r>
          </a:p>
          <a:p>
            <a:pPr lvl="1">
              <a:buFont typeface="Arial" charset="0"/>
              <a:buChar char="–"/>
              <a:defRPr/>
            </a:pPr>
            <a:r>
              <a:rPr lang="en-US" dirty="0">
                <a:solidFill>
                  <a:srgbClr val="FFFFFF"/>
                </a:solidFill>
                <a:effectLst>
                  <a:outerShdw blurRad="38100" dist="38100" dir="2700000" algn="tl">
                    <a:srgbClr val="000000">
                      <a:alpha val="43137"/>
                    </a:srgbClr>
                  </a:outerShdw>
                </a:effectLst>
              </a:rPr>
              <a:t>Does the data fail to meet, meets, or exceeds the criterion for success? </a:t>
            </a:r>
            <a:endParaRPr lang="en-US" dirty="0" smtClean="0">
              <a:solidFill>
                <a:srgbClr val="FFFFFF"/>
              </a:solidFill>
              <a:effectLst>
                <a:outerShdw blurRad="38100" dist="38100" dir="2700000" algn="tl">
                  <a:srgbClr val="000000">
                    <a:alpha val="43137"/>
                  </a:srgbClr>
                </a:outerShdw>
              </a:effectLst>
            </a:endParaRPr>
          </a:p>
          <a:p>
            <a:pPr lvl="1">
              <a:buFont typeface="Arial" charset="0"/>
              <a:buChar char="–"/>
              <a:defRPr/>
            </a:pPr>
            <a:r>
              <a:rPr lang="en-US" dirty="0" smtClean="0">
                <a:solidFill>
                  <a:srgbClr val="FFFFFF"/>
                </a:solidFill>
                <a:effectLst>
                  <a:outerShdw blurRad="38100" dist="38100" dir="2700000" algn="tl">
                    <a:srgbClr val="000000">
                      <a:alpha val="43137"/>
                    </a:srgbClr>
                  </a:outerShdw>
                </a:effectLst>
              </a:rPr>
              <a:t>Highlight Key Results</a:t>
            </a:r>
          </a:p>
          <a:p>
            <a:pPr lvl="1">
              <a:buFont typeface="Arial" charset="0"/>
              <a:buChar char="–"/>
              <a:defRPr/>
            </a:pPr>
            <a:r>
              <a:rPr lang="en-US" dirty="0" smtClean="0">
                <a:solidFill>
                  <a:srgbClr val="FFFFFF"/>
                </a:solidFill>
                <a:effectLst>
                  <a:outerShdw blurRad="38100" dist="38100" dir="2700000" algn="tl">
                    <a:srgbClr val="000000">
                      <a:alpha val="43137"/>
                    </a:srgbClr>
                  </a:outerShdw>
                </a:effectLst>
              </a:rPr>
              <a:t>Verb tense – past</a:t>
            </a:r>
          </a:p>
          <a:p>
            <a:pPr lvl="1">
              <a:buFont typeface="Arial" charset="0"/>
              <a:buChar char="–"/>
              <a:defRPr/>
            </a:pPr>
            <a:r>
              <a:rPr lang="en-US" dirty="0" smtClean="0">
                <a:solidFill>
                  <a:srgbClr val="FFFFFF"/>
                </a:solidFill>
                <a:effectLst>
                  <a:outerShdw blurRad="38100" dist="38100" dir="2700000" algn="tl">
                    <a:srgbClr val="000000">
                      <a:alpha val="43137"/>
                    </a:srgbClr>
                  </a:outerShdw>
                </a:effectLst>
              </a:rPr>
              <a:t>Relate to Expected Outcomes/Goal</a:t>
            </a:r>
            <a:endParaRPr lang="en-US" dirty="0">
              <a:solidFill>
                <a:srgbClr val="FFFFFF"/>
              </a:solidFill>
              <a:effectLst>
                <a:outerShdw blurRad="38100" dist="38100" dir="2700000" algn="tl">
                  <a:srgbClr val="000000">
                    <a:alpha val="43137"/>
                  </a:srgbClr>
                </a:outerShdw>
              </a:effectLst>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dobe Caslon Pro Bold Italic"/>
              </a:rPr>
              <a:t>Examples of Brief Summary of Assessment Results</a:t>
            </a:r>
            <a:endParaRPr lang="en-US" dirty="0">
              <a:latin typeface="Adobe Caslon Pro Bold Italic"/>
            </a:endParaRPr>
          </a:p>
        </p:txBody>
      </p:sp>
      <p:sp>
        <p:nvSpPr>
          <p:cNvPr id="3" name="Content Placeholder 2"/>
          <p:cNvSpPr>
            <a:spLocks noGrp="1"/>
          </p:cNvSpPr>
          <p:nvPr>
            <p:ph idx="1"/>
          </p:nvPr>
        </p:nvSpPr>
        <p:spPr/>
        <p:txBody>
          <a:bodyPr/>
          <a:lstStyle/>
          <a:p>
            <a:r>
              <a:rPr lang="en-US" dirty="0" smtClean="0"/>
              <a:t>Example (Bachelor of Arts -  English) – </a:t>
            </a:r>
          </a:p>
          <a:p>
            <a:r>
              <a:rPr lang="en-US" dirty="0" smtClean="0"/>
              <a:t>70% of the students were proficient in writing, therefore we did not meet the standards. </a:t>
            </a:r>
          </a:p>
          <a:p>
            <a:r>
              <a:rPr lang="en-US" dirty="0" smtClean="0"/>
              <a:t>For the 2015 Academic year, 25 English majors sat for the exam. Of the 25, 84% of English majors scored 4 or better on the UEPE.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dobe Caslon Pro Bold Italic"/>
              </a:rPr>
              <a:t>Use of Results to Improve Instructional Programs and Services</a:t>
            </a:r>
            <a:endParaRPr lang="en-US" b="1" dirty="0">
              <a:latin typeface="Adobe Caslon Pro Bold Italic"/>
            </a:endParaRPr>
          </a:p>
        </p:txBody>
      </p:sp>
      <p:sp>
        <p:nvSpPr>
          <p:cNvPr id="3" name="Content Placeholder 2"/>
          <p:cNvSpPr>
            <a:spLocks noGrp="1"/>
          </p:cNvSpPr>
          <p:nvPr>
            <p:ph idx="1"/>
          </p:nvPr>
        </p:nvSpPr>
        <p:spPr/>
        <p:txBody>
          <a:bodyPr>
            <a:normAutofit lnSpcReduction="10000"/>
          </a:bodyPr>
          <a:lstStyle/>
          <a:p>
            <a:endParaRPr lang="en-US" sz="2800" i="1" dirty="0" smtClean="0">
              <a:solidFill>
                <a:srgbClr val="FFFFFF"/>
              </a:solidFill>
              <a:ea typeface="ヒラギノ角ゴ Pro W3"/>
              <a:cs typeface="ヒラギノ角ゴ Pro W3"/>
            </a:endParaRPr>
          </a:p>
          <a:p>
            <a:r>
              <a:rPr lang="en-US" sz="2800" dirty="0" smtClean="0">
                <a:solidFill>
                  <a:srgbClr val="FFFFFF"/>
                </a:solidFill>
                <a:effectLst>
                  <a:outerShdw blurRad="38100" dist="38100" dir="2700000" algn="tl">
                    <a:srgbClr val="000000">
                      <a:alpha val="43137"/>
                    </a:srgbClr>
                  </a:outerShdw>
                </a:effectLst>
                <a:ea typeface="ヒラギノ角ゴ Pro W3"/>
                <a:cs typeface="ヒラギノ角ゴ Pro W3"/>
              </a:rPr>
              <a:t>Data Results should indicate steps to improve or revise assessment processes.</a:t>
            </a:r>
          </a:p>
          <a:p>
            <a:pPr lvl="1">
              <a:lnSpc>
                <a:spcPct val="140000"/>
              </a:lnSpc>
            </a:pPr>
            <a:r>
              <a:rPr lang="en-US" dirty="0" smtClean="0">
                <a:solidFill>
                  <a:srgbClr val="FFFFFF"/>
                </a:solidFill>
                <a:effectLst>
                  <a:outerShdw blurRad="38100" dist="38100" dir="2700000" algn="tl">
                    <a:srgbClr val="000000">
                      <a:alpha val="43137"/>
                    </a:srgbClr>
                  </a:outerShdw>
                </a:effectLst>
                <a:ea typeface="ヒラギノ角ゴ Pro W3"/>
              </a:rPr>
              <a:t>Results &gt; Criteria for Success</a:t>
            </a:r>
          </a:p>
          <a:p>
            <a:pPr lvl="2"/>
            <a:r>
              <a:rPr lang="en-US" dirty="0" smtClean="0">
                <a:solidFill>
                  <a:srgbClr val="FFFFFF"/>
                </a:solidFill>
                <a:effectLst>
                  <a:outerShdw blurRad="38100" dist="38100" dir="2700000" algn="tl">
                    <a:srgbClr val="000000">
                      <a:alpha val="43137"/>
                    </a:srgbClr>
                  </a:outerShdw>
                </a:effectLst>
                <a:ea typeface="ヒラギノ角ゴ Pro W3"/>
              </a:rPr>
              <a:t>Revise the assessment process to increase success criteria or assessing another outcome/aspect of outcome may be necessary.</a:t>
            </a:r>
          </a:p>
          <a:p>
            <a:pPr lvl="1"/>
            <a:r>
              <a:rPr lang="en-US" dirty="0" smtClean="0">
                <a:solidFill>
                  <a:srgbClr val="FFFFFF"/>
                </a:solidFill>
                <a:effectLst>
                  <a:outerShdw blurRad="38100" dist="38100" dir="2700000" algn="tl">
                    <a:srgbClr val="000000">
                      <a:alpha val="43137"/>
                    </a:srgbClr>
                  </a:outerShdw>
                </a:effectLst>
                <a:ea typeface="ヒラギノ角ゴ Pro W3"/>
              </a:rPr>
              <a:t>Results &lt; Criteria for Success</a:t>
            </a:r>
          </a:p>
          <a:p>
            <a:pPr lvl="2"/>
            <a:r>
              <a:rPr lang="en-US" dirty="0" smtClean="0">
                <a:solidFill>
                  <a:srgbClr val="FFC000"/>
                </a:solidFill>
                <a:effectLst>
                  <a:outerShdw blurRad="38100" dist="38100" dir="2700000" algn="tl">
                    <a:srgbClr val="000000">
                      <a:alpha val="43137"/>
                    </a:srgbClr>
                  </a:outerShdw>
                </a:effectLst>
                <a:ea typeface="ヒラギノ角ゴ Pro W3"/>
              </a:rPr>
              <a:t>Specific improvements </a:t>
            </a:r>
            <a:r>
              <a:rPr lang="en-US" b="1" dirty="0" smtClean="0">
                <a:solidFill>
                  <a:srgbClr val="FFC000"/>
                </a:solidFill>
                <a:effectLst>
                  <a:outerShdw blurRad="38100" dist="38100" dir="2700000" algn="tl">
                    <a:srgbClr val="000000">
                      <a:alpha val="43137"/>
                    </a:srgbClr>
                  </a:outerShdw>
                </a:effectLst>
                <a:ea typeface="ヒラギノ角ゴ Pro W3"/>
              </a:rPr>
              <a:t>are</a:t>
            </a:r>
            <a:r>
              <a:rPr lang="en-US" dirty="0" smtClean="0">
                <a:solidFill>
                  <a:srgbClr val="FFC000"/>
                </a:solidFill>
                <a:effectLst>
                  <a:outerShdw blurRad="38100" dist="38100" dir="2700000" algn="tl">
                    <a:srgbClr val="000000">
                      <a:alpha val="43137"/>
                    </a:srgbClr>
                  </a:outerShdw>
                </a:effectLst>
                <a:ea typeface="ヒラギノ角ゴ Pro W3"/>
              </a:rPr>
              <a:t> necessary.</a:t>
            </a:r>
          </a:p>
          <a:p>
            <a:pPr lvl="2">
              <a:buNone/>
            </a:pPr>
            <a:r>
              <a:rPr lang="en-US" dirty="0" smtClean="0">
                <a:solidFill>
                  <a:srgbClr val="FFFFFF"/>
                </a:solidFill>
                <a:effectLst>
                  <a:outerShdw blurRad="38100" dist="38100" dir="2700000" algn="tl">
                    <a:srgbClr val="000000">
                      <a:alpha val="43137"/>
                    </a:srgbClr>
                  </a:outerShdw>
                </a:effectLst>
                <a:ea typeface="ヒラギノ角ゴ Pro W3"/>
              </a:rPr>
              <a:t>- Verb tense-present or past</a:t>
            </a:r>
          </a:p>
          <a:p>
            <a:pPr lvl="2">
              <a:buNone/>
            </a:pPr>
            <a:endParaRPr lang="en-US" dirty="0" smtClean="0">
              <a:solidFill>
                <a:srgbClr val="FFFFFF"/>
              </a:solidFill>
              <a:effectLst>
                <a:outerShdw blurRad="38100" dist="38100" dir="2700000" algn="tl">
                  <a:srgbClr val="000000">
                    <a:alpha val="43137"/>
                  </a:srgbClr>
                </a:outerShdw>
              </a:effectLst>
              <a:ea typeface="ヒラギノ角ゴ Pro W3"/>
            </a:endParaRPr>
          </a:p>
          <a:p>
            <a:pPr lvl="2">
              <a:buNone/>
            </a:pPr>
            <a:endParaRPr lang="en-US" dirty="0" smtClean="0">
              <a:solidFill>
                <a:srgbClr val="FFC000"/>
              </a:solidFill>
              <a:effectLst>
                <a:outerShdw blurRad="38100" dist="38100" dir="2700000" algn="tl">
                  <a:srgbClr val="000000">
                    <a:alpha val="43137"/>
                  </a:srgbClr>
                </a:outerShdw>
              </a:effectLst>
              <a:ea typeface="ヒラギノ角ゴ Pro W3"/>
            </a:endParaRPr>
          </a:p>
          <a:p>
            <a:pPr lvl="2">
              <a:buNone/>
            </a:pPr>
            <a:endParaRPr lang="en-US" dirty="0" smtClean="0">
              <a:solidFill>
                <a:srgbClr val="FFC000"/>
              </a:solidFill>
              <a:effectLst>
                <a:outerShdw blurRad="38100" dist="38100" dir="2700000" algn="tl">
                  <a:srgbClr val="000000">
                    <a:alpha val="43137"/>
                  </a:srgbClr>
                </a:outerShdw>
              </a:effectLst>
              <a:ea typeface="ヒラギノ角ゴ Pro W3"/>
            </a:endParaRPr>
          </a:p>
          <a:p>
            <a:pPr lvl="2">
              <a:buNone/>
            </a:pPr>
            <a:endParaRPr lang="en-US" dirty="0" smtClean="0">
              <a:solidFill>
                <a:srgbClr val="FFC000"/>
              </a:solidFill>
              <a:effectLst>
                <a:outerShdw blurRad="38100" dist="38100" dir="2700000" algn="tl">
                  <a:srgbClr val="000000">
                    <a:alpha val="43137"/>
                  </a:srgbClr>
                </a:outerShdw>
              </a:effectLst>
              <a:ea typeface="ヒラギノ角ゴ Pro W3"/>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50800" dist="38100" dir="5400000" algn="t" rotWithShape="0">
                    <a:prstClr val="black">
                      <a:alpha val="40000"/>
                    </a:prstClr>
                  </a:outerShdw>
                </a:effectLst>
                <a:latin typeface="Adobe Caslon Pro Bold Italic" charset="0"/>
                <a:cs typeface="Adobe Caslon Pro Bold Italic" charset="0"/>
              </a:rPr>
              <a:t>Session Goals</a:t>
            </a:r>
            <a:endParaRPr lang="en-US" sz="4000" b="1" dirty="0"/>
          </a:p>
        </p:txBody>
      </p:sp>
      <p:sp>
        <p:nvSpPr>
          <p:cNvPr id="3" name="Content Placeholder 2"/>
          <p:cNvSpPr>
            <a:spLocks noGrp="1"/>
          </p:cNvSpPr>
          <p:nvPr>
            <p:ph idx="1"/>
          </p:nvPr>
        </p:nvSpPr>
        <p:spPr/>
        <p:txBody>
          <a:bodyPr/>
          <a:lstStyle/>
          <a:p>
            <a:endParaRPr lang="en-US" i="1" dirty="0" smtClean="0">
              <a:solidFill>
                <a:srgbClr val="FFFFFF"/>
              </a:solidFill>
              <a:ea typeface="ヒラギノ角ゴ Pro W3"/>
              <a:cs typeface="ヒラギノ角ゴ Pro W3"/>
            </a:endParaRPr>
          </a:p>
          <a:p>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To </a:t>
            </a:r>
            <a:r>
              <a:rPr lang="en-US" dirty="0" smtClean="0">
                <a:solidFill>
                  <a:srgbClr val="FFC000"/>
                </a:solidFill>
                <a:effectLst>
                  <a:outerShdw blurRad="38100" dist="38100" dir="2700000" algn="tl">
                    <a:srgbClr val="000000">
                      <a:alpha val="43137"/>
                    </a:srgbClr>
                  </a:outerShdw>
                </a:effectLst>
                <a:ea typeface="ヒラギノ角ゴ Pro W3"/>
                <a:cs typeface="ヒラギノ角ゴ Pro W3"/>
              </a:rPr>
              <a:t>re-define</a:t>
            </a: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 assessment as it relates to our University’s mission.</a:t>
            </a:r>
          </a:p>
          <a:p>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To </a:t>
            </a:r>
            <a:r>
              <a:rPr lang="en-US" dirty="0" smtClean="0">
                <a:solidFill>
                  <a:srgbClr val="FFC000"/>
                </a:solidFill>
                <a:effectLst>
                  <a:outerShdw blurRad="38100" dist="38100" dir="2700000" algn="tl">
                    <a:srgbClr val="000000">
                      <a:alpha val="43137"/>
                    </a:srgbClr>
                  </a:outerShdw>
                </a:effectLst>
                <a:ea typeface="ヒラギノ角ゴ Pro W3"/>
                <a:cs typeface="ヒラギノ角ゴ Pro W3"/>
              </a:rPr>
              <a:t>re-visit</a:t>
            </a: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 assessment templates to ensure understanding of completion of all components necessary for completion.</a:t>
            </a:r>
          </a:p>
          <a:p>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To </a:t>
            </a:r>
            <a:r>
              <a:rPr lang="en-US" dirty="0" smtClean="0">
                <a:solidFill>
                  <a:srgbClr val="FFC000"/>
                </a:solidFill>
                <a:effectLst>
                  <a:outerShdw blurRad="38100" dist="38100" dir="2700000" algn="tl">
                    <a:srgbClr val="000000">
                      <a:alpha val="43137"/>
                    </a:srgbClr>
                  </a:outerShdw>
                </a:effectLst>
                <a:ea typeface="ヒラギノ角ゴ Pro W3"/>
                <a:cs typeface="ヒラギノ角ゴ Pro W3"/>
              </a:rPr>
              <a:t>understand</a:t>
            </a: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 the “</a:t>
            </a:r>
            <a:r>
              <a:rPr lang="en-US" dirty="0" smtClean="0">
                <a:solidFill>
                  <a:srgbClr val="FFC000"/>
                </a:solidFill>
                <a:effectLst>
                  <a:outerShdw blurRad="38100" dist="38100" dir="2700000" algn="tl">
                    <a:srgbClr val="000000">
                      <a:alpha val="43137"/>
                    </a:srgbClr>
                  </a:outerShdw>
                </a:effectLst>
                <a:ea typeface="ヒラギノ角ゴ Pro W3"/>
                <a:cs typeface="ヒラギノ角ゴ Pro W3"/>
              </a:rPr>
              <a:t>how to</a:t>
            </a: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 when submitting the completed assessment report.</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Use of Results to Improve Instructional Program for SLOs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Only a partial of our goal was met,</a:t>
            </a:r>
          </a:p>
          <a:p>
            <a:r>
              <a:rPr lang="en-US" dirty="0" smtClean="0"/>
              <a:t> We will continue to work with students on writing to become proficient. We will give students more in-class writing assignments so that faculty will work directly with students. This will help students write at a better pace.</a:t>
            </a:r>
          </a:p>
          <a:p>
            <a:r>
              <a:rPr lang="en-US" dirty="0" smtClean="0"/>
              <a:t>A number of issues are clear from examining the data. The biggest concern is that 19 students have completed the core English sequence but have not taken the UEPE. We will need to enroll all of those students in the exam for the coming semester and more closely track the freshman and sophomore students to be sure that they are enrolling in the exam as soon as they complete ENG 205.</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38100" dist="38100" dir="2700000" algn="tl">
                    <a:srgbClr val="000000">
                      <a:alpha val="43137"/>
                    </a:srgbClr>
                  </a:outerShdw>
                </a:effectLst>
                <a:latin typeface="Adobe Caslon Pro Bold Italic"/>
              </a:rPr>
              <a:t>Submission Review</a:t>
            </a:r>
            <a:endParaRPr lang="en-US" sz="4000" b="1" dirty="0">
              <a:effectLst>
                <a:outerShdw blurRad="38100" dist="38100" dir="2700000" algn="tl">
                  <a:srgbClr val="000000">
                    <a:alpha val="43137"/>
                  </a:srgbClr>
                </a:outerShdw>
              </a:effectLst>
              <a:latin typeface="Adobe Caslon Pro Bold Italic"/>
            </a:endParaRPr>
          </a:p>
        </p:txBody>
      </p:sp>
      <p:sp>
        <p:nvSpPr>
          <p:cNvPr id="3" name="Content Placeholder 2"/>
          <p:cNvSpPr>
            <a:spLocks noGrp="1"/>
          </p:cNvSpPr>
          <p:nvPr>
            <p:ph idx="1"/>
          </p:nvPr>
        </p:nvSpPr>
        <p:spPr/>
        <p:txBody>
          <a:bodyPr>
            <a:normAutofit/>
          </a:bodyPr>
          <a:lstStyle/>
          <a:p>
            <a:pPr>
              <a:lnSpc>
                <a:spcPct val="90000"/>
              </a:lnSpc>
            </a:pP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Assessment Plans AY’16 – November 9, 2015</a:t>
            </a:r>
          </a:p>
          <a:p>
            <a:pPr>
              <a:lnSpc>
                <a:spcPct val="90000"/>
              </a:lnSpc>
            </a:pP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Review of Assessment Plans and return – November 11, 2015</a:t>
            </a:r>
          </a:p>
          <a:p>
            <a:pPr>
              <a:lnSpc>
                <a:spcPct val="90000"/>
              </a:lnSpc>
            </a:pP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Annual Reports AY</a:t>
            </a:r>
            <a:r>
              <a:rPr lang="ja-JP" altLang="en-US" smtClean="0">
                <a:solidFill>
                  <a:srgbClr val="FFFFFF"/>
                </a:solidFill>
                <a:effectLst>
                  <a:outerShdw blurRad="38100" dist="38100" dir="2700000" algn="tl">
                    <a:srgbClr val="000000">
                      <a:alpha val="43137"/>
                    </a:srgbClr>
                  </a:outerShdw>
                </a:effectLst>
                <a:ea typeface="ヒラギノ角ゴ Pro W3"/>
                <a:cs typeface="ヒラギノ角ゴ Pro W3"/>
              </a:rPr>
              <a:t>’</a:t>
            </a:r>
            <a:r>
              <a:rPr lang="en-US" altLang="ja-JP" dirty="0" smtClean="0">
                <a:solidFill>
                  <a:srgbClr val="FFFFFF"/>
                </a:solidFill>
                <a:effectLst>
                  <a:outerShdw blurRad="38100" dist="38100" dir="2700000" algn="tl">
                    <a:srgbClr val="000000">
                      <a:alpha val="43137"/>
                    </a:srgbClr>
                  </a:outerShdw>
                </a:effectLst>
                <a:ea typeface="ヒラギノ角ゴ Pro W3"/>
                <a:cs typeface="ヒラギノ角ゴ Pro W3"/>
              </a:rPr>
              <a:t>16 </a:t>
            </a:r>
            <a:r>
              <a:rPr lang="en-US" altLang="ja-JP" dirty="0" smtClean="0">
                <a:solidFill>
                  <a:srgbClr val="FFC000"/>
                </a:solidFill>
                <a:effectLst>
                  <a:outerShdw blurRad="38100" dist="38100" dir="2700000" algn="tl">
                    <a:srgbClr val="000000">
                      <a:alpha val="43137"/>
                    </a:srgbClr>
                  </a:outerShdw>
                </a:effectLst>
                <a:ea typeface="ヒラギノ角ゴ Pro W3"/>
                <a:cs typeface="ヒラギノ角ゴ Pro W3"/>
              </a:rPr>
              <a:t>– May 9, 2016</a:t>
            </a:r>
          </a:p>
          <a:p>
            <a:pPr>
              <a:lnSpc>
                <a:spcPct val="90000"/>
              </a:lnSpc>
            </a:pP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Peer Review of Assessment Plans AY</a:t>
            </a:r>
            <a:r>
              <a:rPr lang="ja-JP" altLang="en-US" smtClean="0">
                <a:solidFill>
                  <a:srgbClr val="FFFFFF"/>
                </a:solidFill>
                <a:effectLst>
                  <a:outerShdw blurRad="38100" dist="38100" dir="2700000" algn="tl">
                    <a:srgbClr val="000000">
                      <a:alpha val="43137"/>
                    </a:srgbClr>
                  </a:outerShdw>
                </a:effectLst>
                <a:ea typeface="ヒラギノ角ゴ Pro W3"/>
                <a:cs typeface="ヒラギノ角ゴ Pro W3"/>
              </a:rPr>
              <a:t>’</a:t>
            </a:r>
            <a:r>
              <a:rPr lang="en-US" altLang="ja-JP" dirty="0" smtClean="0">
                <a:solidFill>
                  <a:srgbClr val="FFFFFF"/>
                </a:solidFill>
                <a:effectLst>
                  <a:outerShdw blurRad="38100" dist="38100" dir="2700000" algn="tl">
                    <a:srgbClr val="000000">
                      <a:alpha val="43137"/>
                    </a:srgbClr>
                  </a:outerShdw>
                </a:effectLst>
                <a:ea typeface="ヒラギノ角ゴ Pro W3"/>
                <a:cs typeface="ヒラギノ角ゴ Pro W3"/>
              </a:rPr>
              <a:t>17/Assessment </a:t>
            </a:r>
            <a:r>
              <a:rPr lang="en-US" altLang="ja-JP" dirty="0" smtClean="0">
                <a:solidFill>
                  <a:srgbClr val="FFFFFF"/>
                </a:solidFill>
                <a:effectLst>
                  <a:outerShdw blurRad="38100" dist="38100" dir="2700000" algn="tl">
                    <a:srgbClr val="000000">
                      <a:alpha val="43137"/>
                    </a:srgbClr>
                  </a:outerShdw>
                </a:effectLst>
                <a:ea typeface="ヒラギノ角ゴ Pro W3"/>
                <a:cs typeface="ヒラギノ角ゴ Pro W3"/>
              </a:rPr>
              <a:t>Reports AY</a:t>
            </a:r>
            <a:r>
              <a:rPr lang="ja-JP" altLang="en-US" smtClean="0">
                <a:solidFill>
                  <a:srgbClr val="FFFFFF"/>
                </a:solidFill>
                <a:effectLst>
                  <a:outerShdw blurRad="38100" dist="38100" dir="2700000" algn="tl">
                    <a:srgbClr val="000000">
                      <a:alpha val="43137"/>
                    </a:srgbClr>
                  </a:outerShdw>
                </a:effectLst>
                <a:ea typeface="ヒラギノ角ゴ Pro W3"/>
                <a:cs typeface="ヒラギノ角ゴ Pro W3"/>
              </a:rPr>
              <a:t>’</a:t>
            </a:r>
            <a:r>
              <a:rPr lang="en-US" altLang="ja-JP" dirty="0" smtClean="0">
                <a:solidFill>
                  <a:srgbClr val="FFFFFF"/>
                </a:solidFill>
                <a:effectLst>
                  <a:outerShdw blurRad="38100" dist="38100" dir="2700000" algn="tl">
                    <a:srgbClr val="000000">
                      <a:alpha val="43137"/>
                    </a:srgbClr>
                  </a:outerShdw>
                </a:effectLst>
                <a:ea typeface="ヒラギノ角ゴ Pro W3"/>
                <a:cs typeface="ヒラギノ角ゴ Pro W3"/>
              </a:rPr>
              <a:t>17 - September/October/November 2016</a:t>
            </a:r>
            <a:endParaRPr lang="en-US" dirty="0" smtClean="0">
              <a:solidFill>
                <a:srgbClr val="FFFFFF"/>
              </a:solidFill>
              <a:effectLst>
                <a:outerShdw blurRad="38100" dist="38100" dir="2700000" algn="tl">
                  <a:srgbClr val="000000">
                    <a:alpha val="43137"/>
                  </a:srgbClr>
                </a:outerShdw>
              </a:effectLst>
              <a:ea typeface="ヒラギノ角ゴ Pro W3"/>
              <a:cs typeface="ヒラギノ角ゴ Pro W3"/>
            </a:endParaRP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	</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dirty="0" smtClean="0"/>
              <a:t>Dr. </a:t>
            </a:r>
            <a:r>
              <a:rPr lang="en-US" dirty="0" err="1" smtClean="0"/>
              <a:t>Shemeka</a:t>
            </a:r>
            <a:r>
              <a:rPr lang="en-US" dirty="0" smtClean="0"/>
              <a:t> McClung</a:t>
            </a:r>
          </a:p>
          <a:p>
            <a:pPr algn="ctr">
              <a:buNone/>
            </a:pPr>
            <a:r>
              <a:rPr lang="en-US" dirty="0" smtClean="0"/>
              <a:t>Director</a:t>
            </a:r>
          </a:p>
          <a:p>
            <a:pPr algn="ctr">
              <a:buNone/>
            </a:pPr>
            <a:r>
              <a:rPr lang="en-US" dirty="0" smtClean="0"/>
              <a:t>shemeka.s.mcclung@jsums.edu</a:t>
            </a:r>
          </a:p>
          <a:p>
            <a:pPr algn="ctr">
              <a:buNone/>
            </a:pPr>
            <a:endParaRPr lang="en-US" dirty="0" smtClean="0"/>
          </a:p>
          <a:p>
            <a:pPr algn="ctr">
              <a:buNone/>
            </a:pPr>
            <a:r>
              <a:rPr lang="en-US" smtClean="0"/>
              <a:t>Ms. Arnitra</a:t>
            </a:r>
            <a:r>
              <a:rPr lang="en-US" dirty="0" smtClean="0"/>
              <a:t> Hunter</a:t>
            </a:r>
          </a:p>
          <a:p>
            <a:pPr algn="ctr">
              <a:buNone/>
            </a:pPr>
            <a:r>
              <a:rPr lang="en-US" dirty="0" smtClean="0"/>
              <a:t>Research Associate</a:t>
            </a:r>
          </a:p>
          <a:p>
            <a:pPr algn="ctr">
              <a:buNone/>
            </a:pPr>
            <a:r>
              <a:rPr lang="en-US" dirty="0" smtClean="0">
                <a:hlinkClick r:id="rId2"/>
              </a:rPr>
              <a:t>arnitra.r.hunter@jsums.edu</a:t>
            </a:r>
            <a:endParaRPr lang="en-US" dirty="0" smtClean="0"/>
          </a:p>
          <a:p>
            <a:pPr algn="ctr">
              <a:buNone/>
            </a:pPr>
            <a:r>
              <a:rPr lang="en-US" dirty="0" smtClean="0"/>
              <a:t>Office Number: 601-979-0203</a:t>
            </a:r>
          </a:p>
          <a:p>
            <a:pPr>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latin typeface="Adobe Caslon Pro Bold Italic"/>
              </a:rPr>
              <a:t>Agenda</a:t>
            </a:r>
            <a:endParaRPr lang="en-US" b="1" dirty="0">
              <a:effectLst>
                <a:outerShdw blurRad="38100" dist="38100" dir="2700000" algn="tl">
                  <a:srgbClr val="000000">
                    <a:alpha val="43137"/>
                  </a:srgbClr>
                </a:outerShdw>
              </a:effectLst>
              <a:latin typeface="Adobe Caslon Pro Bold Italic"/>
            </a:endParaRPr>
          </a:p>
        </p:txBody>
      </p:sp>
      <p:sp>
        <p:nvSpPr>
          <p:cNvPr id="3" name="Content Placeholder 2"/>
          <p:cNvSpPr>
            <a:spLocks noGrp="1"/>
          </p:cNvSpPr>
          <p:nvPr>
            <p:ph idx="1"/>
          </p:nvPr>
        </p:nvSpPr>
        <p:spPr/>
        <p:txBody>
          <a:bodyPr/>
          <a:lstStyle/>
          <a:p>
            <a:endParaRPr lang="en-US" sz="2600" i="1" dirty="0" smtClean="0">
              <a:solidFill>
                <a:srgbClr val="FFFFFF"/>
              </a:solidFill>
              <a:ea typeface="ヒラギノ角ゴ Pro W3"/>
              <a:cs typeface="ヒラギノ角ゴ Pro W3"/>
            </a:endParaRPr>
          </a:p>
          <a:p>
            <a:r>
              <a:rPr lang="en-US" sz="2600" dirty="0" smtClean="0">
                <a:solidFill>
                  <a:srgbClr val="FFFFFF"/>
                </a:solidFill>
                <a:effectLst>
                  <a:outerShdw blurRad="38100" dist="38100" dir="2700000" algn="tl">
                    <a:srgbClr val="000000">
                      <a:alpha val="43137"/>
                    </a:srgbClr>
                  </a:outerShdw>
                </a:effectLst>
                <a:ea typeface="ヒラギノ角ゴ Pro W3"/>
                <a:cs typeface="ヒラギノ角ゴ Pro W3"/>
              </a:rPr>
              <a:t>Article on Assessment</a:t>
            </a:r>
          </a:p>
          <a:p>
            <a:r>
              <a:rPr lang="en-US" sz="2600" dirty="0" smtClean="0">
                <a:solidFill>
                  <a:srgbClr val="FFFFFF"/>
                </a:solidFill>
                <a:effectLst>
                  <a:outerShdw blurRad="38100" dist="38100" dir="2700000" algn="tl">
                    <a:srgbClr val="000000">
                      <a:alpha val="43137"/>
                    </a:srgbClr>
                  </a:outerShdw>
                </a:effectLst>
                <a:ea typeface="ヒラギノ角ゴ Pro W3"/>
                <a:cs typeface="ヒラギノ角ゴ Pro W3"/>
              </a:rPr>
              <a:t>Assessment  Reporting	</a:t>
            </a:r>
          </a:p>
          <a:p>
            <a:pPr lvl="1">
              <a:buFontTx/>
              <a:buChar char="-"/>
            </a:pPr>
            <a:r>
              <a:rPr lang="en-US" sz="2200" dirty="0" smtClean="0">
                <a:solidFill>
                  <a:srgbClr val="FFFFFF"/>
                </a:solidFill>
                <a:effectLst>
                  <a:outerShdw blurRad="38100" dist="38100" dir="2700000" algn="tl">
                    <a:srgbClr val="000000">
                      <a:alpha val="43137"/>
                    </a:srgbClr>
                  </a:outerShdw>
                </a:effectLst>
                <a:ea typeface="ヒラギノ角ゴ Pro W3"/>
                <a:cs typeface="ヒラギノ角ゴ Pro W3"/>
              </a:rPr>
              <a:t>Data Collection/Results for Outcome</a:t>
            </a:r>
          </a:p>
          <a:p>
            <a:pPr lvl="1">
              <a:buFontTx/>
              <a:buChar char="-"/>
            </a:pPr>
            <a:r>
              <a:rPr lang="en-US" sz="2400" dirty="0" smtClean="0">
                <a:effectLst>
                  <a:outerShdw blurRad="38100" dist="38100" dir="2700000" algn="tl">
                    <a:srgbClr val="000000">
                      <a:alpha val="43137"/>
                    </a:srgbClr>
                  </a:outerShdw>
                </a:effectLst>
              </a:rPr>
              <a:t>Use of Results to Improve Instructional Program for SLOs</a:t>
            </a:r>
          </a:p>
          <a:p>
            <a:pPr lvl="1">
              <a:buFontTx/>
              <a:buChar char="-"/>
            </a:pPr>
            <a:r>
              <a:rPr lang="en-US" sz="2400" dirty="0" smtClean="0">
                <a:solidFill>
                  <a:srgbClr val="FFFFFF"/>
                </a:solidFill>
                <a:effectLst>
                  <a:outerShdw blurRad="38100" dist="38100" dir="2700000" algn="tl">
                    <a:srgbClr val="000000">
                      <a:alpha val="43137"/>
                    </a:srgbClr>
                  </a:outerShdw>
                </a:effectLst>
                <a:ea typeface="ヒラギノ角ゴ Pro W3"/>
                <a:cs typeface="ヒラギノ角ゴ Pro W3"/>
              </a:rPr>
              <a:t>Major Difficulties</a:t>
            </a:r>
          </a:p>
          <a:p>
            <a:pPr lvl="1">
              <a:buFontTx/>
              <a:buChar char="-"/>
            </a:pPr>
            <a:r>
              <a:rPr lang="en-US" sz="2400" dirty="0" smtClean="0">
                <a:solidFill>
                  <a:srgbClr val="FFFFFF"/>
                </a:solidFill>
                <a:effectLst>
                  <a:outerShdw blurRad="38100" dist="38100" dir="2700000" algn="tl">
                    <a:srgbClr val="000000">
                      <a:alpha val="43137"/>
                    </a:srgbClr>
                  </a:outerShdw>
                </a:effectLst>
                <a:ea typeface="ヒラギノ角ゴ Pro W3"/>
                <a:cs typeface="ヒラギノ角ゴ Pro W3"/>
              </a:rPr>
              <a:t>Academic goals for the next year</a:t>
            </a:r>
            <a:endParaRPr lang="en-US" sz="2200" dirty="0" smtClean="0">
              <a:solidFill>
                <a:srgbClr val="FFFFFF"/>
              </a:solidFill>
              <a:effectLst>
                <a:outerShdw blurRad="38100" dist="38100" dir="2700000" algn="tl">
                  <a:srgbClr val="000000">
                    <a:alpha val="43137"/>
                  </a:srgbClr>
                </a:outerShdw>
              </a:effectLst>
              <a:ea typeface="ヒラギノ角ゴ Pro W3"/>
              <a:cs typeface="ヒラギノ角ゴ Pro W3"/>
            </a:endParaRPr>
          </a:p>
          <a:p>
            <a:r>
              <a:rPr lang="en-US" sz="2600" dirty="0" smtClean="0">
                <a:solidFill>
                  <a:srgbClr val="FFFFFF"/>
                </a:solidFill>
                <a:effectLst>
                  <a:outerShdw blurRad="38100" dist="38100" dir="2700000" algn="tl">
                    <a:srgbClr val="000000">
                      <a:alpha val="43137"/>
                    </a:srgbClr>
                  </a:outerShdw>
                </a:effectLst>
                <a:ea typeface="ヒラギノ角ゴ Pro W3"/>
                <a:cs typeface="ヒラギノ角ゴ Pro W3"/>
              </a:rPr>
              <a:t>Question and Answer Session</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latin typeface="Adobe Caslon Pro Bold Italic"/>
              </a:rPr>
              <a:t>JSU MISSION AND VISION</a:t>
            </a:r>
            <a:endParaRPr lang="en-US" b="1" dirty="0">
              <a:effectLst>
                <a:outerShdw blurRad="38100" dist="38100" dir="2700000" algn="tl">
                  <a:srgbClr val="000000">
                    <a:alpha val="43137"/>
                  </a:srgbClr>
                </a:outerShdw>
              </a:effectLst>
              <a:latin typeface="Adobe Caslon Pro Bold Italic"/>
            </a:endParaRPr>
          </a:p>
        </p:txBody>
      </p:sp>
      <p:sp>
        <p:nvSpPr>
          <p:cNvPr id="3" name="Content Placeholder 2"/>
          <p:cNvSpPr>
            <a:spLocks noGrp="1"/>
          </p:cNvSpPr>
          <p:nvPr>
            <p:ph idx="1"/>
          </p:nvPr>
        </p:nvSpPr>
        <p:spPr/>
        <p:txBody>
          <a:bodyPr>
            <a:normAutofit fontScale="70000" lnSpcReduction="20000"/>
          </a:bodyPr>
          <a:lstStyle/>
          <a:p>
            <a:pPr algn="ctr">
              <a:buNone/>
            </a:pPr>
            <a:r>
              <a:rPr lang="en-US" dirty="0" smtClean="0">
                <a:effectLst>
                  <a:outerShdw blurRad="38100" dist="38100" dir="2700000" algn="tl">
                    <a:srgbClr val="000000">
                      <a:alpha val="43137"/>
                    </a:srgbClr>
                  </a:outerShdw>
                </a:effectLst>
              </a:rPr>
              <a:t>MISSION</a:t>
            </a:r>
          </a:p>
          <a:p>
            <a:pPr>
              <a:buNone/>
            </a:pPr>
            <a:r>
              <a:rPr lang="en-US" dirty="0" smtClean="0">
                <a:effectLst>
                  <a:outerShdw blurRad="38100" dist="38100" dir="2700000" algn="tl">
                    <a:srgbClr val="000000">
                      <a:alpha val="43137"/>
                    </a:srgbClr>
                  </a:outerShdw>
                </a:effectLst>
              </a:rPr>
              <a:t>    The University produces technologically-advanced, diverse, ethical, global leaders who think critically, address societal problems and compete effectively.</a:t>
            </a:r>
          </a:p>
          <a:p>
            <a:pPr>
              <a:buNone/>
            </a:pPr>
            <a:endParaRPr lang="en-US" dirty="0" smtClean="0">
              <a:effectLst>
                <a:outerShdw blurRad="38100" dist="38100" dir="2700000" algn="tl">
                  <a:srgbClr val="000000">
                    <a:alpha val="43137"/>
                  </a:srgbClr>
                </a:outerShdw>
              </a:effectLst>
            </a:endParaRPr>
          </a:p>
          <a:p>
            <a:pPr algn="ctr">
              <a:buNone/>
            </a:pPr>
            <a:r>
              <a:rPr lang="en-US" dirty="0" smtClean="0">
                <a:effectLst>
                  <a:outerShdw blurRad="38100" dist="38100" dir="2700000" algn="tl">
                    <a:srgbClr val="000000">
                      <a:alpha val="43137"/>
                    </a:srgbClr>
                  </a:outerShdw>
                </a:effectLst>
              </a:rPr>
              <a:t>VISION</a:t>
            </a:r>
          </a:p>
          <a:p>
            <a:pPr algn="ctr">
              <a:buNone/>
            </a:pPr>
            <a:r>
              <a:rPr lang="en-US" dirty="0">
                <a:effectLst>
                  <a:outerShdw blurRad="38100" dist="38100" dir="2700000" algn="tl">
                    <a:srgbClr val="000000">
                      <a:alpha val="43137"/>
                    </a:srgbClr>
                  </a:outerShdw>
                </a:effectLst>
              </a:rPr>
              <a:t>Building on its historic mission of empowering diverse students to become leaders, Jackson State University will become recognized as a challenging, yet nurturing, state-of-the-art technologically-infused intellectual community. Students and faculty will engage in creative research, participate in interdisciplinary and multi-institutional/ organizational collaborative learning teams and serve the global community.</a:t>
            </a:r>
          </a:p>
          <a:p>
            <a:pPr algn="ctr">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effectLst>
                  <a:outerShdw blurRad="38100" dist="38100" dir="2700000" algn="tl">
                    <a:srgbClr val="000000">
                      <a:alpha val="43137"/>
                    </a:srgbClr>
                  </a:outerShdw>
                </a:effectLst>
                <a:latin typeface="Adobe Caslon Pro Bold Italic"/>
              </a:rPr>
              <a:t>Assessment Goal</a:t>
            </a:r>
            <a:endParaRPr lang="en-US" b="1" dirty="0">
              <a:effectLst>
                <a:outerShdw blurRad="38100" dist="38100" dir="2700000" algn="tl">
                  <a:srgbClr val="000000">
                    <a:alpha val="43137"/>
                  </a:srgbClr>
                </a:outerShdw>
              </a:effectLst>
              <a:latin typeface="Adobe Caslon Pro Bold Italic"/>
            </a:endParaRPr>
          </a:p>
        </p:txBody>
      </p:sp>
      <p:sp>
        <p:nvSpPr>
          <p:cNvPr id="4" name="Content Placeholder 3"/>
          <p:cNvSpPr>
            <a:spLocks noGrp="1"/>
          </p:cNvSpPr>
          <p:nvPr>
            <p:ph idx="1"/>
          </p:nvPr>
        </p:nvSpPr>
        <p:spPr/>
        <p:txBody>
          <a:bodyPr/>
          <a:lstStyle/>
          <a:p>
            <a:r>
              <a:rPr lang="en-US" u="sng" dirty="0" smtClean="0">
                <a:solidFill>
                  <a:srgbClr val="FFFFFF"/>
                </a:solidFill>
                <a:effectLst>
                  <a:outerShdw blurRad="38100" dist="38100" dir="2700000" algn="tl">
                    <a:srgbClr val="000000">
                      <a:alpha val="43137"/>
                    </a:srgbClr>
                  </a:outerShdw>
                </a:effectLst>
                <a:ea typeface="ヒラギノ角ゴ Pro W3"/>
                <a:cs typeface="ヒラギノ角ゴ Pro W3"/>
              </a:rPr>
              <a:t>Goal</a:t>
            </a: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 —To </a:t>
            </a:r>
            <a:r>
              <a:rPr lang="en-US" dirty="0" smtClean="0">
                <a:solidFill>
                  <a:srgbClr val="FFC000"/>
                </a:solidFill>
                <a:effectLst>
                  <a:outerShdw blurRad="38100" dist="38100" dir="2700000" algn="tl">
                    <a:srgbClr val="000000">
                      <a:alpha val="43137"/>
                    </a:srgbClr>
                  </a:outerShdw>
                </a:effectLst>
                <a:ea typeface="ヒラギノ角ゴ Pro W3"/>
                <a:cs typeface="ヒラギノ角ゴ Pro W3"/>
              </a:rPr>
              <a:t>maintain a culture of assessment </a:t>
            </a: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at Jackson State University </a:t>
            </a:r>
            <a:r>
              <a:rPr lang="en-US" dirty="0" smtClean="0">
                <a:solidFill>
                  <a:srgbClr val="FFC000"/>
                </a:solidFill>
                <a:effectLst>
                  <a:outerShdw blurRad="38100" dist="38100" dir="2700000" algn="tl">
                    <a:srgbClr val="000000">
                      <a:alpha val="43137"/>
                    </a:srgbClr>
                  </a:outerShdw>
                </a:effectLst>
                <a:ea typeface="ヒラギノ角ゴ Pro W3"/>
                <a:cs typeface="ヒラギノ角ゴ Pro W3"/>
              </a:rPr>
              <a:t>in both academic and non-academic</a:t>
            </a: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 areas whereby improvements in organizational efficiency is observed for administration, faculty, staff, students, and other stakeholders.</a:t>
            </a:r>
            <a:endParaRPr lang="en-US" dirty="0">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latin typeface="Adobe Caslon Pro Bold Italic"/>
              </a:rPr>
              <a:t>Why is Assessment Important?</a:t>
            </a:r>
            <a:endParaRPr lang="en-US" b="1" dirty="0">
              <a:effectLst>
                <a:outerShdw blurRad="38100" dist="38100" dir="2700000" algn="tl">
                  <a:srgbClr val="000000">
                    <a:alpha val="43137"/>
                  </a:srgbClr>
                </a:outerShdw>
              </a:effectLst>
              <a:latin typeface="Adobe Caslon Pro Bold Italic"/>
            </a:endParaRPr>
          </a:p>
        </p:txBody>
      </p:sp>
      <p:sp>
        <p:nvSpPr>
          <p:cNvPr id="3" name="Content Placeholder 2"/>
          <p:cNvSpPr>
            <a:spLocks noGrp="1"/>
          </p:cNvSpPr>
          <p:nvPr>
            <p:ph idx="1"/>
          </p:nvPr>
        </p:nvSpPr>
        <p:spPr/>
        <p:txBody>
          <a:bodyPr>
            <a:normAutofit fontScale="55000" lnSpcReduction="20000"/>
          </a:bodyPr>
          <a:lstStyle/>
          <a:p>
            <a:endParaRPr lang="en-US" sz="5400" dirty="0" smtClean="0">
              <a:solidFill>
                <a:srgbClr val="FFFFFF"/>
              </a:solidFill>
              <a:effectLst>
                <a:outerShdw blurRad="38100" dist="38100" dir="2700000" algn="tl">
                  <a:srgbClr val="000000">
                    <a:alpha val="43137"/>
                  </a:srgbClr>
                </a:outerShdw>
              </a:effectLst>
              <a:ea typeface="ヒラギノ角ゴ Pro W3"/>
              <a:cs typeface="ヒラギノ角ゴ Pro W3"/>
            </a:endParaRPr>
          </a:p>
          <a:p>
            <a:r>
              <a:rPr lang="en-US" sz="5400" dirty="0" smtClean="0">
                <a:solidFill>
                  <a:srgbClr val="FFC000"/>
                </a:solidFill>
                <a:effectLst>
                  <a:outerShdw blurRad="38100" dist="38100" dir="2700000" algn="tl">
                    <a:srgbClr val="000000">
                      <a:alpha val="43137"/>
                    </a:srgbClr>
                  </a:outerShdw>
                </a:effectLst>
                <a:ea typeface="ヒラギノ角ゴ Pro W3"/>
                <a:cs typeface="ヒラギノ角ゴ Pro W3"/>
              </a:rPr>
              <a:t>STUDENT LEARNING</a:t>
            </a:r>
            <a:endParaRPr lang="en-US" dirty="0" smtClean="0">
              <a:solidFill>
                <a:srgbClr val="FFC000"/>
              </a:solidFill>
              <a:effectLst>
                <a:outerShdw blurRad="38100" dist="38100" dir="2700000" algn="tl">
                  <a:srgbClr val="000000">
                    <a:alpha val="43137"/>
                  </a:srgbClr>
                </a:outerShdw>
              </a:effectLst>
            </a:endParaRPr>
          </a:p>
          <a:p>
            <a:r>
              <a:rPr lang="en-US" sz="5400" dirty="0" smtClean="0">
                <a:solidFill>
                  <a:srgbClr val="FFFFFF"/>
                </a:solidFill>
                <a:effectLst>
                  <a:outerShdw blurRad="38100" dist="38100" dir="2700000" algn="tl">
                    <a:srgbClr val="000000">
                      <a:alpha val="43137"/>
                    </a:srgbClr>
                  </a:outerShdw>
                </a:effectLst>
                <a:ea typeface="ヒラギノ角ゴ Pro W3"/>
                <a:cs typeface="ヒラギノ角ゴ Pro W3"/>
              </a:rPr>
              <a:t>Goal Attainment</a:t>
            </a:r>
          </a:p>
          <a:p>
            <a:r>
              <a:rPr lang="en-US" sz="5400" dirty="0" smtClean="0">
                <a:solidFill>
                  <a:srgbClr val="FFFFFF"/>
                </a:solidFill>
                <a:effectLst>
                  <a:outerShdw blurRad="38100" dist="38100" dir="2700000" algn="tl">
                    <a:srgbClr val="000000">
                      <a:alpha val="43137"/>
                    </a:srgbClr>
                  </a:outerShdw>
                </a:effectLst>
                <a:ea typeface="ヒラギノ角ゴ Pro W3"/>
                <a:cs typeface="ヒラギノ角ゴ Pro W3"/>
              </a:rPr>
              <a:t> Decision Making</a:t>
            </a:r>
          </a:p>
          <a:p>
            <a:r>
              <a:rPr lang="en-US" sz="5400" dirty="0" smtClean="0">
                <a:solidFill>
                  <a:srgbClr val="FFFFFF"/>
                </a:solidFill>
                <a:effectLst>
                  <a:outerShdw blurRad="38100" dist="38100" dir="2700000" algn="tl">
                    <a:srgbClr val="000000">
                      <a:alpha val="43137"/>
                    </a:srgbClr>
                  </a:outerShdw>
                </a:effectLst>
                <a:ea typeface="ヒラギノ角ゴ Pro W3"/>
                <a:cs typeface="ヒラギノ角ゴ Pro W3"/>
              </a:rPr>
              <a:t>Accountability</a:t>
            </a:r>
          </a:p>
          <a:p>
            <a:r>
              <a:rPr lang="en-US" sz="5400" dirty="0" smtClean="0">
                <a:solidFill>
                  <a:srgbClr val="FFFFFF"/>
                </a:solidFill>
                <a:effectLst>
                  <a:outerShdw blurRad="38100" dist="38100" dir="2700000" algn="tl">
                    <a:srgbClr val="000000">
                      <a:alpha val="43137"/>
                    </a:srgbClr>
                  </a:outerShdw>
                </a:effectLst>
                <a:ea typeface="ヒラギノ角ゴ Pro W3"/>
                <a:cs typeface="ヒラギノ角ゴ Pro W3"/>
              </a:rPr>
              <a:t>Accreditation—SACS 3.3 Institutional Effectiveness</a:t>
            </a:r>
          </a:p>
          <a:p>
            <a:pPr>
              <a:buNone/>
            </a:pPr>
            <a:r>
              <a:rPr lang="en-US" sz="2800" dirty="0" smtClean="0">
                <a:solidFill>
                  <a:srgbClr val="FFFFFF"/>
                </a:solidFill>
                <a:effectLst>
                  <a:outerShdw blurRad="38100" dist="38100" dir="2700000" algn="tl">
                    <a:srgbClr val="000000">
                      <a:alpha val="43137"/>
                    </a:srgbClr>
                  </a:outerShdw>
                </a:effectLst>
                <a:ea typeface="ヒラギノ角ゴ Pro W3"/>
                <a:cs typeface="ヒラギノ角ゴ Pro W3"/>
              </a:rPr>
              <a:t>(The </a:t>
            </a: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Institution identifies expected outcomes, assesses the extent to which it achieves these outcomes, and provides evidence of improvement based on analysis of the results.</a:t>
            </a:r>
            <a:endParaRPr lang="en-US" sz="5400" dirty="0" smtClean="0">
              <a:solidFill>
                <a:srgbClr val="FFFFFF"/>
              </a:solidFill>
              <a:effectLst>
                <a:outerShdw blurRad="38100" dist="38100" dir="2700000" algn="tl">
                  <a:srgbClr val="000000">
                    <a:alpha val="43137"/>
                  </a:srgbClr>
                </a:outerShdw>
              </a:effectLst>
              <a:ea typeface="ヒラギノ角ゴ Pro W3"/>
              <a:cs typeface="ヒラギノ角ゴ Pro W3"/>
            </a:endParaRPr>
          </a:p>
          <a:p>
            <a:r>
              <a:rPr lang="en-US" sz="5400" dirty="0" smtClean="0">
                <a:solidFill>
                  <a:srgbClr val="FFFFFF"/>
                </a:solidFill>
                <a:effectLst>
                  <a:outerShdw blurRad="38100" dist="38100" dir="2700000" algn="tl">
                    <a:srgbClr val="000000">
                      <a:alpha val="43137"/>
                    </a:srgbClr>
                  </a:outerShdw>
                </a:effectLst>
                <a:ea typeface="ヒラギノ角ゴ Pro W3"/>
                <a:cs typeface="ヒラギノ角ゴ Pro W3"/>
              </a:rPr>
              <a:t>Improvement in Service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latin typeface="Adobe Caslon Pro Bold Italic"/>
              </a:rPr>
              <a:t>Assessment Reporting</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effectLst>
                  <a:outerShdw blurRad="38100" dist="38100" dir="2700000" algn="tl">
                    <a:srgbClr val="000000">
                      <a:alpha val="43137"/>
                    </a:srgbClr>
                  </a:outerShdw>
                </a:effectLst>
              </a:rPr>
              <a:t>Student Learning Outcomes (SLO)</a:t>
            </a:r>
          </a:p>
          <a:p>
            <a:r>
              <a:rPr lang="en-US" dirty="0" smtClean="0">
                <a:effectLst>
                  <a:outerShdw blurRad="38100" dist="38100" dir="2700000" algn="tl">
                    <a:srgbClr val="000000">
                      <a:alpha val="43137"/>
                    </a:srgbClr>
                  </a:outerShdw>
                </a:effectLst>
              </a:rPr>
              <a:t>Means of Assessment/Criteria for Success</a:t>
            </a:r>
          </a:p>
          <a:p>
            <a:r>
              <a:rPr lang="en-US" dirty="0" smtClean="0">
                <a:solidFill>
                  <a:srgbClr val="FFC000"/>
                </a:solidFill>
                <a:effectLst>
                  <a:outerShdw blurRad="38100" dist="38100" dir="2700000" algn="tl">
                    <a:srgbClr val="000000">
                      <a:alpha val="43137"/>
                    </a:srgbClr>
                  </a:outerShdw>
                </a:effectLst>
              </a:rPr>
              <a:t>Data Collection/Results for Outcome</a:t>
            </a:r>
          </a:p>
          <a:p>
            <a:r>
              <a:rPr lang="en-US" dirty="0" smtClean="0">
                <a:solidFill>
                  <a:srgbClr val="FFC000"/>
                </a:solidFill>
                <a:effectLst>
                  <a:outerShdw blurRad="38100" dist="38100" dir="2700000" algn="tl">
                    <a:srgbClr val="000000">
                      <a:alpha val="43137"/>
                    </a:srgbClr>
                  </a:outerShdw>
                </a:effectLst>
              </a:rPr>
              <a:t>Use of Results to Improve Instructional Programs for SLOs</a:t>
            </a:r>
          </a:p>
          <a:p>
            <a:r>
              <a:rPr lang="en-US" dirty="0" smtClean="0">
                <a:solidFill>
                  <a:srgbClr val="FFC000"/>
                </a:solidFill>
                <a:effectLst>
                  <a:outerShdw blurRad="38100" dist="38100" dir="2700000" algn="tl">
                    <a:srgbClr val="000000">
                      <a:alpha val="43137"/>
                    </a:srgbClr>
                  </a:outerShdw>
                </a:effectLst>
              </a:rPr>
              <a:t>Major Difficulties</a:t>
            </a:r>
          </a:p>
          <a:p>
            <a:r>
              <a:rPr lang="en-US" dirty="0" smtClean="0">
                <a:solidFill>
                  <a:srgbClr val="FFC000"/>
                </a:solidFill>
                <a:effectLst>
                  <a:outerShdw blurRad="38100" dist="38100" dir="2700000" algn="tl">
                    <a:srgbClr val="000000">
                      <a:alpha val="43137"/>
                    </a:srgbClr>
                  </a:outerShdw>
                </a:effectLst>
              </a:rPr>
              <a:t>Academic Goals </a:t>
            </a:r>
            <a:r>
              <a:rPr lang="en-US" smtClean="0">
                <a:solidFill>
                  <a:srgbClr val="FFC000"/>
                </a:solidFill>
                <a:effectLst>
                  <a:outerShdw blurRad="38100" dist="38100" dir="2700000" algn="tl">
                    <a:srgbClr val="000000">
                      <a:alpha val="43137"/>
                    </a:srgbClr>
                  </a:outerShdw>
                </a:effectLst>
              </a:rPr>
              <a:t>for </a:t>
            </a:r>
            <a:r>
              <a:rPr lang="en-US" smtClean="0">
                <a:solidFill>
                  <a:srgbClr val="FFC000"/>
                </a:solidFill>
                <a:effectLst>
                  <a:outerShdw blurRad="38100" dist="38100" dir="2700000" algn="tl">
                    <a:srgbClr val="000000">
                      <a:alpha val="43137"/>
                    </a:srgbClr>
                  </a:outerShdw>
                </a:effectLst>
              </a:rPr>
              <a:t>FY’17</a:t>
            </a:r>
            <a:endParaRPr lang="en-US" dirty="0">
              <a:solidFill>
                <a:srgbClr val="FFC000"/>
              </a:solidFill>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dobe Caslon Pro Bold Italic"/>
              </a:rPr>
              <a:t>Your Role</a:t>
            </a:r>
            <a:endParaRPr lang="en-US" b="1" dirty="0">
              <a:latin typeface="Adobe Caslon Pro Bold Italic"/>
            </a:endParaRPr>
          </a:p>
        </p:txBody>
      </p:sp>
      <p:sp>
        <p:nvSpPr>
          <p:cNvPr id="3" name="Content Placeholder 2"/>
          <p:cNvSpPr>
            <a:spLocks noGrp="1"/>
          </p:cNvSpPr>
          <p:nvPr>
            <p:ph idx="1"/>
          </p:nvPr>
        </p:nvSpPr>
        <p:spPr/>
        <p:txBody>
          <a:bodyPr/>
          <a:lstStyle/>
          <a:p>
            <a:r>
              <a:rPr lang="en-US" dirty="0" smtClean="0"/>
              <a:t>Involve your department in the </a:t>
            </a:r>
            <a:r>
              <a:rPr lang="en-US" dirty="0" smtClean="0">
                <a:solidFill>
                  <a:srgbClr val="FFC000"/>
                </a:solidFill>
              </a:rPr>
              <a:t>entire</a:t>
            </a:r>
            <a:r>
              <a:rPr lang="en-US" dirty="0" smtClean="0"/>
              <a:t> assessment process</a:t>
            </a:r>
          </a:p>
          <a:p>
            <a:r>
              <a:rPr lang="en-US" dirty="0" smtClean="0"/>
              <a:t>You are the </a:t>
            </a:r>
            <a:r>
              <a:rPr lang="en-US" dirty="0" smtClean="0">
                <a:solidFill>
                  <a:srgbClr val="FFC000"/>
                </a:solidFill>
              </a:rPr>
              <a:t>VIP</a:t>
            </a:r>
            <a:r>
              <a:rPr lang="en-US" dirty="0" smtClean="0"/>
              <a:t> – the key to </a:t>
            </a:r>
            <a:r>
              <a:rPr lang="en-US" dirty="0" smtClean="0">
                <a:solidFill>
                  <a:srgbClr val="FFC000"/>
                </a:solidFill>
              </a:rPr>
              <a:t>Student Learning </a:t>
            </a:r>
            <a:r>
              <a:rPr lang="en-US" dirty="0" smtClean="0"/>
              <a:t>and </a:t>
            </a:r>
            <a:r>
              <a:rPr lang="en-US" dirty="0" smtClean="0">
                <a:solidFill>
                  <a:srgbClr val="FFC000"/>
                </a:solidFill>
              </a:rPr>
              <a:t>University SUCCESS</a:t>
            </a:r>
          </a:p>
          <a:p>
            <a:r>
              <a:rPr lang="en-US" dirty="0" smtClean="0"/>
              <a:t>Remember that YOU are the expert in your area.</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38100" dist="38100" dir="2700000" algn="tl">
                    <a:srgbClr val="000000">
                      <a:alpha val="43137"/>
                    </a:srgbClr>
                  </a:outerShdw>
                </a:effectLst>
                <a:latin typeface="Adobe Caslon Pro Bold Italic"/>
              </a:rPr>
              <a:t>Departmental Mission </a:t>
            </a:r>
            <a:endParaRPr lang="en-US" sz="4000" b="1" dirty="0">
              <a:effectLst>
                <a:outerShdw blurRad="38100" dist="38100" dir="2700000" algn="tl">
                  <a:srgbClr val="000000">
                    <a:alpha val="43137"/>
                  </a:srgbClr>
                </a:outerShdw>
              </a:effectLst>
              <a:latin typeface="Adobe Caslon Pro Bold Italic"/>
            </a:endParaRPr>
          </a:p>
        </p:txBody>
      </p:sp>
      <p:sp>
        <p:nvSpPr>
          <p:cNvPr id="3" name="Content Placeholder 2"/>
          <p:cNvSpPr>
            <a:spLocks noGrp="1"/>
          </p:cNvSpPr>
          <p:nvPr>
            <p:ph idx="1"/>
          </p:nvPr>
        </p:nvSpPr>
        <p:spPr/>
        <p:txBody>
          <a:bodyPr/>
          <a:lstStyle/>
          <a:p>
            <a:pPr>
              <a:lnSpc>
                <a:spcPct val="90000"/>
              </a:lnSpc>
              <a:defRPr/>
            </a:pPr>
            <a:endParaRPr lang="en-US" dirty="0" smtClean="0">
              <a:latin typeface="Arial" charset="0"/>
            </a:endParaRPr>
          </a:p>
          <a:p>
            <a:pPr algn="ctr">
              <a:lnSpc>
                <a:spcPct val="90000"/>
              </a:lnSpc>
              <a:buNone/>
              <a:defRPr/>
            </a:pPr>
            <a:r>
              <a:rPr lang="en-US" dirty="0" smtClean="0">
                <a:effectLst>
                  <a:outerShdw blurRad="38100" dist="38100" dir="2700000" algn="tl">
                    <a:srgbClr val="000000">
                      <a:alpha val="43137"/>
                    </a:srgbClr>
                  </a:outerShdw>
                </a:effectLst>
                <a:latin typeface="Arial" charset="0"/>
              </a:rPr>
              <a:t>Mission </a:t>
            </a:r>
            <a:r>
              <a:rPr lang="en-US" dirty="0">
                <a:effectLst>
                  <a:outerShdw blurRad="38100" dist="38100" dir="2700000" algn="tl">
                    <a:srgbClr val="000000">
                      <a:alpha val="43137"/>
                    </a:srgbClr>
                  </a:outerShdw>
                </a:effectLst>
                <a:latin typeface="Arial" charset="0"/>
              </a:rPr>
              <a:t>statement for accuracy</a:t>
            </a:r>
          </a:p>
          <a:p>
            <a:pPr lvl="1">
              <a:lnSpc>
                <a:spcPct val="90000"/>
              </a:lnSpc>
              <a:defRPr/>
            </a:pPr>
            <a:r>
              <a:rPr lang="en-US" sz="2600" dirty="0">
                <a:effectLst>
                  <a:outerShdw blurRad="38100" dist="38100" dir="2700000" algn="tl">
                    <a:srgbClr val="000000">
                      <a:alpha val="43137"/>
                    </a:srgbClr>
                  </a:outerShdw>
                </a:effectLst>
                <a:latin typeface="Arial" charset="0"/>
              </a:rPr>
              <a:t>Describes the services of the College/Division</a:t>
            </a:r>
          </a:p>
          <a:p>
            <a:pPr lvl="1">
              <a:lnSpc>
                <a:spcPct val="90000"/>
              </a:lnSpc>
              <a:defRPr/>
            </a:pPr>
            <a:r>
              <a:rPr lang="en-US" sz="2600" dirty="0">
                <a:effectLst>
                  <a:outerShdw blurRad="38100" dist="38100" dir="2700000" algn="tl">
                    <a:srgbClr val="000000">
                      <a:alpha val="43137"/>
                    </a:srgbClr>
                  </a:outerShdw>
                </a:effectLst>
                <a:latin typeface="Arial" charset="0"/>
              </a:rPr>
              <a:t>Describes the services of the Unit/Department</a:t>
            </a:r>
          </a:p>
          <a:p>
            <a:pPr lvl="1">
              <a:lnSpc>
                <a:spcPct val="90000"/>
              </a:lnSpc>
              <a:defRPr/>
            </a:pPr>
            <a:r>
              <a:rPr lang="en-US" sz="2600" dirty="0">
                <a:effectLst>
                  <a:outerShdw blurRad="38100" dist="38100" dir="2700000" algn="tl">
                    <a:srgbClr val="000000">
                      <a:alpha val="43137"/>
                    </a:srgbClr>
                  </a:outerShdw>
                </a:effectLst>
                <a:latin typeface="Arial" charset="0"/>
              </a:rPr>
              <a:t>Describes the existence</a:t>
            </a:r>
            <a:endParaRPr lang="en-US" dirty="0">
              <a:effectLst>
                <a:outerShdw blurRad="38100" dist="38100" dir="2700000" algn="tl">
                  <a:srgbClr val="000000">
                    <a:alpha val="43137"/>
                  </a:srgbClr>
                </a:outerShdw>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10708</TotalTime>
  <Words>1138</Words>
  <Application>Microsoft Office PowerPoint</Application>
  <PresentationFormat>On-screen Show (4:3)</PresentationFormat>
  <Paragraphs>152</Paragraphs>
  <Slides>22</Slides>
  <Notes>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JACKSON STATE UNIVERSITY   ACADEMIC ASSESSMENT COMMITTEE WORKSHOP</vt:lpstr>
      <vt:lpstr>Session Goals</vt:lpstr>
      <vt:lpstr>Agenda</vt:lpstr>
      <vt:lpstr>JSU MISSION AND VISION</vt:lpstr>
      <vt:lpstr>Assessment Goal</vt:lpstr>
      <vt:lpstr>Why is Assessment Important?</vt:lpstr>
      <vt:lpstr>Assessment Reporting </vt:lpstr>
      <vt:lpstr>Your Role</vt:lpstr>
      <vt:lpstr>Departmental Mission </vt:lpstr>
      <vt:lpstr>Student Learning Outcomes</vt:lpstr>
      <vt:lpstr>Example of  Expected Outcomes (SLO)</vt:lpstr>
      <vt:lpstr>Let’s Practice Select the SLOs</vt:lpstr>
      <vt:lpstr>Let’s Practice Select the SLOs</vt:lpstr>
      <vt:lpstr>Means of Assessment</vt:lpstr>
      <vt:lpstr>Criteria for Success</vt:lpstr>
      <vt:lpstr>Examples of Assessment  Method/Criteria</vt:lpstr>
      <vt:lpstr>Data Collection Results</vt:lpstr>
      <vt:lpstr>Examples of Brief Summary of Assessment Results</vt:lpstr>
      <vt:lpstr>Use of Results to Improve Instructional Programs and Services</vt:lpstr>
      <vt:lpstr>Examples of Use of Results to Improve Instructional Program for SLOs</vt:lpstr>
      <vt:lpstr>Submission Review</vt:lpstr>
      <vt:lpstr>Contact Information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JACKSON STATE UNIVERSITY   ACADEMIC ASSESSMENT COMMITTEE MEETING</dc:title>
  <dc:creator>J00012866</dc:creator>
  <cp:lastModifiedBy>J00012866</cp:lastModifiedBy>
  <cp:revision>705</cp:revision>
  <dcterms:created xsi:type="dcterms:W3CDTF">2014-07-23T15:08:21Z</dcterms:created>
  <dcterms:modified xsi:type="dcterms:W3CDTF">2016-04-15T22:00:51Z</dcterms:modified>
</cp:coreProperties>
</file>