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9"/>
  </p:notesMasterIdLst>
  <p:sldIdLst>
    <p:sldId id="256" r:id="rId2"/>
    <p:sldId id="257" r:id="rId3"/>
    <p:sldId id="259" r:id="rId4"/>
    <p:sldId id="273" r:id="rId5"/>
    <p:sldId id="260" r:id="rId6"/>
    <p:sldId id="280" r:id="rId7"/>
    <p:sldId id="278" r:id="rId8"/>
    <p:sldId id="279" r:id="rId9"/>
    <p:sldId id="275" r:id="rId10"/>
    <p:sldId id="264" r:id="rId11"/>
    <p:sldId id="265" r:id="rId12"/>
    <p:sldId id="266" r:id="rId13"/>
    <p:sldId id="267" r:id="rId14"/>
    <p:sldId id="274" r:id="rId15"/>
    <p:sldId id="270" r:id="rId16"/>
    <p:sldId id="271" r:id="rId17"/>
    <p:sldId id="276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3" autoAdjust="0"/>
    <p:restoredTop sz="82446" autoAdjust="0"/>
  </p:normalViewPr>
  <p:slideViewPr>
    <p:cSldViewPr>
      <p:cViewPr>
        <p:scale>
          <a:sx n="60" d="100"/>
          <a:sy n="60" d="100"/>
        </p:scale>
        <p:origin x="-79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619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B7CCF37-688E-4A12-8475-78BF4B6B7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0A135FE-DCC4-453A-9003-DD7BAA211CD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85D6DFD-990C-4457-B212-116238EA9B8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6726EF2-EA7C-40BB-A88E-B51A752C561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74263B3-F679-428F-9CA0-05DC8EF0499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Explain a semi monthly tax table.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C5B40E-E40B-49F8-A470-1627049B67C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50B1D54-C841-425B-B650-6F6BE66BF16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42437B6-9973-43C2-ACE0-292E42BEE4B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F4FD55D-FA46-44C9-90CC-DCBA2871D1B4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08AFFC4-DF0F-46E5-A322-0523C638C6D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2E8ED15-B36B-47D5-86F7-0C35442F148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A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7FA86C8-88D5-4BAD-9B4D-5178BB61375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F0A42A1-30F9-4971-A4F1-9B3D30D7B4B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b="1" smtClean="0"/>
          </a:p>
          <a:p>
            <a:endParaRPr lang="en-US" b="1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8ED19B3-79E9-4F0B-8AAB-AAEB14ECF2D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F1F0057-B67E-43F9-9CE6-DB235CA76B08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88F3946-1CB6-41AD-B858-51602F09818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D023A5-ECE5-4725-BA1E-410F66DD25B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A1069-1382-44B6-934E-801E570CC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4E2A0-DD4D-4088-A238-326B23656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0" name="Freeform 25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1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D3937-3D5C-4F21-AF81-C1D8D14FB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B9038-3268-41DF-8B12-BD858B451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870172 w 2706"/>
              <a:gd name="T1" fmla="*/ 0 h 640"/>
              <a:gd name="T2" fmla="*/ 2870172 w 2706"/>
              <a:gd name="T3" fmla="*/ 0 h 640"/>
              <a:gd name="T4" fmla="*/ 2748987 w 2706"/>
              <a:gd name="T5" fmla="*/ 20092 h 640"/>
              <a:gd name="T6" fmla="*/ 2625676 w 2706"/>
              <a:gd name="T7" fmla="*/ 42416 h 640"/>
              <a:gd name="T8" fmla="*/ 2500239 w 2706"/>
              <a:gd name="T9" fmla="*/ 66973 h 640"/>
              <a:gd name="T10" fmla="*/ 2370549 w 2706"/>
              <a:gd name="T11" fmla="*/ 91529 h 640"/>
              <a:gd name="T12" fmla="*/ 2238734 w 2706"/>
              <a:gd name="T13" fmla="*/ 120551 h 640"/>
              <a:gd name="T14" fmla="*/ 2102667 w 2706"/>
              <a:gd name="T15" fmla="*/ 149572 h 640"/>
              <a:gd name="T16" fmla="*/ 1964473 w 2706"/>
              <a:gd name="T17" fmla="*/ 183059 h 640"/>
              <a:gd name="T18" fmla="*/ 1822028 w 2706"/>
              <a:gd name="T19" fmla="*/ 216545 h 640"/>
              <a:gd name="T20" fmla="*/ 1822028 w 2706"/>
              <a:gd name="T21" fmla="*/ 216545 h 640"/>
              <a:gd name="T22" fmla="*/ 1564775 w 2706"/>
              <a:gd name="T23" fmla="*/ 281285 h 640"/>
              <a:gd name="T24" fmla="*/ 1313901 w 2706"/>
              <a:gd name="T25" fmla="*/ 339328 h 640"/>
              <a:gd name="T26" fmla="*/ 1073657 w 2706"/>
              <a:gd name="T27" fmla="*/ 392906 h 640"/>
              <a:gd name="T28" fmla="*/ 841917 w 2706"/>
              <a:gd name="T29" fmla="*/ 444252 h 640"/>
              <a:gd name="T30" fmla="*/ 620808 w 2706"/>
              <a:gd name="T31" fmla="*/ 488900 h 640"/>
              <a:gd name="T32" fmla="*/ 406076 w 2706"/>
              <a:gd name="T33" fmla="*/ 529084 h 640"/>
              <a:gd name="T34" fmla="*/ 199849 w 2706"/>
              <a:gd name="T35" fmla="*/ 567035 h 640"/>
              <a:gd name="T36" fmla="*/ 0 w 2706"/>
              <a:gd name="T37" fmla="*/ 600521 h 640"/>
              <a:gd name="T38" fmla="*/ 0 w 2706"/>
              <a:gd name="T39" fmla="*/ 600521 h 640"/>
              <a:gd name="T40" fmla="*/ 138193 w 2706"/>
              <a:gd name="T41" fmla="*/ 620613 h 640"/>
              <a:gd name="T42" fmla="*/ 270009 w 2706"/>
              <a:gd name="T43" fmla="*/ 638473 h 640"/>
              <a:gd name="T44" fmla="*/ 397572 w 2706"/>
              <a:gd name="T45" fmla="*/ 654100 h 640"/>
              <a:gd name="T46" fmla="*/ 523009 w 2706"/>
              <a:gd name="T47" fmla="*/ 667494 h 640"/>
              <a:gd name="T48" fmla="*/ 644194 w 2706"/>
              <a:gd name="T49" fmla="*/ 680889 h 640"/>
              <a:gd name="T50" fmla="*/ 761127 w 2706"/>
              <a:gd name="T51" fmla="*/ 689818 h 640"/>
              <a:gd name="T52" fmla="*/ 873808 w 2706"/>
              <a:gd name="T53" fmla="*/ 698748 h 640"/>
              <a:gd name="T54" fmla="*/ 984363 w 2706"/>
              <a:gd name="T55" fmla="*/ 705445 h 640"/>
              <a:gd name="T56" fmla="*/ 1092791 w 2706"/>
              <a:gd name="T57" fmla="*/ 709910 h 640"/>
              <a:gd name="T58" fmla="*/ 1196968 w 2706"/>
              <a:gd name="T59" fmla="*/ 712143 h 640"/>
              <a:gd name="T60" fmla="*/ 1296892 w 2706"/>
              <a:gd name="T61" fmla="*/ 714375 h 640"/>
              <a:gd name="T62" fmla="*/ 1394691 w 2706"/>
              <a:gd name="T63" fmla="*/ 714375 h 640"/>
              <a:gd name="T64" fmla="*/ 1490363 w 2706"/>
              <a:gd name="T65" fmla="*/ 712143 h 640"/>
              <a:gd name="T66" fmla="*/ 1583910 w 2706"/>
              <a:gd name="T67" fmla="*/ 709910 h 640"/>
              <a:gd name="T68" fmla="*/ 1673204 w 2706"/>
              <a:gd name="T69" fmla="*/ 705445 h 640"/>
              <a:gd name="T70" fmla="*/ 1760372 w 2706"/>
              <a:gd name="T71" fmla="*/ 698748 h 640"/>
              <a:gd name="T72" fmla="*/ 1843288 w 2706"/>
              <a:gd name="T73" fmla="*/ 692051 h 640"/>
              <a:gd name="T74" fmla="*/ 1926204 w 2706"/>
              <a:gd name="T75" fmla="*/ 683121 h 640"/>
              <a:gd name="T76" fmla="*/ 2004868 w 2706"/>
              <a:gd name="T77" fmla="*/ 671959 h 640"/>
              <a:gd name="T78" fmla="*/ 2083532 w 2706"/>
              <a:gd name="T79" fmla="*/ 660797 h 640"/>
              <a:gd name="T80" fmla="*/ 2157944 w 2706"/>
              <a:gd name="T81" fmla="*/ 647402 h 640"/>
              <a:gd name="T82" fmla="*/ 2232356 w 2706"/>
              <a:gd name="T83" fmla="*/ 634008 h 640"/>
              <a:gd name="T84" fmla="*/ 2302516 w 2706"/>
              <a:gd name="T85" fmla="*/ 618381 h 640"/>
              <a:gd name="T86" fmla="*/ 2372675 w 2706"/>
              <a:gd name="T87" fmla="*/ 602754 h 640"/>
              <a:gd name="T88" fmla="*/ 2440709 w 2706"/>
              <a:gd name="T89" fmla="*/ 584895 h 640"/>
              <a:gd name="T90" fmla="*/ 2506617 w 2706"/>
              <a:gd name="T91" fmla="*/ 567035 h 640"/>
              <a:gd name="T92" fmla="*/ 2570398 w 2706"/>
              <a:gd name="T93" fmla="*/ 546943 h 640"/>
              <a:gd name="T94" fmla="*/ 2634180 w 2706"/>
              <a:gd name="T95" fmla="*/ 526852 h 640"/>
              <a:gd name="T96" fmla="*/ 2755365 w 2706"/>
              <a:gd name="T97" fmla="*/ 482203 h 640"/>
              <a:gd name="T98" fmla="*/ 2872298 w 2706"/>
              <a:gd name="T99" fmla="*/ 435322 h 640"/>
              <a:gd name="T100" fmla="*/ 2872298 w 2706"/>
              <a:gd name="T101" fmla="*/ 435322 h 640"/>
              <a:gd name="T102" fmla="*/ 2876550 w 2706"/>
              <a:gd name="T103" fmla="*/ 433090 h 640"/>
              <a:gd name="T104" fmla="*/ 2876550 w 2706"/>
              <a:gd name="T105" fmla="*/ 433090 h 640"/>
              <a:gd name="T106" fmla="*/ 2876550 w 2706"/>
              <a:gd name="T107" fmla="*/ 0 h 640"/>
              <a:gd name="T108" fmla="*/ 2876550 w 2706"/>
              <a:gd name="T109" fmla="*/ 0 h 640"/>
              <a:gd name="T110" fmla="*/ 2870172 w 2706"/>
              <a:gd name="T111" fmla="*/ 0 h 640"/>
              <a:gd name="T112" fmla="*/ 2870172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545138 w 5216"/>
              <a:gd name="T1" fmla="*/ 797300 h 762"/>
              <a:gd name="T2" fmla="*/ 5298498 w 5216"/>
              <a:gd name="T3" fmla="*/ 766033 h 762"/>
              <a:gd name="T4" fmla="*/ 4760569 w 5216"/>
              <a:gd name="T5" fmla="*/ 681167 h 762"/>
              <a:gd name="T6" fmla="*/ 4160980 w 5216"/>
              <a:gd name="T7" fmla="*/ 567267 h 762"/>
              <a:gd name="T8" fmla="*/ 3493352 w 5216"/>
              <a:gd name="T9" fmla="*/ 417633 h 762"/>
              <a:gd name="T10" fmla="*/ 3131897 w 5216"/>
              <a:gd name="T11" fmla="*/ 330533 h 762"/>
              <a:gd name="T12" fmla="*/ 2851239 w 5216"/>
              <a:gd name="T13" fmla="*/ 263533 h 762"/>
              <a:gd name="T14" fmla="*/ 2583337 w 5216"/>
              <a:gd name="T15" fmla="*/ 205467 h 762"/>
              <a:gd name="T16" fmla="*/ 2328193 w 5216"/>
              <a:gd name="T17" fmla="*/ 156333 h 762"/>
              <a:gd name="T18" fmla="*/ 2083679 w 5216"/>
              <a:gd name="T19" fmla="*/ 113900 h 762"/>
              <a:gd name="T20" fmla="*/ 1849797 w 5216"/>
              <a:gd name="T21" fmla="*/ 80400 h 762"/>
              <a:gd name="T22" fmla="*/ 1418178 w 5216"/>
              <a:gd name="T23" fmla="*/ 31267 h 762"/>
              <a:gd name="T24" fmla="*/ 1031209 w 5216"/>
              <a:gd name="T25" fmla="*/ 4467 h 762"/>
              <a:gd name="T26" fmla="*/ 684637 w 5216"/>
              <a:gd name="T27" fmla="*/ 0 h 762"/>
              <a:gd name="T28" fmla="*/ 380590 w 5216"/>
              <a:gd name="T29" fmla="*/ 11167 h 762"/>
              <a:gd name="T30" fmla="*/ 116941 w 5216"/>
              <a:gd name="T31" fmla="*/ 35733 h 762"/>
              <a:gd name="T32" fmla="*/ 0 w 5216"/>
              <a:gd name="T33" fmla="*/ 53600 h 762"/>
              <a:gd name="T34" fmla="*/ 333814 w 5216"/>
              <a:gd name="T35" fmla="*/ 96033 h 762"/>
              <a:gd name="T36" fmla="*/ 693142 w 5216"/>
              <a:gd name="T37" fmla="*/ 156333 h 762"/>
              <a:gd name="T38" fmla="*/ 1077985 w 5216"/>
              <a:gd name="T39" fmla="*/ 234500 h 762"/>
              <a:gd name="T40" fmla="*/ 1490468 w 5216"/>
              <a:gd name="T41" fmla="*/ 330533 h 762"/>
              <a:gd name="T42" fmla="*/ 1866806 w 5216"/>
              <a:gd name="T43" fmla="*/ 422100 h 762"/>
              <a:gd name="T44" fmla="*/ 2559949 w 5216"/>
              <a:gd name="T45" fmla="*/ 576200 h 762"/>
              <a:gd name="T46" fmla="*/ 2878879 w 5216"/>
              <a:gd name="T47" fmla="*/ 638733 h 762"/>
              <a:gd name="T48" fmla="*/ 3180800 w 5216"/>
              <a:gd name="T49" fmla="*/ 692333 h 762"/>
              <a:gd name="T50" fmla="*/ 3465711 w 5216"/>
              <a:gd name="T51" fmla="*/ 739233 h 762"/>
              <a:gd name="T52" fmla="*/ 3733613 w 5216"/>
              <a:gd name="T53" fmla="*/ 774967 h 762"/>
              <a:gd name="T54" fmla="*/ 3986631 w 5216"/>
              <a:gd name="T55" fmla="*/ 806233 h 762"/>
              <a:gd name="T56" fmla="*/ 4224766 w 5216"/>
              <a:gd name="T57" fmla="*/ 826333 h 762"/>
              <a:gd name="T58" fmla="*/ 4448017 w 5216"/>
              <a:gd name="T59" fmla="*/ 841967 h 762"/>
              <a:gd name="T60" fmla="*/ 4660637 w 5216"/>
              <a:gd name="T61" fmla="*/ 850900 h 762"/>
              <a:gd name="T62" fmla="*/ 4858374 w 5216"/>
              <a:gd name="T63" fmla="*/ 850900 h 762"/>
              <a:gd name="T64" fmla="*/ 5045480 w 5216"/>
              <a:gd name="T65" fmla="*/ 846433 h 762"/>
              <a:gd name="T66" fmla="*/ 5221955 w 5216"/>
              <a:gd name="T67" fmla="*/ 835267 h 762"/>
              <a:gd name="T68" fmla="*/ 5387799 w 5216"/>
              <a:gd name="T69" fmla="*/ 817400 h 762"/>
              <a:gd name="T70" fmla="*/ 5545138 w 5216"/>
              <a:gd name="T71" fmla="*/ 797300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8140 h 694"/>
              <a:gd name="T2" fmla="*/ 0 w 5144"/>
              <a:gd name="T3" fmla="*/ 78140 h 694"/>
              <a:gd name="T4" fmla="*/ 19131 w 5144"/>
              <a:gd name="T5" fmla="*/ 73675 h 694"/>
              <a:gd name="T6" fmla="*/ 76526 w 5144"/>
              <a:gd name="T7" fmla="*/ 62512 h 694"/>
              <a:gd name="T8" fmla="*/ 174309 w 5144"/>
              <a:gd name="T9" fmla="*/ 46884 h 694"/>
              <a:gd name="T10" fmla="*/ 238081 w 5144"/>
              <a:gd name="T11" fmla="*/ 37954 h 694"/>
              <a:gd name="T12" fmla="*/ 312481 w 5144"/>
              <a:gd name="T13" fmla="*/ 29023 h 694"/>
              <a:gd name="T14" fmla="*/ 395384 w 5144"/>
              <a:gd name="T15" fmla="*/ 22326 h 694"/>
              <a:gd name="T16" fmla="*/ 491041 w 5144"/>
              <a:gd name="T17" fmla="*/ 15628 h 694"/>
              <a:gd name="T18" fmla="*/ 595201 w 5144"/>
              <a:gd name="T19" fmla="*/ 8930 h 694"/>
              <a:gd name="T20" fmla="*/ 712116 w 5144"/>
              <a:gd name="T21" fmla="*/ 4465 h 694"/>
              <a:gd name="T22" fmla="*/ 839659 w 5144"/>
              <a:gd name="T23" fmla="*/ 2233 h 694"/>
              <a:gd name="T24" fmla="*/ 977831 w 5144"/>
              <a:gd name="T25" fmla="*/ 0 h 694"/>
              <a:gd name="T26" fmla="*/ 1126631 w 5144"/>
              <a:gd name="T27" fmla="*/ 2233 h 694"/>
              <a:gd name="T28" fmla="*/ 1286060 w 5144"/>
              <a:gd name="T29" fmla="*/ 6698 h 694"/>
              <a:gd name="T30" fmla="*/ 1458243 w 5144"/>
              <a:gd name="T31" fmla="*/ 15628 h 694"/>
              <a:gd name="T32" fmla="*/ 1641055 w 5144"/>
              <a:gd name="T33" fmla="*/ 26791 h 694"/>
              <a:gd name="T34" fmla="*/ 1834496 w 5144"/>
              <a:gd name="T35" fmla="*/ 44651 h 694"/>
              <a:gd name="T36" fmla="*/ 2040691 w 5144"/>
              <a:gd name="T37" fmla="*/ 64744 h 694"/>
              <a:gd name="T38" fmla="*/ 2259640 w 5144"/>
              <a:gd name="T39" fmla="*/ 89303 h 694"/>
              <a:gd name="T40" fmla="*/ 2489217 w 5144"/>
              <a:gd name="T41" fmla="*/ 118326 h 694"/>
              <a:gd name="T42" fmla="*/ 2731549 w 5144"/>
              <a:gd name="T43" fmla="*/ 154047 h 694"/>
              <a:gd name="T44" fmla="*/ 2984510 w 5144"/>
              <a:gd name="T45" fmla="*/ 194233 h 694"/>
              <a:gd name="T46" fmla="*/ 3250225 w 5144"/>
              <a:gd name="T47" fmla="*/ 241117 h 694"/>
              <a:gd name="T48" fmla="*/ 3528694 w 5144"/>
              <a:gd name="T49" fmla="*/ 296931 h 694"/>
              <a:gd name="T50" fmla="*/ 3819918 w 5144"/>
              <a:gd name="T51" fmla="*/ 357210 h 694"/>
              <a:gd name="T52" fmla="*/ 4123895 w 5144"/>
              <a:gd name="T53" fmla="*/ 424187 h 694"/>
              <a:gd name="T54" fmla="*/ 4440628 w 5144"/>
              <a:gd name="T55" fmla="*/ 500095 h 694"/>
              <a:gd name="T56" fmla="*/ 4770114 w 5144"/>
              <a:gd name="T57" fmla="*/ 582699 h 694"/>
              <a:gd name="T58" fmla="*/ 5112355 w 5144"/>
              <a:gd name="T59" fmla="*/ 674235 h 694"/>
              <a:gd name="T60" fmla="*/ 5467350 w 5144"/>
              <a:gd name="T61" fmla="*/ 774700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652463 h 584"/>
              <a:gd name="T2" fmla="*/ 0 w 3112"/>
              <a:gd name="T3" fmla="*/ 652463 h 584"/>
              <a:gd name="T4" fmla="*/ 95633 w 3112"/>
              <a:gd name="T5" fmla="*/ 625649 h 584"/>
              <a:gd name="T6" fmla="*/ 357028 w 3112"/>
              <a:gd name="T7" fmla="*/ 556381 h 584"/>
              <a:gd name="T8" fmla="*/ 537668 w 3112"/>
              <a:gd name="T9" fmla="*/ 509457 h 584"/>
              <a:gd name="T10" fmla="*/ 745934 w 3112"/>
              <a:gd name="T11" fmla="*/ 458065 h 584"/>
              <a:gd name="T12" fmla="*/ 977578 w 3112"/>
              <a:gd name="T13" fmla="*/ 402203 h 584"/>
              <a:gd name="T14" fmla="*/ 1226223 w 3112"/>
              <a:gd name="T15" fmla="*/ 341873 h 584"/>
              <a:gd name="T16" fmla="*/ 1489743 w 3112"/>
              <a:gd name="T17" fmla="*/ 283777 h 584"/>
              <a:gd name="T18" fmla="*/ 1759640 w 3112"/>
              <a:gd name="T19" fmla="*/ 225681 h 584"/>
              <a:gd name="T20" fmla="*/ 2035912 w 3112"/>
              <a:gd name="T21" fmla="*/ 172054 h 584"/>
              <a:gd name="T22" fmla="*/ 2310059 w 3112"/>
              <a:gd name="T23" fmla="*/ 120661 h 584"/>
              <a:gd name="T24" fmla="*/ 2446070 w 3112"/>
              <a:gd name="T25" fmla="*/ 98316 h 584"/>
              <a:gd name="T26" fmla="*/ 2577830 w 3112"/>
              <a:gd name="T27" fmla="*/ 75972 h 584"/>
              <a:gd name="T28" fmla="*/ 2709591 w 3112"/>
              <a:gd name="T29" fmla="*/ 58096 h 584"/>
              <a:gd name="T30" fmla="*/ 2837101 w 3112"/>
              <a:gd name="T31" fmla="*/ 40220 h 584"/>
              <a:gd name="T32" fmla="*/ 2962486 w 3112"/>
              <a:gd name="T33" fmla="*/ 26814 h 584"/>
              <a:gd name="T34" fmla="*/ 3081495 w 3112"/>
              <a:gd name="T35" fmla="*/ 15641 h 584"/>
              <a:gd name="T36" fmla="*/ 3196254 w 3112"/>
              <a:gd name="T37" fmla="*/ 6703 h 584"/>
              <a:gd name="T38" fmla="*/ 3306763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719055 w 8196"/>
              <a:gd name="T1" fmla="*/ 570733 h 1192"/>
              <a:gd name="T2" fmla="*/ 8557275 w 8196"/>
              <a:gd name="T3" fmla="*/ 635386 h 1192"/>
              <a:gd name="T4" fmla="*/ 8384853 w 8196"/>
              <a:gd name="T5" fmla="*/ 691122 h 1192"/>
              <a:gd name="T6" fmla="*/ 8201787 w 8196"/>
              <a:gd name="T7" fmla="*/ 742398 h 1192"/>
              <a:gd name="T8" fmla="*/ 8005948 w 8196"/>
              <a:gd name="T9" fmla="*/ 782528 h 1192"/>
              <a:gd name="T10" fmla="*/ 7793081 w 8196"/>
              <a:gd name="T11" fmla="*/ 813740 h 1192"/>
              <a:gd name="T12" fmla="*/ 7563184 w 8196"/>
              <a:gd name="T13" fmla="*/ 836034 h 1192"/>
              <a:gd name="T14" fmla="*/ 7314129 w 8196"/>
              <a:gd name="T15" fmla="*/ 849411 h 1192"/>
              <a:gd name="T16" fmla="*/ 7043787 w 8196"/>
              <a:gd name="T17" fmla="*/ 847181 h 1192"/>
              <a:gd name="T18" fmla="*/ 6750030 w 8196"/>
              <a:gd name="T19" fmla="*/ 836034 h 1192"/>
              <a:gd name="T20" fmla="*/ 6430729 w 8196"/>
              <a:gd name="T21" fmla="*/ 809281 h 1192"/>
              <a:gd name="T22" fmla="*/ 6083754 w 8196"/>
              <a:gd name="T23" fmla="*/ 769151 h 1192"/>
              <a:gd name="T24" fmla="*/ 5709108 w 8196"/>
              <a:gd name="T25" fmla="*/ 715645 h 1192"/>
              <a:gd name="T26" fmla="*/ 5302531 w 8196"/>
              <a:gd name="T27" fmla="*/ 644304 h 1192"/>
              <a:gd name="T28" fmla="*/ 4861895 w 8196"/>
              <a:gd name="T29" fmla="*/ 557356 h 1192"/>
              <a:gd name="T30" fmla="*/ 4387200 w 8196"/>
              <a:gd name="T31" fmla="*/ 452573 h 1192"/>
              <a:gd name="T32" fmla="*/ 3874189 w 8196"/>
              <a:gd name="T33" fmla="*/ 329955 h 1192"/>
              <a:gd name="T34" fmla="*/ 3614491 w 8196"/>
              <a:gd name="T35" fmla="*/ 267531 h 1192"/>
              <a:gd name="T36" fmla="*/ 3122767 w 8196"/>
              <a:gd name="T37" fmla="*/ 164977 h 1192"/>
              <a:gd name="T38" fmla="*/ 2673616 w 8196"/>
              <a:gd name="T39" fmla="*/ 91406 h 1192"/>
              <a:gd name="T40" fmla="*/ 2262782 w 8196"/>
              <a:gd name="T41" fmla="*/ 40130 h 1192"/>
              <a:gd name="T42" fmla="*/ 1890264 w 8196"/>
              <a:gd name="T43" fmla="*/ 11147 h 1192"/>
              <a:gd name="T44" fmla="*/ 1556062 w 8196"/>
              <a:gd name="T45" fmla="*/ 0 h 1192"/>
              <a:gd name="T46" fmla="*/ 1258047 w 8196"/>
              <a:gd name="T47" fmla="*/ 4459 h 1192"/>
              <a:gd name="T48" fmla="*/ 994091 w 8196"/>
              <a:gd name="T49" fmla="*/ 22294 h 1192"/>
              <a:gd name="T50" fmla="*/ 762066 w 8196"/>
              <a:gd name="T51" fmla="*/ 49047 h 1192"/>
              <a:gd name="T52" fmla="*/ 564099 w 8196"/>
              <a:gd name="T53" fmla="*/ 82489 h 1192"/>
              <a:gd name="T54" fmla="*/ 398062 w 8196"/>
              <a:gd name="T55" fmla="*/ 120389 h 1192"/>
              <a:gd name="T56" fmla="*/ 263956 w 8196"/>
              <a:gd name="T57" fmla="*/ 160519 h 1192"/>
              <a:gd name="T58" fmla="*/ 157522 w 8196"/>
              <a:gd name="T59" fmla="*/ 196189 h 1192"/>
              <a:gd name="T60" fmla="*/ 51088 w 8196"/>
              <a:gd name="T61" fmla="*/ 240778 h 1192"/>
              <a:gd name="T62" fmla="*/ 0 w 8196"/>
              <a:gd name="T63" fmla="*/ 267531 h 1192"/>
              <a:gd name="T64" fmla="*/ 8719055 w 8196"/>
              <a:gd name="T65" fmla="*/ 1328737 h 1192"/>
              <a:gd name="T66" fmla="*/ 8723312 w 8196"/>
              <a:gd name="T67" fmla="*/ 1322049 h 1192"/>
              <a:gd name="T68" fmla="*/ 8723312 w 8196"/>
              <a:gd name="T69" fmla="*/ 568503 h 1192"/>
              <a:gd name="T70" fmla="*/ 8719055 w 8196"/>
              <a:gd name="T71" fmla="*/ 570733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6" y="1437449"/>
            <a:ext cx="6417735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DFB0E-5077-41C2-A2AD-38F9DBFD5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2C610-3438-4178-8E7B-B11867015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4" y="3429001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1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50C41-B371-46AD-9574-BE0FF8DD7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276AB-659F-4FCD-B705-F4C2C2B92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1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8" name="Freeform 25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A0136-E52F-473F-B2BD-1002EB5CC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1" name="Freeform 25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1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B8475-1223-41F8-A52B-30BFFFC34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15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4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54A7E-0F42-40B8-A14F-3E1F8F1E8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94B14C4-1F63-4E36-B716-5CE9A584C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8" r:id="rId1"/>
    <p:sldLayoutId id="2147483793" r:id="rId2"/>
    <p:sldLayoutId id="2147483799" r:id="rId3"/>
    <p:sldLayoutId id="2147483794" r:id="rId4"/>
    <p:sldLayoutId id="2147483795" r:id="rId5"/>
    <p:sldLayoutId id="2147483796" r:id="rId6"/>
    <p:sldLayoutId id="2147483800" r:id="rId7"/>
    <p:sldLayoutId id="2147483801" r:id="rId8"/>
    <p:sldLayoutId id="2147483802" r:id="rId9"/>
    <p:sldLayoutId id="2147483797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Palatino Linotype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Palatino Linotype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Palatino Linotype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Palatino Linotype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00200"/>
            <a:ext cx="7772400" cy="1779588"/>
          </a:xfrm>
        </p:spPr>
        <p:txBody>
          <a:bodyPr/>
          <a:lstStyle/>
          <a:p>
            <a:pPr eaLnBrk="1" hangingPunct="1"/>
            <a:r>
              <a:rPr lang="en-US" sz="5400" b="1" smtClean="0"/>
              <a:t>Understanding </a:t>
            </a:r>
            <a:br>
              <a:rPr lang="en-US" sz="5400" b="1" smtClean="0"/>
            </a:br>
            <a:r>
              <a:rPr lang="en-US" sz="5400" b="1" smtClean="0"/>
              <a:t>Semi-monthly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56000"/>
            <a:ext cx="6400800" cy="177800"/>
          </a:xfrm>
        </p:spPr>
        <p:txBody>
          <a:bodyPr rtlCol="0">
            <a:normAutofit fontScale="3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Yes, if you currently have a split direct deposit allocation for a specific amount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>
                <a:solidFill>
                  <a:schemeClr val="tx1"/>
                </a:solidFill>
              </a:rPr>
              <a:t>Will I need to make any changes to my direct deposit?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514600"/>
            <a:ext cx="8458200" cy="3611563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Benefits will continue uninterrupted</a:t>
            </a:r>
          </a:p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ALL SELECTED DEDUCTIONS will be split in half and taken out of each semi-monthly paycheck except Supercard </a:t>
            </a:r>
          </a:p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Supercard charges will be deducted from the  2</a:t>
            </a:r>
            <a:r>
              <a:rPr lang="en-US" sz="3200" b="1" baseline="30000" smtClean="0">
                <a:solidFill>
                  <a:schemeClr val="tx1"/>
                </a:solidFill>
              </a:rPr>
              <a:t>nd</a:t>
            </a:r>
            <a:r>
              <a:rPr lang="en-US" sz="3200" b="1" smtClean="0">
                <a:solidFill>
                  <a:schemeClr val="tx1"/>
                </a:solidFill>
              </a:rPr>
              <a:t> pay check of each month</a:t>
            </a:r>
          </a:p>
          <a:p>
            <a:pPr eaLnBrk="1" hangingPunct="1"/>
            <a:endParaRPr lang="en-US" b="1" smtClean="0">
              <a:solidFill>
                <a:srgbClr val="FF0000"/>
              </a:solidFill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/>
              <a:t>How will this affect my benefit deductions?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Yes</a:t>
            </a:r>
          </a:p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The amount deducted will be based upon the rates defined in the semi-monthly IRS tax table. </a:t>
            </a:r>
          </a:p>
          <a:p>
            <a:pPr eaLnBrk="1" hangingPunct="1"/>
            <a:endParaRPr lang="en-US" sz="3200" b="1" smtClean="0">
              <a:solidFill>
                <a:schemeClr val="tx1"/>
              </a:solidFill>
            </a:endParaRPr>
          </a:p>
          <a:p>
            <a:pPr eaLnBrk="1" hangingPunct="1"/>
            <a:endParaRPr lang="en-US" b="1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/>
              <a:t>Will my taxes be affected?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819400"/>
            <a:ext cx="7408863" cy="40386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No</a:t>
            </a:r>
          </a:p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Changes will only be made if you submit a new W-4 form the Human Resources</a:t>
            </a:r>
          </a:p>
          <a:p>
            <a:pPr algn="ctr" eaLnBrk="1" hangingPunct="1"/>
            <a:r>
              <a:rPr lang="en-US" sz="3200" b="1" smtClean="0">
                <a:solidFill>
                  <a:schemeClr val="tx1"/>
                </a:solidFill>
              </a:rPr>
              <a:t>NOTE: </a:t>
            </a:r>
          </a:p>
          <a:p>
            <a:pPr algn="ctr" eaLnBrk="1" hangingPunct="1">
              <a:buFont typeface="Symbol" pitchFamily="18" charset="2"/>
              <a:buNone/>
            </a:pPr>
            <a:r>
              <a:rPr lang="en-US" sz="3200" b="1" smtClean="0">
                <a:solidFill>
                  <a:schemeClr val="tx1"/>
                </a:solidFill>
              </a:rPr>
              <a:t>Please consult your tax preparer for more information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/>
              <a:t>Will I have to make any changes to my taxes or withholding?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Yes</a:t>
            </a:r>
          </a:p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The amount accrued over the course of the year will not vary from the statutory amounts</a:t>
            </a:r>
          </a:p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The accrued leave will be updated at the end of each month</a:t>
            </a:r>
          </a:p>
          <a:p>
            <a:pPr eaLnBrk="1" hangingPunct="1">
              <a:buFont typeface="Wingdings" pitchFamily="2" charset="2"/>
              <a:buNone/>
            </a:pPr>
            <a:endParaRPr lang="en-US" b="1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b="1" smtClean="0">
              <a:solidFill>
                <a:srgbClr val="FF0000"/>
              </a:solidFill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>
                <a:solidFill>
                  <a:schemeClr val="tx1"/>
                </a:solidFill>
              </a:rPr>
              <a:t>Will I still accrue Vacation &amp; </a:t>
            </a:r>
            <a:br>
              <a:rPr lang="en-US" sz="3800" b="1" smtClean="0">
                <a:solidFill>
                  <a:schemeClr val="tx1"/>
                </a:solidFill>
              </a:rPr>
            </a:br>
            <a:r>
              <a:rPr lang="en-US" sz="3800" b="1" smtClean="0">
                <a:solidFill>
                  <a:schemeClr val="tx1"/>
                </a:solidFill>
              </a:rPr>
              <a:t>Sick Leave?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Examine your personal budget to determine the impact of the pay frequency changes</a:t>
            </a:r>
          </a:p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Review any automatic bank drafts or loan payments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/>
              <a:t>Is there anything I can do to plan for this change?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smtClean="0">
                <a:solidFill>
                  <a:schemeClr val="tx1"/>
                </a:solidFill>
              </a:rPr>
              <a:t>No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3200" b="1" smtClean="0">
              <a:solidFill>
                <a:schemeClr val="tx1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3200" b="1" smtClean="0">
                <a:solidFill>
                  <a:schemeClr val="tx1"/>
                </a:solidFill>
              </a:rPr>
              <a:t>All University employees will be paid semi-monthly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/>
              <a:t>Can I opt out of the semi-monthly payroll  cycle?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871538" y="2895600"/>
            <a:ext cx="7408862" cy="3230563"/>
          </a:xfrm>
        </p:spPr>
        <p:txBody>
          <a:bodyPr/>
          <a:lstStyle/>
          <a:p>
            <a:pPr eaLnBrk="1" hangingPunct="1"/>
            <a:r>
              <a:rPr lang="en-US" sz="3200" b="1" smtClean="0"/>
              <a:t>Number of pays</a:t>
            </a:r>
          </a:p>
          <a:p>
            <a:pPr eaLnBrk="1" hangingPunct="1"/>
            <a:endParaRPr lang="en-US" sz="2800" b="1" smtClean="0"/>
          </a:p>
          <a:p>
            <a:pPr eaLnBrk="1" hangingPunct="1"/>
            <a:endParaRPr lang="en-US" b="1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138"/>
            <a:ext cx="8229600" cy="1414462"/>
          </a:xfrm>
        </p:spPr>
        <p:txBody>
          <a:bodyPr/>
          <a:lstStyle/>
          <a:p>
            <a:pPr eaLnBrk="1" hangingPunct="1"/>
            <a:r>
              <a:rPr lang="en-US" sz="3400" b="1" smtClean="0"/>
              <a:t>What’s the difference between a </a:t>
            </a:r>
            <a:br>
              <a:rPr lang="en-US" sz="3400" b="1" smtClean="0"/>
            </a:br>
            <a:r>
              <a:rPr lang="en-US" sz="3400" b="1" smtClean="0"/>
              <a:t>monthly payroll cycle and </a:t>
            </a:r>
            <a:br>
              <a:rPr lang="en-US" sz="3400" b="1" smtClean="0"/>
            </a:br>
            <a:r>
              <a:rPr lang="en-US" sz="3400" b="1" smtClean="0"/>
              <a:t>a semi-monthly?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You will receive two paychecks per month instead of one paycheck.</a:t>
            </a:r>
          </a:p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First, semi-monthly pay date is July 15th</a:t>
            </a:r>
          </a:p>
          <a:p>
            <a:pPr eaLnBrk="1" hangingPunct="1"/>
            <a:endParaRPr lang="en-US" b="1" smtClean="0">
              <a:solidFill>
                <a:srgbClr val="FF0000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>
                <a:solidFill>
                  <a:schemeClr val="tx1"/>
                </a:solidFill>
              </a:rPr>
              <a:t>How will my paycheck be impacted by this transition?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1</a:t>
            </a:r>
            <a:r>
              <a:rPr lang="en-US" sz="3200" b="1" baseline="30000" smtClean="0">
                <a:solidFill>
                  <a:schemeClr val="tx1"/>
                </a:solidFill>
              </a:rPr>
              <a:t>st</a:t>
            </a:r>
            <a:r>
              <a:rPr lang="en-US" sz="3200" b="1" smtClean="0">
                <a:solidFill>
                  <a:schemeClr val="tx1"/>
                </a:solidFill>
              </a:rPr>
              <a:t> Pay check pays you for services perform from the 1</a:t>
            </a:r>
            <a:r>
              <a:rPr lang="en-US" sz="3200" b="1" baseline="30000" smtClean="0">
                <a:solidFill>
                  <a:schemeClr val="tx1"/>
                </a:solidFill>
              </a:rPr>
              <a:t>st</a:t>
            </a:r>
            <a:r>
              <a:rPr lang="en-US" sz="3200" b="1" smtClean="0">
                <a:solidFill>
                  <a:schemeClr val="tx1"/>
                </a:solidFill>
              </a:rPr>
              <a:t> through 15</a:t>
            </a:r>
            <a:r>
              <a:rPr lang="en-US" sz="3200" b="1" baseline="30000" smtClean="0">
                <a:solidFill>
                  <a:schemeClr val="tx1"/>
                </a:solidFill>
              </a:rPr>
              <a:t>th</a:t>
            </a:r>
            <a:r>
              <a:rPr lang="en-US" sz="3200" b="1" smtClean="0">
                <a:solidFill>
                  <a:schemeClr val="tx1"/>
                </a:solidFill>
              </a:rPr>
              <a:t>  of the month</a:t>
            </a:r>
          </a:p>
          <a:p>
            <a:pPr eaLnBrk="1" hangingPunct="1"/>
            <a:r>
              <a:rPr lang="en-US" sz="3200" b="1" smtClean="0">
                <a:solidFill>
                  <a:schemeClr val="tx1"/>
                </a:solidFill>
              </a:rPr>
              <a:t>2</a:t>
            </a:r>
            <a:r>
              <a:rPr lang="en-US" sz="3200" b="1" baseline="30000" smtClean="0">
                <a:solidFill>
                  <a:schemeClr val="tx1"/>
                </a:solidFill>
              </a:rPr>
              <a:t>nd</a:t>
            </a:r>
            <a:r>
              <a:rPr lang="en-US" sz="3200" b="1" smtClean="0">
                <a:solidFill>
                  <a:schemeClr val="tx1"/>
                </a:solidFill>
              </a:rPr>
              <a:t> pay check pays you for services performed from the 16</a:t>
            </a:r>
            <a:r>
              <a:rPr lang="en-US" sz="3200" b="1" baseline="30000" smtClean="0">
                <a:solidFill>
                  <a:schemeClr val="tx1"/>
                </a:solidFill>
              </a:rPr>
              <a:t>th</a:t>
            </a:r>
            <a:r>
              <a:rPr lang="en-US" sz="3200" b="1" smtClean="0">
                <a:solidFill>
                  <a:schemeClr val="tx1"/>
                </a:solidFill>
              </a:rPr>
              <a:t> through the last working day of the month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>
                <a:solidFill>
                  <a:schemeClr val="tx1"/>
                </a:solidFill>
              </a:rPr>
              <a:t>What days are covered for each pay period?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871538" y="4114800"/>
            <a:ext cx="7408862" cy="2011363"/>
          </a:xfrm>
        </p:spPr>
        <p:txBody>
          <a:bodyPr/>
          <a:lstStyle/>
          <a:p>
            <a:pPr marL="0" indent="0" eaLnBrk="1" hangingPunct="1">
              <a:buFont typeface="Symbol" pitchFamily="18" charset="2"/>
              <a:buNone/>
            </a:pPr>
            <a:endParaRPr lang="en-US" sz="3200" smtClean="0">
              <a:solidFill>
                <a:srgbClr val="FF0000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smtClean="0"/>
              <a:t>What are the new semi-monthly </a:t>
            </a:r>
            <a:br>
              <a:rPr lang="en-US" sz="3800" b="1" smtClean="0"/>
            </a:br>
            <a:r>
              <a:rPr lang="en-US" sz="3800" b="1" smtClean="0"/>
              <a:t>pay dates?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14400" y="2971800"/>
          <a:ext cx="7543800" cy="3696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1735"/>
                <a:gridCol w="2577465"/>
                <a:gridCol w="2514600"/>
              </a:tblGrid>
              <a:tr h="469371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2013 </a:t>
                      </a:r>
                      <a:r>
                        <a:rPr lang="en-US" sz="1800" dirty="0" smtClean="0"/>
                        <a:t>Calendar</a:t>
                      </a:r>
                      <a:r>
                        <a:rPr lang="en-US" sz="1800" baseline="0" dirty="0" smtClean="0"/>
                        <a:t>  Year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6" marB="45726"/>
                </a:tc>
              </a:tr>
              <a:tr h="4693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Month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r>
                        <a:rPr lang="en-US" sz="1800" baseline="30000" dirty="0" smtClean="0"/>
                        <a:t>st</a:t>
                      </a:r>
                      <a:r>
                        <a:rPr lang="en-US" sz="1800" baseline="0" dirty="0" smtClean="0"/>
                        <a:t> Pay Date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r>
                        <a:rPr lang="en-US" sz="1800" baseline="30000" dirty="0" smtClean="0"/>
                        <a:t>nd</a:t>
                      </a:r>
                      <a:r>
                        <a:rPr lang="en-US" sz="1800" dirty="0" smtClean="0"/>
                        <a:t> Pay Date</a:t>
                      </a:r>
                      <a:endParaRPr lang="en-US" sz="1800" dirty="0"/>
                    </a:p>
                  </a:txBody>
                  <a:tcPr marT="45726" marB="45726"/>
                </a:tc>
              </a:tr>
              <a:tr h="43708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July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15</a:t>
                      </a:r>
                      <a:r>
                        <a:rPr lang="en-US" sz="1800" baseline="30000" dirty="0" smtClean="0"/>
                        <a:t>th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31</a:t>
                      </a:r>
                      <a:r>
                        <a:rPr lang="en-US" sz="1800" baseline="30000" dirty="0" smtClean="0"/>
                        <a:t>st</a:t>
                      </a:r>
                      <a:endParaRPr lang="en-US" sz="1800" dirty="0"/>
                    </a:p>
                  </a:txBody>
                  <a:tcPr marT="45726" marB="45726"/>
                </a:tc>
              </a:tr>
              <a:tr h="46533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August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</a:t>
                      </a:r>
                      <a:r>
                        <a:rPr lang="en-US" sz="1800" baseline="30000" dirty="0" smtClean="0"/>
                        <a:t>th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r>
                        <a:rPr lang="en-US" sz="1800" baseline="30000" dirty="0" smtClean="0"/>
                        <a:t>th</a:t>
                      </a:r>
                      <a:endParaRPr lang="en-US" sz="1800" dirty="0"/>
                    </a:p>
                  </a:txBody>
                  <a:tcPr marT="45726" marB="45726"/>
                </a:tc>
              </a:tr>
              <a:tr h="36581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September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</a:t>
                      </a:r>
                      <a:r>
                        <a:rPr lang="en-US" sz="1800" baseline="30000" dirty="0" smtClean="0"/>
                        <a:t>th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r>
                        <a:rPr lang="en-US" sz="1800" baseline="30000" dirty="0" smtClean="0"/>
                        <a:t>th</a:t>
                      </a:r>
                      <a:endParaRPr lang="en-US" sz="1800" dirty="0"/>
                    </a:p>
                  </a:txBody>
                  <a:tcPr marT="45726" marB="45726"/>
                </a:tc>
              </a:tr>
              <a:tr h="38105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October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</a:t>
                      </a:r>
                      <a:r>
                        <a:rPr lang="en-US" sz="1800" baseline="30000" dirty="0" smtClean="0"/>
                        <a:t>th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31</a:t>
                      </a:r>
                      <a:r>
                        <a:rPr lang="en-US" sz="1800" baseline="30000" dirty="0" smtClean="0"/>
                        <a:t>st</a:t>
                      </a:r>
                      <a:endParaRPr lang="en-US" sz="1800" dirty="0"/>
                    </a:p>
                  </a:txBody>
                  <a:tcPr marT="45726" marB="45726"/>
                </a:tc>
              </a:tr>
              <a:tr h="4572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November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</a:t>
                      </a:r>
                      <a:r>
                        <a:rPr lang="en-US" sz="1800" baseline="30000" dirty="0" smtClean="0"/>
                        <a:t>th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27</a:t>
                      </a:r>
                      <a:r>
                        <a:rPr lang="en-US" sz="1800" baseline="30000" dirty="0" smtClean="0"/>
                        <a:t>th</a:t>
                      </a:r>
                      <a:endParaRPr lang="en-US" sz="1800" dirty="0"/>
                    </a:p>
                  </a:txBody>
                  <a:tcPr marT="45726" marB="45726"/>
                </a:tc>
              </a:tr>
              <a:tr h="65147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December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</a:t>
                      </a:r>
                      <a:r>
                        <a:rPr lang="en-US" sz="1800" baseline="30000" dirty="0" smtClean="0"/>
                        <a:t>th</a:t>
                      </a:r>
                      <a:endParaRPr lang="en-US" sz="1800" dirty="0" smtClean="0"/>
                    </a:p>
                    <a:p>
                      <a:pPr algn="ctr"/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20th</a:t>
                      </a:r>
                      <a:endParaRPr lang="en-US" sz="1800" dirty="0"/>
                    </a:p>
                  </a:txBody>
                  <a:tcPr marT="45726" marB="45726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Faculty Pay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5800" y="1447800"/>
            <a:ext cx="7772400" cy="2514600"/>
          </a:xfrm>
        </p:spPr>
        <p:txBody>
          <a:bodyPr/>
          <a:lstStyle/>
          <a:p>
            <a:r>
              <a:rPr lang="en-US" sz="3200" smtClean="0"/>
              <a:t>9 Month Faculty pay</a:t>
            </a:r>
            <a:br>
              <a:rPr lang="en-US" sz="3200" smtClean="0"/>
            </a:br>
            <a:r>
              <a:rPr lang="en-US" sz="3200" smtClean="0"/>
              <a:t>will be disbursed from</a:t>
            </a:r>
            <a:br>
              <a:rPr lang="en-US" sz="3200" smtClean="0"/>
            </a:br>
            <a:r>
              <a:rPr lang="en-US" sz="3200" smtClean="0"/>
              <a:t>August 31</a:t>
            </a:r>
            <a:r>
              <a:rPr lang="en-US" sz="3200" baseline="30000" smtClean="0"/>
              <a:t>st</a:t>
            </a:r>
            <a:r>
              <a:rPr lang="en-US" sz="3200" smtClean="0"/>
              <a:t> – May 15th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81000"/>
            <a:ext cx="6418263" cy="5334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3800" smtClean="0"/>
              <a:t>2013-2014 Faculty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772400" cy="1295400"/>
          </a:xfrm>
        </p:spPr>
        <p:txBody>
          <a:bodyPr/>
          <a:lstStyle/>
          <a:p>
            <a:r>
              <a:rPr lang="en-US" sz="3800" smtClean="0"/>
              <a:t>Is Salary Deferred still an option for Faculty?</a:t>
            </a: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3352800"/>
          </a:xfrm>
        </p:spPr>
        <p:txBody>
          <a:bodyPr/>
          <a:lstStyle/>
          <a:p>
            <a:r>
              <a:rPr lang="en-US" sz="3200" smtClean="0"/>
              <a:t>YES, as a faculty member, you can still chose to have your salary payments disbursed over 12 months.</a:t>
            </a:r>
          </a:p>
          <a:p>
            <a:r>
              <a:rPr lang="en-US" sz="3200" smtClean="0"/>
              <a:t>Disbursement will be </a:t>
            </a:r>
          </a:p>
          <a:p>
            <a:r>
              <a:rPr lang="en-US" sz="3200" smtClean="0"/>
              <a:t>September 15</a:t>
            </a:r>
            <a:r>
              <a:rPr lang="en-US" sz="3200" baseline="30000" smtClean="0"/>
              <a:t>th</a:t>
            </a:r>
            <a:r>
              <a:rPr lang="en-US" sz="3200" smtClean="0"/>
              <a:t> – August 31st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tx1"/>
                </a:solidFill>
              </a:rPr>
              <a:t>Calculation Example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066800"/>
            <a:ext cx="8763000" cy="5562600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11200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b="1" dirty="0" smtClean="0"/>
              <a:t>For </a:t>
            </a:r>
            <a:r>
              <a:rPr lang="en-US" sz="11200" b="1" dirty="0"/>
              <a:t>example, say your annual salary is $</a:t>
            </a:r>
            <a:r>
              <a:rPr lang="en-US" sz="11200" b="1" dirty="0" smtClean="0"/>
              <a:t>50,000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11200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b="1" dirty="0" smtClean="0"/>
              <a:t>A 9 </a:t>
            </a:r>
            <a:r>
              <a:rPr lang="en-US" sz="11200" b="1" dirty="0"/>
              <a:t>month employee </a:t>
            </a:r>
            <a:r>
              <a:rPr lang="en-US" sz="11200" b="1" dirty="0" smtClean="0"/>
              <a:t>salary is calculated </a:t>
            </a:r>
            <a:r>
              <a:rPr lang="en-US" sz="11200" b="1" dirty="0"/>
              <a:t>as follows: </a:t>
            </a:r>
            <a:endParaRPr lang="en-US" sz="11200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b="1" dirty="0" smtClean="0"/>
              <a:t>$50,000/18 pay </a:t>
            </a:r>
            <a:r>
              <a:rPr lang="en-US" sz="11200" b="1" dirty="0"/>
              <a:t>periods = $</a:t>
            </a:r>
            <a:r>
              <a:rPr lang="en-US" sz="11200" b="1" dirty="0" smtClean="0"/>
              <a:t>2,777.78, is your </a:t>
            </a:r>
            <a:r>
              <a:rPr lang="en-US" sz="11200" b="1" dirty="0"/>
              <a:t>gross semi-monthly pay</a:t>
            </a:r>
            <a:r>
              <a:rPr lang="en-US" sz="11200" b="1" dirty="0" smtClean="0"/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11200" b="1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b="1" dirty="0"/>
              <a:t>A </a:t>
            </a:r>
            <a:r>
              <a:rPr lang="en-US" sz="11200" b="1" dirty="0" smtClean="0"/>
              <a:t>12 </a:t>
            </a:r>
            <a:r>
              <a:rPr lang="en-US" sz="11200" b="1" dirty="0"/>
              <a:t>month employee salary is calculated as follows: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1200" b="1" dirty="0"/>
              <a:t>$</a:t>
            </a:r>
            <a:r>
              <a:rPr lang="en-US" sz="11200" b="1" dirty="0" smtClean="0"/>
              <a:t>50,000/24 </a:t>
            </a:r>
            <a:r>
              <a:rPr lang="en-US" sz="11200" b="1" dirty="0"/>
              <a:t>pay periods = $</a:t>
            </a:r>
            <a:r>
              <a:rPr lang="en-US" sz="11200" b="1" dirty="0" smtClean="0"/>
              <a:t>2,083.33 , is your </a:t>
            </a:r>
            <a:r>
              <a:rPr lang="en-US" sz="11200" b="1" dirty="0"/>
              <a:t>gross semi-monthly pay.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6900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6900" b="1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421</TotalTime>
  <Words>466</Words>
  <Application>Microsoft Office PowerPoint</Application>
  <PresentationFormat>On-screen Show (4:3)</PresentationFormat>
  <Paragraphs>95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Palatino Linotype</vt:lpstr>
      <vt:lpstr>Symbol</vt:lpstr>
      <vt:lpstr>Wingdings</vt:lpstr>
      <vt:lpstr>Waveform</vt:lpstr>
      <vt:lpstr>Understanding  Semi-monthly</vt:lpstr>
      <vt:lpstr>What’s the difference between a  monthly payroll cycle and  a semi-monthly?</vt:lpstr>
      <vt:lpstr>How will my paycheck be impacted by this transition?</vt:lpstr>
      <vt:lpstr>What days are covered for each pay period?</vt:lpstr>
      <vt:lpstr>What are the new semi-monthly  pay dates?</vt:lpstr>
      <vt:lpstr>Faculty Pay</vt:lpstr>
      <vt:lpstr>9 Month Faculty pay will be disbursed from August 31st – May 15th</vt:lpstr>
      <vt:lpstr>Is Salary Deferred still an option for Faculty?</vt:lpstr>
      <vt:lpstr>Calculation Example</vt:lpstr>
      <vt:lpstr>Will I need to make any changes to my direct deposit?</vt:lpstr>
      <vt:lpstr>How will this affect my benefit deductions?</vt:lpstr>
      <vt:lpstr>Will my taxes be affected?</vt:lpstr>
      <vt:lpstr>Will I have to make any changes to my taxes or withholding?</vt:lpstr>
      <vt:lpstr>Will I still accrue Vacation &amp;  Sick Leave?</vt:lpstr>
      <vt:lpstr>Is there anything I can do to plan for this change?</vt:lpstr>
      <vt:lpstr>Can I opt out of the semi-monthly payroll  cycle?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Semi-monthly</dc:title>
  <dc:creator>Mrs. Sellers</dc:creator>
  <cp:lastModifiedBy>Rashad Evans</cp:lastModifiedBy>
  <cp:revision>76</cp:revision>
  <dcterms:created xsi:type="dcterms:W3CDTF">2013-04-26T19:38:18Z</dcterms:created>
  <dcterms:modified xsi:type="dcterms:W3CDTF">2013-07-02T20:03:53Z</dcterms:modified>
</cp:coreProperties>
</file>