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Raleway" panose="020B0604020202020204" charset="0"/>
      <p:regular r:id="rId28"/>
      <p:bold r:id="rId29"/>
      <p:italic r:id="rId30"/>
      <p:boldItalic r:id="rId31"/>
    </p:embeddedFont>
    <p:embeddedFont>
      <p:font typeface="Source Sans Pro" panose="020B0503030403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a17ac711eb08ebd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a17ac711eb08eb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9d1f3e3180_2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9d1f3e3180_2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181d21c4484e2f4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181d21c4484e2f4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9d1f3e30c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9d1f3e30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9d1f3e30cf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9d1f3e30c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9d1f3e30cf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9d1f3e30c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d29b9837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9d29b9837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According to the Mississippi Coalition against Domestic violence, we have a responsibility to keep our communities safe. Your silence is a form of consent and complicity. https://mcadv.org</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9d29b98379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9d29b9837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NCADV.(2015). Domestic violence national statistics. Retrieved from www.ncadv.org</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9d29b98379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9d29b9837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NCADV.(2015).Domestic violence national statistics. Retrieved from www.ncadv.org</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9d29b98379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9d29b9837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NCADV.(2015). Domestic violence national statistics. Retrieved from www.ncadv.org</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d29b9837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d29b983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9d29b98379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9d29b9837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d1f3e30cf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d1f3e30c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a3b249c1ae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a3b249c1a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60ae9b054127129b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60ae9b054127129b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9d1f3e318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9d1f3e31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d1f3e3180_2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d1f3e3180_2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9d1f3e318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9d1f3e318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a17ac711eb08ebd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a17ac711eb08ebd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a17ac711eb08ebd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a17ac711eb08ebd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rtl="0">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rtl="0">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rtl="0">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rtl="0">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rtl="0">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rtl="0">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rtl="0">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rtl="0">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1600"/>
              </a:spcBef>
              <a:spcAft>
                <a:spcPts val="0"/>
              </a:spcAft>
              <a:buClr>
                <a:schemeClr val="lt1"/>
              </a:buClr>
              <a:buSzPts val="1400"/>
              <a:buChar char="○"/>
              <a:defRPr>
                <a:solidFill>
                  <a:schemeClr val="lt1"/>
                </a:solidFill>
              </a:defRPr>
            </a:lvl2pPr>
            <a:lvl3pPr marL="1371600" lvl="2" indent="-317500" algn="ctr" rtl="0">
              <a:spcBef>
                <a:spcPts val="1600"/>
              </a:spcBef>
              <a:spcAft>
                <a:spcPts val="0"/>
              </a:spcAft>
              <a:buClr>
                <a:schemeClr val="lt1"/>
              </a:buClr>
              <a:buSzPts val="1400"/>
              <a:buChar char="■"/>
              <a:defRPr>
                <a:solidFill>
                  <a:schemeClr val="lt1"/>
                </a:solidFill>
              </a:defRPr>
            </a:lvl3pPr>
            <a:lvl4pPr marL="1828800" lvl="3" indent="-317500" algn="ctr" rtl="0">
              <a:spcBef>
                <a:spcPts val="1600"/>
              </a:spcBef>
              <a:spcAft>
                <a:spcPts val="0"/>
              </a:spcAft>
              <a:buClr>
                <a:schemeClr val="lt1"/>
              </a:buClr>
              <a:buSzPts val="1400"/>
              <a:buChar char="●"/>
              <a:defRPr>
                <a:solidFill>
                  <a:schemeClr val="lt1"/>
                </a:solidFill>
              </a:defRPr>
            </a:lvl4pPr>
            <a:lvl5pPr marL="2286000" lvl="4" indent="-317500" algn="ctr" rtl="0">
              <a:spcBef>
                <a:spcPts val="1600"/>
              </a:spcBef>
              <a:spcAft>
                <a:spcPts val="0"/>
              </a:spcAft>
              <a:buClr>
                <a:schemeClr val="lt1"/>
              </a:buClr>
              <a:buSzPts val="1400"/>
              <a:buChar char="○"/>
              <a:defRPr>
                <a:solidFill>
                  <a:schemeClr val="lt1"/>
                </a:solidFill>
              </a:defRPr>
            </a:lvl5pPr>
            <a:lvl6pPr marL="2743200" lvl="5" indent="-317500" algn="ctr" rtl="0">
              <a:spcBef>
                <a:spcPts val="1600"/>
              </a:spcBef>
              <a:spcAft>
                <a:spcPts val="0"/>
              </a:spcAft>
              <a:buClr>
                <a:schemeClr val="lt1"/>
              </a:buClr>
              <a:buSzPts val="1400"/>
              <a:buChar char="■"/>
              <a:defRPr>
                <a:solidFill>
                  <a:schemeClr val="lt1"/>
                </a:solidFill>
              </a:defRPr>
            </a:lvl6pPr>
            <a:lvl7pPr marL="3200400" lvl="6" indent="-317500" algn="ctr" rtl="0">
              <a:spcBef>
                <a:spcPts val="1600"/>
              </a:spcBef>
              <a:spcAft>
                <a:spcPts val="0"/>
              </a:spcAft>
              <a:buClr>
                <a:schemeClr val="lt1"/>
              </a:buClr>
              <a:buSzPts val="1400"/>
              <a:buChar char="●"/>
              <a:defRPr>
                <a:solidFill>
                  <a:schemeClr val="lt1"/>
                </a:solidFill>
              </a:defRPr>
            </a:lvl7pPr>
            <a:lvl8pPr marL="3657600" lvl="7" indent="-317500" algn="ctr" rtl="0">
              <a:spcBef>
                <a:spcPts val="1600"/>
              </a:spcBef>
              <a:spcAft>
                <a:spcPts val="0"/>
              </a:spcAft>
              <a:buClr>
                <a:schemeClr val="lt1"/>
              </a:buClr>
              <a:buSzPts val="1400"/>
              <a:buChar char="○"/>
              <a:defRPr>
                <a:solidFill>
                  <a:schemeClr val="lt1"/>
                </a:solidFill>
              </a:defRPr>
            </a:lvl8pPr>
            <a:lvl9pPr marL="4114800" lvl="8" indent="-317500" algn="ctr" rtl="0">
              <a:spcBef>
                <a:spcPts val="1600"/>
              </a:spcBef>
              <a:spcAft>
                <a:spcPts val="160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rtl="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latin typeface="Source Sans Pro"/>
                <a:ea typeface="Source Sans Pro"/>
                <a:cs typeface="Source Sans Pro"/>
                <a:sym typeface="Source Sans Pro"/>
              </a:defRPr>
            </a:lvl1pPr>
            <a:lvl2pPr lvl="1" algn="r" rtl="0">
              <a:buNone/>
              <a:defRPr sz="1000">
                <a:solidFill>
                  <a:schemeClr val="lt2"/>
                </a:solidFill>
                <a:latin typeface="Source Sans Pro"/>
                <a:ea typeface="Source Sans Pro"/>
                <a:cs typeface="Source Sans Pro"/>
                <a:sym typeface="Source Sans Pro"/>
              </a:defRPr>
            </a:lvl2pPr>
            <a:lvl3pPr lvl="2" algn="r" rtl="0">
              <a:buNone/>
              <a:defRPr sz="1000">
                <a:solidFill>
                  <a:schemeClr val="lt2"/>
                </a:solidFill>
                <a:latin typeface="Source Sans Pro"/>
                <a:ea typeface="Source Sans Pro"/>
                <a:cs typeface="Source Sans Pro"/>
                <a:sym typeface="Source Sans Pro"/>
              </a:defRPr>
            </a:lvl3pPr>
            <a:lvl4pPr lvl="3" algn="r" rtl="0">
              <a:buNone/>
              <a:defRPr sz="1000">
                <a:solidFill>
                  <a:schemeClr val="lt2"/>
                </a:solidFill>
                <a:latin typeface="Source Sans Pro"/>
                <a:ea typeface="Source Sans Pro"/>
                <a:cs typeface="Source Sans Pro"/>
                <a:sym typeface="Source Sans Pro"/>
              </a:defRPr>
            </a:lvl4pPr>
            <a:lvl5pPr lvl="4" algn="r" rtl="0">
              <a:buNone/>
              <a:defRPr sz="1000">
                <a:solidFill>
                  <a:schemeClr val="lt2"/>
                </a:solidFill>
                <a:latin typeface="Source Sans Pro"/>
                <a:ea typeface="Source Sans Pro"/>
                <a:cs typeface="Source Sans Pro"/>
                <a:sym typeface="Source Sans Pro"/>
              </a:defRPr>
            </a:lvl5pPr>
            <a:lvl6pPr lvl="5" algn="r" rtl="0">
              <a:buNone/>
              <a:defRPr sz="1000">
                <a:solidFill>
                  <a:schemeClr val="lt2"/>
                </a:solidFill>
                <a:latin typeface="Source Sans Pro"/>
                <a:ea typeface="Source Sans Pro"/>
                <a:cs typeface="Source Sans Pro"/>
                <a:sym typeface="Source Sans Pro"/>
              </a:defRPr>
            </a:lvl6pPr>
            <a:lvl7pPr lvl="6" algn="r" rtl="0">
              <a:buNone/>
              <a:defRPr sz="1000">
                <a:solidFill>
                  <a:schemeClr val="lt2"/>
                </a:solidFill>
                <a:latin typeface="Source Sans Pro"/>
                <a:ea typeface="Source Sans Pro"/>
                <a:cs typeface="Source Sans Pro"/>
                <a:sym typeface="Source Sans Pro"/>
              </a:defRPr>
            </a:lvl7pPr>
            <a:lvl8pPr lvl="7" algn="r" rtl="0">
              <a:buNone/>
              <a:defRPr sz="1000">
                <a:solidFill>
                  <a:schemeClr val="lt2"/>
                </a:solidFill>
                <a:latin typeface="Source Sans Pro"/>
                <a:ea typeface="Source Sans Pro"/>
                <a:cs typeface="Source Sans Pro"/>
                <a:sym typeface="Source Sans Pro"/>
              </a:defRPr>
            </a:lvl8pPr>
            <a:lvl9pPr lvl="8" algn="r" rtl="0">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ncadv.org/statistic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everytownresearch.org/report/guns-and-violence-against-women-americas-uniquely-lethal-intimate-partner-violence-proble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57"/>
        <p:cNvGrpSpPr/>
        <p:nvPr/>
      </p:nvGrpSpPr>
      <p:grpSpPr>
        <a:xfrm>
          <a:off x="0" y="0"/>
          <a:ext cx="0" cy="0"/>
          <a:chOff x="0" y="0"/>
          <a:chExt cx="0" cy="0"/>
        </a:xfrm>
      </p:grpSpPr>
      <p:sp>
        <p:nvSpPr>
          <p:cNvPr id="58" name="Google Shape;58;p13"/>
          <p:cNvSpPr txBox="1">
            <a:spLocks noGrp="1"/>
          </p:cNvSpPr>
          <p:nvPr>
            <p:ph type="ctrTitle" idx="4294967295"/>
          </p:nvPr>
        </p:nvSpPr>
        <p:spPr>
          <a:xfrm>
            <a:off x="402800" y="312075"/>
            <a:ext cx="8491200" cy="13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900"/>
              <a:t>Domestic Violence Awareness </a:t>
            </a:r>
            <a:endParaRPr sz="3900"/>
          </a:p>
        </p:txBody>
      </p:sp>
      <p:sp>
        <p:nvSpPr>
          <p:cNvPr id="59" name="Google Shape;59;p13"/>
          <p:cNvSpPr txBox="1"/>
          <p:nvPr/>
        </p:nvSpPr>
        <p:spPr>
          <a:xfrm>
            <a:off x="722600" y="3724275"/>
            <a:ext cx="7851600" cy="122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1"/>
                </a:solidFill>
                <a:latin typeface="Source Sans Pro"/>
                <a:ea typeface="Source Sans Pro"/>
                <a:cs typeface="Source Sans Pro"/>
                <a:sym typeface="Source Sans Pro"/>
              </a:rPr>
              <a:t>Project HELP Scholars 2020</a:t>
            </a:r>
            <a:endParaRPr sz="1800" b="1">
              <a:solidFill>
                <a:schemeClr val="dk1"/>
              </a:solidFill>
              <a:latin typeface="Source Sans Pro"/>
              <a:ea typeface="Source Sans Pro"/>
              <a:cs typeface="Source Sans Pro"/>
              <a:sym typeface="Source Sans Pro"/>
            </a:endParaRPr>
          </a:p>
          <a:p>
            <a:pPr marL="0" lvl="0" indent="0" algn="ctr" rtl="0">
              <a:spcBef>
                <a:spcPts val="0"/>
              </a:spcBef>
              <a:spcAft>
                <a:spcPts val="0"/>
              </a:spcAft>
              <a:buNone/>
            </a:pPr>
            <a:endParaRPr sz="1800" b="1">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 sz="1800" b="1">
                <a:solidFill>
                  <a:schemeClr val="dk1"/>
                </a:solidFill>
                <a:latin typeface="Source Sans Pro"/>
                <a:ea typeface="Source Sans Pro"/>
                <a:cs typeface="Source Sans Pro"/>
                <a:sym typeface="Source Sans Pro"/>
              </a:rPr>
              <a:t>Amber Moore, Tekedra Rolling Epps, Adrian Day, Christie Caves</a:t>
            </a:r>
            <a:endParaRPr sz="1800" b="1">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sz="1800" b="1">
              <a:solidFill>
                <a:schemeClr val="dk1"/>
              </a:solidFill>
              <a:latin typeface="Source Sans Pro"/>
              <a:ea typeface="Source Sans Pro"/>
              <a:cs typeface="Source Sans Pro"/>
              <a:sym typeface="Source Sans Pro"/>
            </a:endParaRPr>
          </a:p>
        </p:txBody>
      </p:sp>
      <p:pic>
        <p:nvPicPr>
          <p:cNvPr id="60" name="Google Shape;60;p13"/>
          <p:cNvPicPr preferRelativeResize="0"/>
          <p:nvPr/>
        </p:nvPicPr>
        <p:blipFill>
          <a:blip r:embed="rId3">
            <a:alphaModFix/>
          </a:blip>
          <a:stretch>
            <a:fillRect/>
          </a:stretch>
        </p:blipFill>
        <p:spPr>
          <a:xfrm>
            <a:off x="2441025" y="1327900"/>
            <a:ext cx="4390000" cy="2506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Children Exposed to Domestic Violence</a:t>
            </a:r>
            <a:endParaRPr/>
          </a:p>
        </p:txBody>
      </p:sp>
      <p:sp>
        <p:nvSpPr>
          <p:cNvPr id="114" name="Google Shape;114;p22"/>
          <p:cNvSpPr txBox="1">
            <a:spLocks noGrp="1"/>
          </p:cNvSpPr>
          <p:nvPr>
            <p:ph type="body" idx="1"/>
          </p:nvPr>
        </p:nvSpPr>
        <p:spPr>
          <a:xfrm>
            <a:off x="311700" y="1152475"/>
            <a:ext cx="5135700" cy="34164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Char char="●"/>
            </a:pPr>
            <a:r>
              <a:rPr lang="en" sz="1900">
                <a:solidFill>
                  <a:schemeClr val="dk1"/>
                </a:solidFill>
              </a:rPr>
              <a:t>Each year 1 in 15 children are exposed to domestic violence, and 90% of them are eyewitnesses to the violence.  </a:t>
            </a:r>
            <a:endParaRPr sz="1900">
              <a:solidFill>
                <a:schemeClr val="dk1"/>
              </a:solidFill>
            </a:endParaRPr>
          </a:p>
          <a:p>
            <a:pPr marL="457200" lvl="0" indent="-349250" algn="l" rtl="0">
              <a:spcBef>
                <a:spcPts val="1000"/>
              </a:spcBef>
              <a:spcAft>
                <a:spcPts val="0"/>
              </a:spcAft>
              <a:buClr>
                <a:schemeClr val="dk1"/>
              </a:buClr>
              <a:buSzPts val="1900"/>
              <a:buChar char="●"/>
            </a:pPr>
            <a:r>
              <a:rPr lang="en" sz="1900">
                <a:solidFill>
                  <a:schemeClr val="dk1"/>
                </a:solidFill>
              </a:rPr>
              <a:t>Children exposed to domestic violence can experience emotional, mental, and social damage that can affect their developmental growth.</a:t>
            </a:r>
            <a:endParaRPr sz="1900">
              <a:solidFill>
                <a:schemeClr val="dk1"/>
              </a:solidFill>
            </a:endParaRPr>
          </a:p>
          <a:p>
            <a:pPr marL="457200" lvl="0" indent="0" algn="l" rtl="0">
              <a:spcBef>
                <a:spcPts val="1600"/>
              </a:spcBef>
              <a:spcAft>
                <a:spcPts val="1600"/>
              </a:spcAft>
              <a:buNone/>
            </a:pPr>
            <a:endParaRPr/>
          </a:p>
        </p:txBody>
      </p:sp>
      <p:pic>
        <p:nvPicPr>
          <p:cNvPr id="115" name="Google Shape;115;p22"/>
          <p:cNvPicPr preferRelativeResize="0"/>
          <p:nvPr/>
        </p:nvPicPr>
        <p:blipFill>
          <a:blip r:embed="rId3">
            <a:alphaModFix/>
          </a:blip>
          <a:stretch>
            <a:fillRect/>
          </a:stretch>
        </p:blipFill>
        <p:spPr>
          <a:xfrm>
            <a:off x="5447400" y="1901375"/>
            <a:ext cx="3696600" cy="3242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Guns &amp; Violence Against Women </a:t>
            </a:r>
            <a:endParaRPr/>
          </a:p>
        </p:txBody>
      </p:sp>
      <p:sp>
        <p:nvSpPr>
          <p:cNvPr id="125" name="Google Shape;125;p24"/>
          <p:cNvSpPr txBox="1">
            <a:spLocks noGrp="1"/>
          </p:cNvSpPr>
          <p:nvPr>
            <p:ph type="body" idx="1"/>
          </p:nvPr>
        </p:nvSpPr>
        <p:spPr>
          <a:xfrm>
            <a:off x="311700" y="1152475"/>
            <a:ext cx="5758500" cy="3600300"/>
          </a:xfrm>
          <a:prstGeom prst="rect">
            <a:avLst/>
          </a:prstGeom>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chemeClr val="dk1"/>
              </a:buClr>
              <a:buSzPts val="1700"/>
              <a:buChar char="●"/>
            </a:pPr>
            <a:r>
              <a:rPr lang="en" sz="1700">
                <a:solidFill>
                  <a:schemeClr val="dk1"/>
                </a:solidFill>
              </a:rPr>
              <a:t>Every month, there is an average of 53 women being shot and killed by an intimate partner.</a:t>
            </a:r>
            <a:endParaRPr sz="1700">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a:solidFill>
                  <a:schemeClr val="dk1"/>
                </a:solidFill>
              </a:rPr>
              <a:t>In 2015, 92% of all women killed with guns were from the United States. </a:t>
            </a:r>
            <a:endParaRPr sz="1700">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a:solidFill>
                  <a:schemeClr val="dk1"/>
                </a:solidFill>
              </a:rPr>
              <a:t>Access to a gun makes it five times more likely that the abusive partner will kill the female victim. </a:t>
            </a:r>
            <a:endParaRPr sz="1700">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a:solidFill>
                  <a:schemeClr val="dk1"/>
                </a:solidFill>
              </a:rPr>
              <a:t>Black women are twice as likely to be fatally shot by an intimate partner compared to white women. </a:t>
            </a:r>
            <a:endParaRPr sz="1700">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a:solidFill>
                  <a:schemeClr val="dk1"/>
                </a:solidFill>
              </a:rPr>
              <a:t>One in three Hispanic women have experienced domestic violence by an intimate partner in their lifetimes. </a:t>
            </a:r>
            <a:endParaRPr sz="1700">
              <a:solidFill>
                <a:schemeClr val="dk1"/>
              </a:solidFill>
            </a:endParaRPr>
          </a:p>
        </p:txBody>
      </p:sp>
      <p:pic>
        <p:nvPicPr>
          <p:cNvPr id="126" name="Google Shape;126;p24"/>
          <p:cNvPicPr preferRelativeResize="0"/>
          <p:nvPr/>
        </p:nvPicPr>
        <p:blipFill>
          <a:blip r:embed="rId3">
            <a:alphaModFix/>
          </a:blip>
          <a:stretch>
            <a:fillRect/>
          </a:stretch>
        </p:blipFill>
        <p:spPr>
          <a:xfrm>
            <a:off x="6070200" y="2571750"/>
            <a:ext cx="2984525" cy="2171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311700" y="319625"/>
            <a:ext cx="8520600" cy="69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Domestic Violence in Women and Children</a:t>
            </a:r>
            <a:endParaRPr/>
          </a:p>
        </p:txBody>
      </p:sp>
      <p:sp>
        <p:nvSpPr>
          <p:cNvPr id="132" name="Google Shape;132;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90000"/>
              </a:lnSpc>
              <a:spcBef>
                <a:spcPts val="1000"/>
              </a:spcBef>
              <a:spcAft>
                <a:spcPts val="0"/>
              </a:spcAft>
              <a:buClr>
                <a:schemeClr val="dk1"/>
              </a:buClr>
              <a:buSzPts val="1800"/>
              <a:buChar char="●"/>
            </a:pPr>
            <a:r>
              <a:rPr lang="en">
                <a:solidFill>
                  <a:schemeClr val="dk1"/>
                </a:solidFill>
              </a:rPr>
              <a:t>1 in 3 women experience some form of domestic violence in their lifetime(Black et al., 2011, as cited in Herschel et al., 2017).</a:t>
            </a:r>
            <a:endParaRPr>
              <a:solidFill>
                <a:schemeClr val="dk1"/>
              </a:solidFill>
            </a:endParaRPr>
          </a:p>
          <a:p>
            <a:pPr marL="457200" lvl="0" indent="-342900" algn="l" rtl="0">
              <a:lnSpc>
                <a:spcPct val="90000"/>
              </a:lnSpc>
              <a:spcBef>
                <a:spcPts val="0"/>
              </a:spcBef>
              <a:spcAft>
                <a:spcPts val="0"/>
              </a:spcAft>
              <a:buClr>
                <a:schemeClr val="dk1"/>
              </a:buClr>
              <a:buSzPts val="1800"/>
              <a:buFont typeface="Calibri"/>
              <a:buChar char="●"/>
            </a:pPr>
            <a:r>
              <a:rPr lang="en">
                <a:solidFill>
                  <a:schemeClr val="dk1"/>
                </a:solidFill>
              </a:rPr>
              <a:t>1 in 4 children experience family violence during their lifetime, with at least 90% of those children witnessing that violence between their primary caregivers (Hamby et al., 2011, as cited in Herschel et al., 2017).</a:t>
            </a:r>
            <a:endParaRPr>
              <a:solidFill>
                <a:schemeClr val="dk1"/>
              </a:solidFill>
            </a:endParaRPr>
          </a:p>
          <a:p>
            <a:pPr marL="457200" lvl="0" indent="-342900" algn="l" rtl="0">
              <a:lnSpc>
                <a:spcPct val="90000"/>
              </a:lnSpc>
              <a:spcBef>
                <a:spcPts val="0"/>
              </a:spcBef>
              <a:spcAft>
                <a:spcPts val="0"/>
              </a:spcAft>
              <a:buClr>
                <a:schemeClr val="dk1"/>
              </a:buClr>
              <a:buSzPts val="1800"/>
              <a:buChar char="●"/>
            </a:pPr>
            <a:r>
              <a:rPr lang="en">
                <a:solidFill>
                  <a:schemeClr val="dk1"/>
                </a:solidFill>
              </a:rPr>
              <a:t>Domestic violence not only affects the people in the primary relationship, but those surrounding that relationship such as children within the home where the violence takes place (Vargas et al., 2005). </a:t>
            </a:r>
            <a:endParaRPr>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a:off x="311700" y="445025"/>
            <a:ext cx="8520600" cy="90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Parent-Child Interaction Therapy (PCIT) As Treatment for Victims of Domestic Violence</a:t>
            </a:r>
            <a:endParaRPr sz="2400"/>
          </a:p>
        </p:txBody>
      </p:sp>
      <p:sp>
        <p:nvSpPr>
          <p:cNvPr id="138" name="Google Shape;138;p26"/>
          <p:cNvSpPr txBox="1">
            <a:spLocks noGrp="1"/>
          </p:cNvSpPr>
          <p:nvPr>
            <p:ph type="body" idx="1"/>
          </p:nvPr>
        </p:nvSpPr>
        <p:spPr>
          <a:xfrm>
            <a:off x="311700" y="1429525"/>
            <a:ext cx="8520600" cy="3343200"/>
          </a:xfrm>
          <a:prstGeom prst="rect">
            <a:avLst/>
          </a:prstGeom>
        </p:spPr>
        <p:txBody>
          <a:bodyPr spcFirstLastPara="1" wrap="square" lIns="91425" tIns="91425" rIns="91425" bIns="91425" anchor="t" anchorCtr="0">
            <a:noAutofit/>
          </a:bodyPr>
          <a:lstStyle/>
          <a:p>
            <a:pPr marL="457200" lvl="0" indent="-342900" algn="l" rtl="0">
              <a:lnSpc>
                <a:spcPct val="90000"/>
              </a:lnSpc>
              <a:spcBef>
                <a:spcPts val="1000"/>
              </a:spcBef>
              <a:spcAft>
                <a:spcPts val="0"/>
              </a:spcAft>
              <a:buClr>
                <a:schemeClr val="dk1"/>
              </a:buClr>
              <a:buSzPts val="1800"/>
              <a:buChar char="●"/>
            </a:pPr>
            <a:r>
              <a:rPr lang="en">
                <a:solidFill>
                  <a:schemeClr val="dk1"/>
                </a:solidFill>
              </a:rPr>
              <a:t>A study was conducted on the feasibility and effectiveness of PCIT as a form of treatment for victims of domestic violence (Herschel et al., 2017).</a:t>
            </a:r>
            <a:endParaRPr>
              <a:solidFill>
                <a:schemeClr val="dk1"/>
              </a:solidFill>
            </a:endParaRPr>
          </a:p>
          <a:p>
            <a:pPr marL="457200" lvl="0" indent="-342900" algn="l" rtl="0">
              <a:lnSpc>
                <a:spcPct val="90000"/>
              </a:lnSpc>
              <a:spcBef>
                <a:spcPts val="0"/>
              </a:spcBef>
              <a:spcAft>
                <a:spcPts val="0"/>
              </a:spcAft>
              <a:buClr>
                <a:schemeClr val="dk1"/>
              </a:buClr>
              <a:buSzPts val="1800"/>
              <a:buChar char="●"/>
            </a:pPr>
            <a:r>
              <a:rPr lang="en">
                <a:solidFill>
                  <a:schemeClr val="dk1"/>
                </a:solidFill>
              </a:rPr>
              <a:t>The study included a total of 21 children and their parent(s), that have been a victim of domestic violence, directly or indirectly (Herschel et al., 2017).</a:t>
            </a:r>
            <a:endParaRPr>
              <a:solidFill>
                <a:schemeClr val="dk1"/>
              </a:solidFill>
            </a:endParaRPr>
          </a:p>
          <a:p>
            <a:pPr marL="457200" lvl="0" indent="-342900" algn="l" rtl="0">
              <a:lnSpc>
                <a:spcPct val="90000"/>
              </a:lnSpc>
              <a:spcBef>
                <a:spcPts val="0"/>
              </a:spcBef>
              <a:spcAft>
                <a:spcPts val="0"/>
              </a:spcAft>
              <a:buClr>
                <a:schemeClr val="dk1"/>
              </a:buClr>
              <a:buSzPts val="1800"/>
              <a:buChar char="●"/>
            </a:pPr>
            <a:r>
              <a:rPr lang="en">
                <a:solidFill>
                  <a:schemeClr val="dk1"/>
                </a:solidFill>
              </a:rPr>
              <a:t>Of those 21 children, only 43% completed the study (Herschel et al., 2016).</a:t>
            </a:r>
            <a:endParaRPr>
              <a:solidFill>
                <a:schemeClr val="dk1"/>
              </a:solidFill>
            </a:endParaRPr>
          </a:p>
          <a:p>
            <a:pPr marL="457200" lvl="0" indent="-342900" algn="l" rtl="0">
              <a:lnSpc>
                <a:spcPct val="90000"/>
              </a:lnSpc>
              <a:spcBef>
                <a:spcPts val="0"/>
              </a:spcBef>
              <a:spcAft>
                <a:spcPts val="0"/>
              </a:spcAft>
              <a:buClr>
                <a:schemeClr val="dk1"/>
              </a:buClr>
              <a:buSzPts val="1800"/>
              <a:buChar char="●"/>
            </a:pPr>
            <a:r>
              <a:rPr lang="en">
                <a:solidFill>
                  <a:schemeClr val="dk1"/>
                </a:solidFill>
              </a:rPr>
              <a:t>Those that did complete the study, completed with positive results (Herschel et al., 2017).</a:t>
            </a:r>
            <a:endParaRPr>
              <a:solidFill>
                <a:schemeClr val="dk1"/>
              </a:solidFill>
            </a:endParaRPr>
          </a:p>
          <a:p>
            <a:pPr marL="457200" lvl="0" indent="-342900" algn="l" rtl="0">
              <a:lnSpc>
                <a:spcPct val="90000"/>
              </a:lnSpc>
              <a:spcBef>
                <a:spcPts val="0"/>
              </a:spcBef>
              <a:spcAft>
                <a:spcPts val="0"/>
              </a:spcAft>
              <a:buClr>
                <a:schemeClr val="dk1"/>
              </a:buClr>
              <a:buSzPts val="1800"/>
              <a:buChar char="●"/>
            </a:pPr>
            <a:r>
              <a:rPr lang="en">
                <a:solidFill>
                  <a:schemeClr val="dk1"/>
                </a:solidFill>
              </a:rPr>
              <a:t>The effectiveness of treatment was based on the child’s behavior, their parents parenting practices, and their mental health functioning (Herschel et al., 2017). </a:t>
            </a:r>
            <a:endParaRPr>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311700" y="292175"/>
            <a:ext cx="8520600" cy="98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Parent-Child Interaction Therapy (PCIT) As Treatment for Victims of Domestic Violence Cont…</a:t>
            </a:r>
            <a:endParaRPr sz="2400"/>
          </a:p>
        </p:txBody>
      </p:sp>
      <p:sp>
        <p:nvSpPr>
          <p:cNvPr id="144" name="Google Shape;144;p27"/>
          <p:cNvSpPr txBox="1">
            <a:spLocks noGrp="1"/>
          </p:cNvSpPr>
          <p:nvPr>
            <p:ph type="body" idx="1"/>
          </p:nvPr>
        </p:nvSpPr>
        <p:spPr>
          <a:xfrm>
            <a:off x="311700" y="1416500"/>
            <a:ext cx="8520600" cy="3416400"/>
          </a:xfrm>
          <a:prstGeom prst="rect">
            <a:avLst/>
          </a:prstGeom>
        </p:spPr>
        <p:txBody>
          <a:bodyPr spcFirstLastPara="1" wrap="square" lIns="91425" tIns="91425" rIns="91425" bIns="91425" anchor="t" anchorCtr="0">
            <a:noAutofit/>
          </a:bodyPr>
          <a:lstStyle/>
          <a:p>
            <a:pPr marL="457200" lvl="0" indent="-342900" algn="l" rtl="0">
              <a:lnSpc>
                <a:spcPct val="90000"/>
              </a:lnSpc>
              <a:spcBef>
                <a:spcPts val="1000"/>
              </a:spcBef>
              <a:spcAft>
                <a:spcPts val="0"/>
              </a:spcAft>
              <a:buClr>
                <a:schemeClr val="dk1"/>
              </a:buClr>
              <a:buSzPts val="1800"/>
              <a:buChar char="●"/>
            </a:pPr>
            <a:r>
              <a:rPr lang="en">
                <a:solidFill>
                  <a:schemeClr val="dk1"/>
                </a:solidFill>
              </a:rPr>
              <a:t>After the PCIT treatment, the problematic child’s behavior improved drastically, resulting in the child’s behavior reverting to normal (Herschel et al., 2017).</a:t>
            </a:r>
            <a:endParaRPr>
              <a:solidFill>
                <a:schemeClr val="dk1"/>
              </a:solidFill>
            </a:endParaRPr>
          </a:p>
          <a:p>
            <a:pPr marL="457200" lvl="0" indent="-342900" algn="l" rtl="0">
              <a:lnSpc>
                <a:spcPct val="90000"/>
              </a:lnSpc>
              <a:spcBef>
                <a:spcPts val="0"/>
              </a:spcBef>
              <a:spcAft>
                <a:spcPts val="0"/>
              </a:spcAft>
              <a:buClr>
                <a:schemeClr val="dk1"/>
              </a:buClr>
              <a:buSzPts val="1800"/>
              <a:buChar char="●"/>
            </a:pPr>
            <a:r>
              <a:rPr lang="en">
                <a:solidFill>
                  <a:schemeClr val="dk1"/>
                </a:solidFill>
              </a:rPr>
              <a:t>The Eyeburg Child Behavior Inventory (ECBI) Intensity and Problem Scales were administered as a form of assessment and the scores showed clinical and statistical behavioral improvements (Herschel et al., 2017).</a:t>
            </a:r>
            <a:endParaRPr>
              <a:solidFill>
                <a:schemeClr val="dk1"/>
              </a:solidFill>
            </a:endParaRPr>
          </a:p>
          <a:p>
            <a:pPr marL="457200" lvl="0" indent="-342900" algn="l" rtl="0">
              <a:lnSpc>
                <a:spcPct val="90000"/>
              </a:lnSpc>
              <a:spcBef>
                <a:spcPts val="0"/>
              </a:spcBef>
              <a:spcAft>
                <a:spcPts val="0"/>
              </a:spcAft>
              <a:buClr>
                <a:schemeClr val="dk1"/>
              </a:buClr>
              <a:buSzPts val="1800"/>
              <a:buChar char="●"/>
            </a:pPr>
            <a:r>
              <a:rPr lang="en">
                <a:solidFill>
                  <a:schemeClr val="dk1"/>
                </a:solidFill>
              </a:rPr>
              <a:t>Assessment measures are imperative in treating children who have been exposed to domestic violence because the therapist is able to evaluate the child on different social interaction levels (Vargas et al., 2005). </a:t>
            </a:r>
            <a:endParaRPr>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311700" y="456250"/>
            <a:ext cx="8520600" cy="81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b="1">
                <a:solidFill>
                  <a:srgbClr val="B3A2C7"/>
                </a:solidFill>
              </a:rPr>
              <a:t>What can I do???</a:t>
            </a:r>
            <a:endParaRPr sz="4200" b="1"/>
          </a:p>
        </p:txBody>
      </p:sp>
      <p:sp>
        <p:nvSpPr>
          <p:cNvPr id="150" name="Google Shape;150;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342900" lvl="0" indent="0" algn="l" rtl="0">
              <a:spcBef>
                <a:spcPts val="800"/>
              </a:spcBef>
              <a:spcAft>
                <a:spcPts val="0"/>
              </a:spcAft>
              <a:buClr>
                <a:schemeClr val="dk1"/>
              </a:buClr>
              <a:buSzPts val="1100"/>
              <a:buFont typeface="Arial"/>
              <a:buNone/>
            </a:pPr>
            <a:r>
              <a:rPr lang="en" sz="3200">
                <a:solidFill>
                  <a:schemeClr val="dk1"/>
                </a:solidFill>
              </a:rPr>
              <a:t>	</a:t>
            </a:r>
            <a:r>
              <a:rPr lang="en" sz="2200" b="1">
                <a:solidFill>
                  <a:schemeClr val="dk1"/>
                </a:solidFill>
              </a:rPr>
              <a:t>STAND</a:t>
            </a:r>
            <a:r>
              <a:rPr lang="en" sz="2200">
                <a:solidFill>
                  <a:schemeClr val="dk1"/>
                </a:solidFill>
              </a:rPr>
              <a:t> up to Domestic Violence</a:t>
            </a:r>
            <a:endParaRPr sz="2200">
              <a:solidFill>
                <a:schemeClr val="dk1"/>
              </a:solidFill>
            </a:endParaRPr>
          </a:p>
          <a:p>
            <a:pPr marL="342900" lvl="0" indent="0" algn="l" rtl="0">
              <a:spcBef>
                <a:spcPts val="800"/>
              </a:spcBef>
              <a:spcAft>
                <a:spcPts val="0"/>
              </a:spcAft>
              <a:buClr>
                <a:schemeClr val="dk1"/>
              </a:buClr>
              <a:buSzPts val="1100"/>
              <a:buFont typeface="Arial"/>
              <a:buNone/>
            </a:pPr>
            <a:r>
              <a:rPr lang="en" sz="2200">
                <a:solidFill>
                  <a:schemeClr val="dk1"/>
                </a:solidFill>
              </a:rPr>
              <a:t>→ </a:t>
            </a:r>
            <a:r>
              <a:rPr lang="en" sz="2200" b="1">
                <a:solidFill>
                  <a:schemeClr val="dk1"/>
                </a:solidFill>
              </a:rPr>
              <a:t>S</a:t>
            </a:r>
            <a:r>
              <a:rPr lang="en" sz="2200">
                <a:solidFill>
                  <a:schemeClr val="dk1"/>
                </a:solidFill>
              </a:rPr>
              <a:t>peak up if you hear excuses for violence or victim blaming</a:t>
            </a:r>
            <a:endParaRPr sz="2200">
              <a:solidFill>
                <a:schemeClr val="dk1"/>
              </a:solidFill>
            </a:endParaRPr>
          </a:p>
          <a:p>
            <a:pPr marL="342900" lvl="0" indent="0" algn="l" rtl="0">
              <a:spcBef>
                <a:spcPts val="800"/>
              </a:spcBef>
              <a:spcAft>
                <a:spcPts val="0"/>
              </a:spcAft>
              <a:buClr>
                <a:schemeClr val="dk1"/>
              </a:buClr>
              <a:buSzPts val="1100"/>
              <a:buFont typeface="Arial"/>
              <a:buNone/>
            </a:pPr>
            <a:r>
              <a:rPr lang="en" sz="2200">
                <a:solidFill>
                  <a:schemeClr val="dk1"/>
                </a:solidFill>
              </a:rPr>
              <a:t>→ </a:t>
            </a:r>
            <a:r>
              <a:rPr lang="en" sz="2200" b="1">
                <a:solidFill>
                  <a:schemeClr val="dk1"/>
                </a:solidFill>
              </a:rPr>
              <a:t>T</a:t>
            </a:r>
            <a:r>
              <a:rPr lang="en" sz="2200">
                <a:solidFill>
                  <a:schemeClr val="dk1"/>
                </a:solidFill>
              </a:rPr>
              <a:t>reat your partner with respect</a:t>
            </a:r>
            <a:endParaRPr sz="2200">
              <a:solidFill>
                <a:schemeClr val="dk1"/>
              </a:solidFill>
            </a:endParaRPr>
          </a:p>
          <a:p>
            <a:pPr marL="342900" lvl="0" indent="0" algn="l" rtl="0">
              <a:spcBef>
                <a:spcPts val="800"/>
              </a:spcBef>
              <a:spcAft>
                <a:spcPts val="0"/>
              </a:spcAft>
              <a:buClr>
                <a:schemeClr val="dk1"/>
              </a:buClr>
              <a:buSzPts val="1100"/>
              <a:buFont typeface="Arial"/>
              <a:buNone/>
            </a:pPr>
            <a:r>
              <a:rPr lang="en" sz="2200">
                <a:solidFill>
                  <a:schemeClr val="dk1"/>
                </a:solidFill>
              </a:rPr>
              <a:t>→ </a:t>
            </a:r>
            <a:r>
              <a:rPr lang="en" sz="2200" b="1">
                <a:solidFill>
                  <a:schemeClr val="dk1"/>
                </a:solidFill>
              </a:rPr>
              <a:t>A</a:t>
            </a:r>
            <a:r>
              <a:rPr lang="en" sz="2200">
                <a:solidFill>
                  <a:schemeClr val="dk1"/>
                </a:solidFill>
              </a:rPr>
              <a:t>lways challenge abusive behaviors</a:t>
            </a:r>
            <a:endParaRPr sz="2200">
              <a:solidFill>
                <a:schemeClr val="dk1"/>
              </a:solidFill>
            </a:endParaRPr>
          </a:p>
          <a:p>
            <a:pPr marL="342900" lvl="0" indent="0" algn="l" rtl="0">
              <a:spcBef>
                <a:spcPts val="800"/>
              </a:spcBef>
              <a:spcAft>
                <a:spcPts val="0"/>
              </a:spcAft>
              <a:buClr>
                <a:schemeClr val="dk1"/>
              </a:buClr>
              <a:buSzPts val="1100"/>
              <a:buFont typeface="Arial"/>
              <a:buNone/>
            </a:pPr>
            <a:r>
              <a:rPr lang="en" sz="2200">
                <a:solidFill>
                  <a:schemeClr val="dk1"/>
                </a:solidFill>
              </a:rPr>
              <a:t>→ </a:t>
            </a:r>
            <a:r>
              <a:rPr lang="en" sz="2200" b="1">
                <a:solidFill>
                  <a:schemeClr val="dk1"/>
                </a:solidFill>
              </a:rPr>
              <a:t>N</a:t>
            </a:r>
            <a:r>
              <a:rPr lang="en" sz="2200">
                <a:solidFill>
                  <a:schemeClr val="dk1"/>
                </a:solidFill>
              </a:rPr>
              <a:t>ever assume they’ll be okay</a:t>
            </a:r>
            <a:endParaRPr sz="2200">
              <a:solidFill>
                <a:schemeClr val="dk1"/>
              </a:solidFill>
            </a:endParaRPr>
          </a:p>
          <a:p>
            <a:pPr marL="342900" lvl="0" indent="0" algn="l" rtl="0">
              <a:spcBef>
                <a:spcPts val="800"/>
              </a:spcBef>
              <a:spcAft>
                <a:spcPts val="0"/>
              </a:spcAft>
              <a:buClr>
                <a:schemeClr val="dk1"/>
              </a:buClr>
              <a:buSzPts val="1100"/>
              <a:buFont typeface="Arial"/>
              <a:buNone/>
            </a:pPr>
            <a:r>
              <a:rPr lang="en" sz="2200">
                <a:solidFill>
                  <a:schemeClr val="dk1"/>
                </a:solidFill>
              </a:rPr>
              <a:t>→ </a:t>
            </a:r>
            <a:r>
              <a:rPr lang="en" sz="2200" b="1">
                <a:solidFill>
                  <a:schemeClr val="dk1"/>
                </a:solidFill>
              </a:rPr>
              <a:t>D</a:t>
            </a:r>
            <a:r>
              <a:rPr lang="en" sz="2200">
                <a:solidFill>
                  <a:schemeClr val="dk1"/>
                </a:solidFill>
              </a:rPr>
              <a:t>irect, Distract, Delegate or Delay</a:t>
            </a:r>
            <a:endParaRPr sz="2200">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311700" y="194550"/>
            <a:ext cx="8520600" cy="82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a:solidFill>
                  <a:srgbClr val="000000"/>
                </a:solidFill>
              </a:rPr>
              <a:t>Domestic Violence Programs in Mississippi</a:t>
            </a:r>
            <a:r>
              <a:rPr lang="en" sz="3200">
                <a:solidFill>
                  <a:srgbClr val="604A7B"/>
                </a:solidFill>
              </a:rPr>
              <a:t> </a:t>
            </a:r>
            <a:endParaRPr sz="3200"/>
          </a:p>
        </p:txBody>
      </p:sp>
      <p:sp>
        <p:nvSpPr>
          <p:cNvPr id="156" name="Google Shape;156;p29"/>
          <p:cNvSpPr txBox="1">
            <a:spLocks noGrp="1"/>
          </p:cNvSpPr>
          <p:nvPr>
            <p:ph type="body" idx="1"/>
          </p:nvPr>
        </p:nvSpPr>
        <p:spPr>
          <a:xfrm>
            <a:off x="311700" y="1152475"/>
            <a:ext cx="3620400" cy="376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dk1"/>
                </a:solidFill>
              </a:rPr>
              <a:t>1</a:t>
            </a:r>
            <a:r>
              <a:rPr lang="en" sz="1200" u="sng">
                <a:solidFill>
                  <a:schemeClr val="dk1"/>
                </a:solidFill>
              </a:rPr>
              <a:t>st Congressional District</a:t>
            </a:r>
            <a:endParaRPr sz="1200" u="sng">
              <a:solidFill>
                <a:schemeClr val="dk1"/>
              </a:solidFill>
            </a:endParaRPr>
          </a:p>
          <a:p>
            <a:pPr marL="0" lvl="0" indent="0" algn="l" rtl="0">
              <a:spcBef>
                <a:spcPts val="0"/>
              </a:spcBef>
              <a:spcAft>
                <a:spcPts val="0"/>
              </a:spcAft>
              <a:buClr>
                <a:schemeClr val="dk1"/>
              </a:buClr>
              <a:buSzPts val="1100"/>
              <a:buFont typeface="Arial"/>
              <a:buNone/>
            </a:pPr>
            <a:endParaRPr sz="1200" u="sng">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Safe Haven, Inc.</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Columbus</a:t>
            </a:r>
            <a:endParaRPr sz="1200">
              <a:solidFill>
                <a:schemeClr val="dk1"/>
              </a:solidFill>
            </a:endParaRPr>
          </a:p>
          <a:p>
            <a:pPr marL="0" lvl="0" indent="0" algn="l" rtl="0">
              <a:spcBef>
                <a:spcPts val="0"/>
              </a:spcBef>
              <a:spcAft>
                <a:spcPts val="0"/>
              </a:spcAft>
              <a:buNone/>
            </a:pPr>
            <a:r>
              <a:rPr lang="en" sz="1200">
                <a:solidFill>
                  <a:schemeClr val="dk1"/>
                </a:solidFill>
              </a:rPr>
              <a:t>662.327.6118</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Shelter &amp; Assistance in Family Emergencies</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Tupelo</a:t>
            </a:r>
            <a:endParaRPr>
              <a:solidFill>
                <a:schemeClr val="dk1"/>
              </a:solidFill>
            </a:endParaRPr>
          </a:p>
          <a:p>
            <a:pPr marL="0" lvl="0" indent="0" algn="l" rtl="0">
              <a:spcBef>
                <a:spcPts val="0"/>
              </a:spcBef>
              <a:spcAft>
                <a:spcPts val="0"/>
              </a:spcAft>
              <a:buNone/>
            </a:pPr>
            <a:r>
              <a:rPr lang="en" sz="1200">
                <a:solidFill>
                  <a:schemeClr val="dk1"/>
                </a:solidFill>
              </a:rPr>
              <a:t> 601.841.9138</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SAFE</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Tupelo</a:t>
            </a:r>
            <a:endParaRPr sz="1200">
              <a:solidFill>
                <a:schemeClr val="dk1"/>
              </a:solidFill>
            </a:endParaRPr>
          </a:p>
          <a:p>
            <a:pPr marL="0" lvl="0" indent="0" algn="l" rtl="0">
              <a:spcBef>
                <a:spcPts val="0"/>
              </a:spcBef>
              <a:spcAft>
                <a:spcPts val="0"/>
              </a:spcAft>
              <a:buNone/>
            </a:pPr>
            <a:r>
              <a:rPr lang="en" sz="1200">
                <a:solidFill>
                  <a:schemeClr val="dk1"/>
                </a:solidFill>
              </a:rPr>
              <a:t>662.841.2273</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r>
              <a:rPr lang="en" sz="1200">
                <a:solidFill>
                  <a:schemeClr val="dk1"/>
                </a:solidFill>
              </a:rPr>
              <a:t>House of Grace</a:t>
            </a:r>
            <a:endParaRPr sz="11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Southaven</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 662.342.1432</a:t>
            </a:r>
            <a:endParaRPr sz="1200">
              <a:solidFill>
                <a:schemeClr val="dk1"/>
              </a:solidFill>
            </a:endParaRPr>
          </a:p>
          <a:p>
            <a:pPr marL="0" lvl="0" indent="0" algn="l" rtl="0">
              <a:spcBef>
                <a:spcPts val="0"/>
              </a:spcBef>
              <a:spcAft>
                <a:spcPts val="1600"/>
              </a:spcAft>
              <a:buNone/>
            </a:pPr>
            <a:endParaRPr sz="600"/>
          </a:p>
        </p:txBody>
      </p:sp>
      <p:sp>
        <p:nvSpPr>
          <p:cNvPr id="157" name="Google Shape;157;p29"/>
          <p:cNvSpPr txBox="1">
            <a:spLocks noGrp="1"/>
          </p:cNvSpPr>
          <p:nvPr>
            <p:ph type="body" idx="2"/>
          </p:nvPr>
        </p:nvSpPr>
        <p:spPr>
          <a:xfrm>
            <a:off x="4832400" y="1152475"/>
            <a:ext cx="3999900" cy="376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dk1"/>
                </a:solidFill>
              </a:rPr>
              <a:t>2nd Congressional District</a:t>
            </a:r>
            <a:endParaRPr sz="1200" u="sng">
              <a:solidFill>
                <a:schemeClr val="dk1"/>
              </a:solidFill>
            </a:endParaRPr>
          </a:p>
          <a:p>
            <a:pPr marL="0" lvl="0" indent="0" algn="l" rtl="0">
              <a:spcBef>
                <a:spcPts val="0"/>
              </a:spcBef>
              <a:spcAft>
                <a:spcPts val="0"/>
              </a:spcAft>
              <a:buClr>
                <a:schemeClr val="dk1"/>
              </a:buClr>
              <a:buSzPts val="1100"/>
              <a:buFont typeface="Arial"/>
              <a:buNone/>
            </a:pPr>
            <a:endParaRPr sz="1200" u="sng">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Haven House Family Shelter</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Vicksburg</a:t>
            </a:r>
            <a:endParaRPr sz="1200">
              <a:solidFill>
                <a:schemeClr val="dk1"/>
              </a:solidFill>
            </a:endParaRPr>
          </a:p>
          <a:p>
            <a:pPr marL="0" lvl="0" indent="0" algn="l" rtl="0">
              <a:spcBef>
                <a:spcPts val="0"/>
              </a:spcBef>
              <a:spcAft>
                <a:spcPts val="0"/>
              </a:spcAft>
              <a:buNone/>
            </a:pPr>
            <a:r>
              <a:rPr lang="en" sz="1200">
                <a:solidFill>
                  <a:schemeClr val="dk1"/>
                </a:solidFill>
              </a:rPr>
              <a:t>601.638.0555</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 Our House, Inc.</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Greenville</a:t>
            </a:r>
            <a:endParaRPr sz="1200">
              <a:solidFill>
                <a:schemeClr val="dk1"/>
              </a:solidFill>
            </a:endParaRPr>
          </a:p>
          <a:p>
            <a:pPr marL="0" lvl="0" indent="0" algn="l" rtl="0">
              <a:spcBef>
                <a:spcPts val="0"/>
              </a:spcBef>
              <a:spcAft>
                <a:spcPts val="0"/>
              </a:spcAft>
              <a:buNone/>
            </a:pPr>
            <a:r>
              <a:rPr lang="en" sz="1200">
                <a:solidFill>
                  <a:schemeClr val="dk1"/>
                </a:solidFill>
              </a:rPr>
              <a:t>662.332.5683</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r>
              <a:rPr lang="en" sz="1200">
                <a:solidFill>
                  <a:schemeClr val="dk1"/>
                </a:solidFill>
              </a:rPr>
              <a:t>The Center for Violence Prevention </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Vicksburg –</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601.932.4198</a:t>
            </a:r>
            <a:endParaRPr sz="1200">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0"/>
          <p:cNvSpPr txBox="1">
            <a:spLocks noGrp="1"/>
          </p:cNvSpPr>
          <p:nvPr>
            <p:ph type="title"/>
          </p:nvPr>
        </p:nvSpPr>
        <p:spPr>
          <a:xfrm>
            <a:off x="311700" y="236250"/>
            <a:ext cx="8520600" cy="78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Domestic Violence Programs in Mississippi</a:t>
            </a:r>
            <a:endParaRPr/>
          </a:p>
        </p:txBody>
      </p:sp>
      <p:sp>
        <p:nvSpPr>
          <p:cNvPr id="163" name="Google Shape;163;p3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dk1"/>
                </a:solidFill>
              </a:rPr>
              <a:t>3rd Congressional District</a:t>
            </a:r>
            <a:endParaRPr sz="1200" u="sng">
              <a:solidFill>
                <a:schemeClr val="dk1"/>
              </a:solidFill>
            </a:endParaRPr>
          </a:p>
          <a:p>
            <a:pPr marL="0" lvl="0" indent="0" algn="l" rtl="0">
              <a:spcBef>
                <a:spcPts val="0"/>
              </a:spcBef>
              <a:spcAft>
                <a:spcPts val="0"/>
              </a:spcAft>
              <a:buClr>
                <a:schemeClr val="dk1"/>
              </a:buClr>
              <a:buSzPts val="1100"/>
              <a:buFont typeface="Arial"/>
              <a:buNone/>
            </a:pPr>
            <a:endParaRPr sz="1200" u="sng">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Care Lodge Domestic Violence Shelter</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Meridian</a:t>
            </a:r>
            <a:endParaRPr sz="1200">
              <a:solidFill>
                <a:schemeClr val="dk1"/>
              </a:solidFill>
            </a:endParaRPr>
          </a:p>
          <a:p>
            <a:pPr marL="0" lvl="0" indent="0" algn="l" rtl="0">
              <a:spcBef>
                <a:spcPts val="0"/>
              </a:spcBef>
              <a:spcAft>
                <a:spcPts val="0"/>
              </a:spcAft>
              <a:buNone/>
            </a:pPr>
            <a:r>
              <a:rPr lang="en" sz="1200">
                <a:solidFill>
                  <a:schemeClr val="dk1"/>
                </a:solidFill>
              </a:rPr>
              <a:t>601.482.8719</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Catholic Charities The Guardian Shelter for Battered Families</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Natchez</a:t>
            </a:r>
            <a:endParaRPr sz="1200">
              <a:solidFill>
                <a:schemeClr val="dk1"/>
              </a:solidFill>
            </a:endParaRPr>
          </a:p>
          <a:p>
            <a:pPr marL="0" lvl="0" indent="0" algn="l" rtl="0">
              <a:spcBef>
                <a:spcPts val="0"/>
              </a:spcBef>
              <a:spcAft>
                <a:spcPts val="0"/>
              </a:spcAft>
              <a:buNone/>
            </a:pPr>
            <a:r>
              <a:rPr lang="en" sz="1200">
                <a:solidFill>
                  <a:schemeClr val="dk1"/>
                </a:solidFill>
              </a:rPr>
              <a:t>601.442.4579</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Catholic Charities Shelter for Battered Families</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Jackson</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 601.355.8634</a:t>
            </a:r>
            <a:endParaRPr sz="1200">
              <a:solidFill>
                <a:schemeClr val="dk1"/>
              </a:solidFill>
            </a:endParaRPr>
          </a:p>
          <a:p>
            <a:pPr marL="0" lvl="0" indent="0" algn="l" rtl="0">
              <a:spcBef>
                <a:spcPts val="0"/>
              </a:spcBef>
              <a:spcAft>
                <a:spcPts val="1600"/>
              </a:spcAft>
              <a:buNone/>
            </a:pPr>
            <a:endParaRPr>
              <a:solidFill>
                <a:schemeClr val="dk1"/>
              </a:solidFill>
            </a:endParaRPr>
          </a:p>
        </p:txBody>
      </p:sp>
      <p:sp>
        <p:nvSpPr>
          <p:cNvPr id="164" name="Google Shape;164;p3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W.I.N.G.S.</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McComb</a:t>
            </a:r>
            <a:endParaRPr sz="1200">
              <a:solidFill>
                <a:schemeClr val="dk1"/>
              </a:solidFill>
            </a:endParaRPr>
          </a:p>
          <a:p>
            <a:pPr marL="0" lvl="0" indent="0" algn="l" rtl="0">
              <a:spcBef>
                <a:spcPts val="0"/>
              </a:spcBef>
              <a:spcAft>
                <a:spcPts val="0"/>
              </a:spcAft>
              <a:buNone/>
            </a:pPr>
            <a:r>
              <a:rPr lang="en" sz="1200">
                <a:solidFill>
                  <a:schemeClr val="dk1"/>
                </a:solidFill>
              </a:rPr>
              <a:t>601.684.9225</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Angel Wings Outreach Center</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Mendenhall</a:t>
            </a:r>
            <a:endParaRPr sz="1200">
              <a:solidFill>
                <a:schemeClr val="dk1"/>
              </a:solidFill>
            </a:endParaRPr>
          </a:p>
          <a:p>
            <a:pPr marL="0" lvl="0" indent="0" algn="l" rtl="0">
              <a:spcBef>
                <a:spcPts val="0"/>
              </a:spcBef>
              <a:spcAft>
                <a:spcPts val="0"/>
              </a:spcAft>
              <a:buNone/>
            </a:pPr>
            <a:r>
              <a:rPr lang="en" sz="1200">
                <a:solidFill>
                  <a:schemeClr val="dk1"/>
                </a:solidFill>
              </a:rPr>
              <a:t>601.847.5802</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Center for Violence Prevention </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Pearl</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601.932.4198</a:t>
            </a:r>
            <a:endParaRPr sz="1200">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311700" y="236250"/>
            <a:ext cx="8520600" cy="78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a:solidFill>
                  <a:srgbClr val="000000"/>
                </a:solidFill>
              </a:rPr>
              <a:t>Domestic Violence Programs in Mississippi</a:t>
            </a:r>
            <a:endParaRPr sz="3200">
              <a:solidFill>
                <a:srgbClr val="000000"/>
              </a:solidFill>
            </a:endParaRPr>
          </a:p>
        </p:txBody>
      </p:sp>
      <p:sp>
        <p:nvSpPr>
          <p:cNvPr id="170" name="Google Shape;170;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23850" algn="l" rtl="0">
              <a:spcBef>
                <a:spcPts val="400"/>
              </a:spcBef>
              <a:spcAft>
                <a:spcPts val="0"/>
              </a:spcAft>
              <a:buClr>
                <a:schemeClr val="dk1"/>
              </a:buClr>
              <a:buSzPts val="1500"/>
              <a:buChar char="●"/>
            </a:pPr>
            <a:r>
              <a:rPr lang="en" sz="1500" u="sng">
                <a:solidFill>
                  <a:schemeClr val="dk1"/>
                </a:solidFill>
              </a:rPr>
              <a:t>4th Congressional District</a:t>
            </a:r>
            <a:endParaRPr sz="1500" u="sng">
              <a:solidFill>
                <a:schemeClr val="dk1"/>
              </a:solidFill>
            </a:endParaRPr>
          </a:p>
          <a:p>
            <a:pPr marL="342900" lvl="0" indent="0" algn="l" rtl="0">
              <a:spcBef>
                <a:spcPts val="400"/>
              </a:spcBef>
              <a:spcAft>
                <a:spcPts val="0"/>
              </a:spcAft>
              <a:buClr>
                <a:schemeClr val="dk1"/>
              </a:buClr>
              <a:buSzPts val="1100"/>
              <a:buFont typeface="Arial"/>
              <a:buNone/>
            </a:pPr>
            <a:endParaRPr sz="1500" u="sng">
              <a:solidFill>
                <a:schemeClr val="dk1"/>
              </a:solidFill>
            </a:endParaRPr>
          </a:p>
          <a:p>
            <a:pPr marL="914400" lvl="0" indent="-323850" algn="l" rtl="0">
              <a:spcBef>
                <a:spcPts val="400"/>
              </a:spcBef>
              <a:spcAft>
                <a:spcPts val="0"/>
              </a:spcAft>
              <a:buClr>
                <a:schemeClr val="dk1"/>
              </a:buClr>
              <a:buSzPts val="1500"/>
              <a:buChar char="●"/>
            </a:pPr>
            <a:r>
              <a:rPr lang="en" sz="1500">
                <a:solidFill>
                  <a:schemeClr val="dk1"/>
                </a:solidFill>
              </a:rPr>
              <a:t>Gulf Coast Women's Center For Nonviolence</a:t>
            </a:r>
            <a:endParaRPr sz="1500">
              <a:solidFill>
                <a:schemeClr val="dk1"/>
              </a:solidFill>
            </a:endParaRPr>
          </a:p>
          <a:p>
            <a:pPr marL="800100" lvl="0" indent="114300" algn="l" rtl="0">
              <a:spcBef>
                <a:spcPts val="400"/>
              </a:spcBef>
              <a:spcAft>
                <a:spcPts val="0"/>
              </a:spcAft>
              <a:buClr>
                <a:schemeClr val="dk1"/>
              </a:buClr>
              <a:buSzPts val="1100"/>
              <a:buFont typeface="Arial"/>
              <a:buNone/>
            </a:pPr>
            <a:r>
              <a:rPr lang="en" sz="1500">
                <a:solidFill>
                  <a:schemeClr val="dk1"/>
                </a:solidFill>
              </a:rPr>
              <a:t>Biloxi</a:t>
            </a:r>
            <a:endParaRPr sz="1500">
              <a:solidFill>
                <a:schemeClr val="dk1"/>
              </a:solidFill>
            </a:endParaRPr>
          </a:p>
          <a:p>
            <a:pPr marL="800100" lvl="0" indent="114300" algn="l" rtl="0">
              <a:spcBef>
                <a:spcPts val="400"/>
              </a:spcBef>
              <a:spcAft>
                <a:spcPts val="0"/>
              </a:spcAft>
              <a:buNone/>
            </a:pPr>
            <a:r>
              <a:rPr lang="en" sz="1500">
                <a:solidFill>
                  <a:schemeClr val="dk1"/>
                </a:solidFill>
              </a:rPr>
              <a:t>228.435.1968</a:t>
            </a:r>
            <a:endParaRPr sz="1500">
              <a:solidFill>
                <a:schemeClr val="dk1"/>
              </a:solidFill>
            </a:endParaRPr>
          </a:p>
          <a:p>
            <a:pPr marL="342900" lvl="0" indent="0" algn="l" rtl="0">
              <a:spcBef>
                <a:spcPts val="400"/>
              </a:spcBef>
              <a:spcAft>
                <a:spcPts val="0"/>
              </a:spcAft>
              <a:buClr>
                <a:schemeClr val="dk1"/>
              </a:buClr>
              <a:buSzPts val="1100"/>
              <a:buFont typeface="Arial"/>
              <a:buNone/>
            </a:pPr>
            <a:endParaRPr sz="1500">
              <a:solidFill>
                <a:schemeClr val="dk1"/>
              </a:solidFill>
            </a:endParaRPr>
          </a:p>
          <a:p>
            <a:pPr marL="914400" lvl="0" indent="-323850" algn="l" rtl="0">
              <a:spcBef>
                <a:spcPts val="400"/>
              </a:spcBef>
              <a:spcAft>
                <a:spcPts val="0"/>
              </a:spcAft>
              <a:buClr>
                <a:schemeClr val="dk1"/>
              </a:buClr>
              <a:buSzPts val="1500"/>
              <a:buChar char="●"/>
            </a:pPr>
            <a:r>
              <a:rPr lang="en" sz="1500">
                <a:solidFill>
                  <a:schemeClr val="dk1"/>
                </a:solidFill>
              </a:rPr>
              <a:t>Adrienne's House</a:t>
            </a:r>
            <a:endParaRPr sz="1500">
              <a:solidFill>
                <a:schemeClr val="dk1"/>
              </a:solidFill>
            </a:endParaRPr>
          </a:p>
          <a:p>
            <a:pPr marL="800100" lvl="0" indent="0" algn="l" rtl="0">
              <a:spcBef>
                <a:spcPts val="400"/>
              </a:spcBef>
              <a:spcAft>
                <a:spcPts val="0"/>
              </a:spcAft>
              <a:buClr>
                <a:schemeClr val="dk1"/>
              </a:buClr>
              <a:buSzPts val="1100"/>
              <a:buFont typeface="Arial"/>
              <a:buNone/>
            </a:pPr>
            <a:r>
              <a:rPr lang="en" sz="1500">
                <a:solidFill>
                  <a:schemeClr val="dk1"/>
                </a:solidFill>
              </a:rPr>
              <a:t>  Gulf Coast Women's Center for Nonviolence</a:t>
            </a:r>
            <a:endParaRPr sz="1500">
              <a:solidFill>
                <a:schemeClr val="dk1"/>
              </a:solidFill>
            </a:endParaRPr>
          </a:p>
          <a:p>
            <a:pPr marL="800100" lvl="0" indent="114300" algn="l" rtl="0">
              <a:spcBef>
                <a:spcPts val="400"/>
              </a:spcBef>
              <a:spcAft>
                <a:spcPts val="0"/>
              </a:spcAft>
              <a:buClr>
                <a:schemeClr val="dk1"/>
              </a:buClr>
              <a:buSzPts val="1100"/>
              <a:buFont typeface="Arial"/>
              <a:buNone/>
            </a:pPr>
            <a:r>
              <a:rPr lang="en" sz="1500">
                <a:solidFill>
                  <a:schemeClr val="dk1"/>
                </a:solidFill>
              </a:rPr>
              <a:t>Pascagoula</a:t>
            </a:r>
            <a:endParaRPr sz="1500">
              <a:solidFill>
                <a:schemeClr val="dk1"/>
              </a:solidFill>
            </a:endParaRPr>
          </a:p>
          <a:p>
            <a:pPr marL="0" lvl="0" indent="0" algn="l" rtl="0">
              <a:spcBef>
                <a:spcPts val="0"/>
              </a:spcBef>
              <a:spcAft>
                <a:spcPts val="1600"/>
              </a:spcAft>
              <a:buNone/>
            </a:pPr>
            <a:r>
              <a:rPr lang="en" sz="1500">
                <a:solidFill>
                  <a:schemeClr val="dk1"/>
                </a:solidFill>
              </a:rPr>
              <a:t>       		 228.205.4502</a:t>
            </a:r>
            <a:endParaRPr sz="15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0">
                <a:solidFill>
                  <a:srgbClr val="000000"/>
                </a:solidFill>
                <a:latin typeface="Calibri"/>
                <a:ea typeface="Calibri"/>
                <a:cs typeface="Calibri"/>
                <a:sym typeface="Calibri"/>
              </a:rPr>
              <a:t>Need Help??</a:t>
            </a:r>
            <a:endParaRPr sz="100" b="0">
              <a:solidFill>
                <a:srgbClr val="000000"/>
              </a:solidFill>
              <a:latin typeface="Calibri"/>
              <a:ea typeface="Calibri"/>
              <a:cs typeface="Calibri"/>
              <a:sym typeface="Calibri"/>
            </a:endParaRPr>
          </a:p>
        </p:txBody>
      </p:sp>
      <p:sp>
        <p:nvSpPr>
          <p:cNvPr id="176" name="Google Shape;176;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342900" lvl="0" indent="0" algn="ctr" rtl="0">
              <a:spcBef>
                <a:spcPts val="1000"/>
              </a:spcBef>
              <a:spcAft>
                <a:spcPts val="0"/>
              </a:spcAft>
              <a:buClr>
                <a:schemeClr val="dk1"/>
              </a:buClr>
              <a:buSzPts val="1100"/>
              <a:buFont typeface="Arial"/>
              <a:buNone/>
            </a:pPr>
            <a:r>
              <a:rPr lang="en" sz="2400">
                <a:solidFill>
                  <a:schemeClr val="dk1"/>
                </a:solidFill>
                <a:latin typeface="Calibri"/>
                <a:ea typeface="Calibri"/>
                <a:cs typeface="Calibri"/>
                <a:sym typeface="Calibri"/>
              </a:rPr>
              <a:t>The National Domestic Violence Hotline</a:t>
            </a:r>
            <a:endParaRPr sz="2400">
              <a:solidFill>
                <a:schemeClr val="dk1"/>
              </a:solidFill>
              <a:latin typeface="Calibri"/>
              <a:ea typeface="Calibri"/>
              <a:cs typeface="Calibri"/>
              <a:sym typeface="Calibri"/>
            </a:endParaRPr>
          </a:p>
          <a:p>
            <a:pPr marL="342900" lvl="0" indent="0" algn="ctr" rtl="0">
              <a:spcBef>
                <a:spcPts val="1000"/>
              </a:spcBef>
              <a:spcAft>
                <a:spcPts val="0"/>
              </a:spcAft>
              <a:buClr>
                <a:schemeClr val="dk1"/>
              </a:buClr>
              <a:buSzPts val="1100"/>
              <a:buFont typeface="Arial"/>
              <a:buNone/>
            </a:pPr>
            <a:r>
              <a:rPr lang="en" sz="2400">
                <a:solidFill>
                  <a:schemeClr val="dk1"/>
                </a:solidFill>
                <a:latin typeface="Calibri"/>
                <a:ea typeface="Calibri"/>
                <a:cs typeface="Calibri"/>
                <a:sym typeface="Calibri"/>
              </a:rPr>
              <a:t>1-800-799-SAFE(7233)</a:t>
            </a:r>
            <a:endParaRPr sz="2400">
              <a:solidFill>
                <a:schemeClr val="dk1"/>
              </a:solidFill>
              <a:latin typeface="Calibri"/>
              <a:ea typeface="Calibri"/>
              <a:cs typeface="Calibri"/>
              <a:sym typeface="Calibri"/>
            </a:endParaRPr>
          </a:p>
          <a:p>
            <a:pPr marL="342900" lvl="0" indent="0" algn="ctr" rtl="0">
              <a:spcBef>
                <a:spcPts val="1000"/>
              </a:spcBef>
              <a:spcAft>
                <a:spcPts val="0"/>
              </a:spcAft>
              <a:buClr>
                <a:schemeClr val="dk1"/>
              </a:buClr>
              <a:buSzPts val="1100"/>
              <a:buFont typeface="Arial"/>
              <a:buNone/>
            </a:pPr>
            <a:r>
              <a:rPr lang="en" sz="2400">
                <a:solidFill>
                  <a:schemeClr val="dk1"/>
                </a:solidFill>
                <a:latin typeface="Calibri"/>
                <a:ea typeface="Calibri"/>
                <a:cs typeface="Calibri"/>
                <a:sym typeface="Calibri"/>
              </a:rPr>
              <a:t>State of Mississippi Hotline</a:t>
            </a:r>
            <a:endParaRPr sz="2400">
              <a:solidFill>
                <a:schemeClr val="dk1"/>
              </a:solidFill>
              <a:latin typeface="Calibri"/>
              <a:ea typeface="Calibri"/>
              <a:cs typeface="Calibri"/>
              <a:sym typeface="Calibri"/>
            </a:endParaRPr>
          </a:p>
          <a:p>
            <a:pPr marL="342900" lvl="0" indent="0" algn="ctr" rtl="0">
              <a:spcBef>
                <a:spcPts val="1000"/>
              </a:spcBef>
              <a:spcAft>
                <a:spcPts val="0"/>
              </a:spcAft>
              <a:buClr>
                <a:schemeClr val="dk1"/>
              </a:buClr>
              <a:buSzPts val="1100"/>
              <a:buFont typeface="Arial"/>
              <a:buNone/>
            </a:pPr>
            <a:r>
              <a:rPr lang="en" sz="2400">
                <a:solidFill>
                  <a:schemeClr val="dk1"/>
                </a:solidFill>
                <a:latin typeface="Calibri"/>
                <a:ea typeface="Calibri"/>
                <a:cs typeface="Calibri"/>
                <a:sym typeface="Calibri"/>
              </a:rPr>
              <a:t>1-800-898-3234</a:t>
            </a:r>
            <a:endParaRPr sz="2400">
              <a:solidFill>
                <a:schemeClr val="dk1"/>
              </a:solidFill>
              <a:latin typeface="Calibri"/>
              <a:ea typeface="Calibri"/>
              <a:cs typeface="Calibri"/>
              <a:sym typeface="Calibri"/>
            </a:endParaRPr>
          </a:p>
          <a:p>
            <a:pPr marL="342900" lvl="0" indent="0" algn="ctr" rtl="0">
              <a:spcBef>
                <a:spcPts val="1000"/>
              </a:spcBef>
              <a:spcAft>
                <a:spcPts val="0"/>
              </a:spcAft>
              <a:buClr>
                <a:schemeClr val="dk1"/>
              </a:buClr>
              <a:buSzPts val="1100"/>
              <a:buFont typeface="Arial"/>
              <a:buNone/>
            </a:pPr>
            <a:r>
              <a:rPr lang="en" sz="2400">
                <a:solidFill>
                  <a:schemeClr val="dk1"/>
                </a:solidFill>
                <a:latin typeface="Calibri"/>
                <a:ea typeface="Calibri"/>
                <a:cs typeface="Calibri"/>
                <a:sym typeface="Calibri"/>
              </a:rPr>
              <a:t>Or</a:t>
            </a:r>
            <a:endParaRPr sz="2400">
              <a:solidFill>
                <a:schemeClr val="dk1"/>
              </a:solidFill>
              <a:latin typeface="Calibri"/>
              <a:ea typeface="Calibri"/>
              <a:cs typeface="Calibri"/>
              <a:sym typeface="Calibri"/>
            </a:endParaRPr>
          </a:p>
          <a:p>
            <a:pPr marL="0" lvl="0" indent="0" algn="ctr" rtl="0">
              <a:spcBef>
                <a:spcPts val="0"/>
              </a:spcBef>
              <a:spcAft>
                <a:spcPts val="1600"/>
              </a:spcAft>
              <a:buNone/>
            </a:pPr>
            <a:r>
              <a:rPr lang="en" sz="2400">
                <a:solidFill>
                  <a:schemeClr val="dk1"/>
                </a:solidFill>
                <a:latin typeface="Calibri"/>
                <a:ea typeface="Calibri"/>
                <a:cs typeface="Calibri"/>
                <a:sym typeface="Calibri"/>
              </a:rPr>
              <a:t>DomesticShelters.org</a:t>
            </a:r>
            <a:endParaRPr sz="2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References</a:t>
            </a:r>
            <a:endParaRPr sz="2000"/>
          </a:p>
        </p:txBody>
      </p:sp>
      <p:sp>
        <p:nvSpPr>
          <p:cNvPr id="182" name="Google Shape;182;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23850" algn="l" rtl="0">
              <a:lnSpc>
                <a:spcPct val="90000"/>
              </a:lnSpc>
              <a:spcBef>
                <a:spcPts val="1000"/>
              </a:spcBef>
              <a:spcAft>
                <a:spcPts val="0"/>
              </a:spcAft>
              <a:buClr>
                <a:schemeClr val="dk1"/>
              </a:buClr>
              <a:buSzPts val="1500"/>
              <a:buChar char="●"/>
            </a:pPr>
            <a:r>
              <a:rPr lang="en" sz="1500">
                <a:solidFill>
                  <a:schemeClr val="dk1"/>
                </a:solidFill>
              </a:rPr>
              <a:t>Herschell, A., Scudder, A., Schaffner, K., &amp; Slagel, L. (2017). Feasibility and effectiveness of parent-child interaction therapy with victims of domestic violence: A pilot study. </a:t>
            </a:r>
            <a:r>
              <a:rPr lang="en" sz="1500" i="1">
                <a:solidFill>
                  <a:schemeClr val="dk1"/>
                </a:solidFill>
              </a:rPr>
              <a:t>Journal of Child &amp; Family Studies</a:t>
            </a:r>
            <a:r>
              <a:rPr lang="en" sz="1500">
                <a:solidFill>
                  <a:schemeClr val="dk1"/>
                </a:solidFill>
              </a:rPr>
              <a:t>, </a:t>
            </a:r>
            <a:r>
              <a:rPr lang="en" sz="1500" i="1">
                <a:solidFill>
                  <a:schemeClr val="dk1"/>
                </a:solidFill>
              </a:rPr>
              <a:t>26</a:t>
            </a:r>
            <a:r>
              <a:rPr lang="en" sz="1500">
                <a:solidFill>
                  <a:schemeClr val="dk1"/>
                </a:solidFill>
              </a:rPr>
              <a:t>(1), 271–283. https://ecnhts-proxy.jsums.edu:3569/10.1007/s10826-016-0546-y</a:t>
            </a:r>
            <a:endParaRPr sz="1500">
              <a:solidFill>
                <a:schemeClr val="dk1"/>
              </a:solidFill>
            </a:endParaRPr>
          </a:p>
          <a:p>
            <a:pPr marL="457200" lvl="0" indent="-323850" algn="l" rtl="0">
              <a:lnSpc>
                <a:spcPct val="90000"/>
              </a:lnSpc>
              <a:spcBef>
                <a:spcPts val="0"/>
              </a:spcBef>
              <a:spcAft>
                <a:spcPts val="0"/>
              </a:spcAft>
              <a:buClr>
                <a:srgbClr val="333333"/>
              </a:buClr>
              <a:buSzPts val="1500"/>
              <a:buChar char="●"/>
            </a:pPr>
            <a:r>
              <a:rPr lang="en" sz="1500">
                <a:solidFill>
                  <a:schemeClr val="dk1"/>
                </a:solidFill>
                <a:latin typeface="Calibri"/>
                <a:ea typeface="Calibri"/>
                <a:cs typeface="Calibri"/>
                <a:sym typeface="Calibri"/>
              </a:rPr>
              <a:t>Vargas, L. Cataldo, J., &amp; Dickson, S. (2005). Domestic violence and children. In G. R. Walz &amp; R. K. Yep (Eds.), VISTAS: Compelling perspectives on counseling, 2005 (pp.67- 69). Alexandria, VA: American Counseling Association.</a:t>
            </a:r>
            <a:endParaRPr sz="1500">
              <a:solidFill>
                <a:schemeClr val="dk1"/>
              </a:solidFill>
              <a:latin typeface="Calibri"/>
              <a:ea typeface="Calibri"/>
              <a:cs typeface="Calibri"/>
              <a:sym typeface="Calibri"/>
            </a:endParaRPr>
          </a:p>
          <a:p>
            <a:pPr marL="457200" lvl="0" indent="-323850" algn="l" rtl="0">
              <a:lnSpc>
                <a:spcPct val="90000"/>
              </a:lnSpc>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National Coalition Against Domestic Violence </a:t>
            </a:r>
            <a:endParaRPr sz="1500">
              <a:solidFill>
                <a:schemeClr val="dk1"/>
              </a:solidFill>
              <a:latin typeface="Calibri"/>
              <a:ea typeface="Calibri"/>
              <a:cs typeface="Calibri"/>
              <a:sym typeface="Calibri"/>
            </a:endParaRPr>
          </a:p>
          <a:p>
            <a:pPr marL="914400" lvl="1" indent="-323850" algn="l" rtl="0">
              <a:lnSpc>
                <a:spcPct val="90000"/>
              </a:lnSpc>
              <a:spcBef>
                <a:spcPts val="0"/>
              </a:spcBef>
              <a:spcAft>
                <a:spcPts val="0"/>
              </a:spcAft>
              <a:buClr>
                <a:schemeClr val="dk1"/>
              </a:buClr>
              <a:buSzPts val="1500"/>
              <a:buFont typeface="Calibri"/>
              <a:buChar char="○"/>
            </a:pPr>
            <a:r>
              <a:rPr lang="en" sz="1500" u="sng">
                <a:solidFill>
                  <a:schemeClr val="hlink"/>
                </a:solidFill>
                <a:latin typeface="Calibri"/>
                <a:ea typeface="Calibri"/>
                <a:cs typeface="Calibri"/>
                <a:sym typeface="Calibri"/>
                <a:hlinkClick r:id="rId3"/>
              </a:rPr>
              <a:t>https://ncadv.org/statistics</a:t>
            </a:r>
            <a:endParaRPr sz="1500">
              <a:solidFill>
                <a:schemeClr val="dk1"/>
              </a:solidFill>
              <a:latin typeface="Calibri"/>
              <a:ea typeface="Calibri"/>
              <a:cs typeface="Calibri"/>
              <a:sym typeface="Calibri"/>
            </a:endParaRPr>
          </a:p>
          <a:p>
            <a:pPr marL="914400" lvl="1" indent="-323850" algn="l" rtl="0">
              <a:lnSpc>
                <a:spcPct val="90000"/>
              </a:lnSpc>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https://assets.speakcdn.com/assets/2497/mississippi_2019.pdf</a:t>
            </a:r>
            <a:endParaRPr sz="1500">
              <a:solidFill>
                <a:schemeClr val="dk1"/>
              </a:solidFill>
              <a:latin typeface="Calibri"/>
              <a:ea typeface="Calibri"/>
              <a:cs typeface="Calibri"/>
              <a:sym typeface="Calibri"/>
            </a:endParaRPr>
          </a:p>
          <a:p>
            <a:pPr marL="457200" lvl="0" indent="-323850" algn="l" rtl="0">
              <a:lnSpc>
                <a:spcPct val="90000"/>
              </a:lnSpc>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Guns and Violence Against Women </a:t>
            </a:r>
            <a:endParaRPr sz="1500">
              <a:solidFill>
                <a:schemeClr val="dk1"/>
              </a:solidFill>
              <a:latin typeface="Calibri"/>
              <a:ea typeface="Calibri"/>
              <a:cs typeface="Calibri"/>
              <a:sym typeface="Calibri"/>
            </a:endParaRPr>
          </a:p>
          <a:p>
            <a:pPr marL="914400" lvl="1" indent="-323850" algn="l" rtl="0">
              <a:lnSpc>
                <a:spcPct val="90000"/>
              </a:lnSpc>
              <a:spcBef>
                <a:spcPts val="0"/>
              </a:spcBef>
              <a:spcAft>
                <a:spcPts val="0"/>
              </a:spcAft>
              <a:buClr>
                <a:schemeClr val="dk1"/>
              </a:buClr>
              <a:buSzPts val="1500"/>
              <a:buFont typeface="Calibri"/>
              <a:buChar char="○"/>
            </a:pPr>
            <a:r>
              <a:rPr lang="en" sz="1500" u="sng">
                <a:solidFill>
                  <a:schemeClr val="hlink"/>
                </a:solidFill>
                <a:latin typeface="Calibri"/>
                <a:ea typeface="Calibri"/>
                <a:cs typeface="Calibri"/>
                <a:sym typeface="Calibri"/>
                <a:hlinkClick r:id="rId4"/>
              </a:rPr>
              <a:t>https://everytownresearch.org/report/guns-and-violence-against-women-americas-uniquely-lethal-intimate-partner-violence-problem/</a:t>
            </a:r>
            <a:endParaRPr sz="1500">
              <a:solidFill>
                <a:schemeClr val="dk1"/>
              </a:solidFill>
              <a:latin typeface="Calibri"/>
              <a:ea typeface="Calibri"/>
              <a:cs typeface="Calibri"/>
              <a:sym typeface="Calibri"/>
            </a:endParaRPr>
          </a:p>
          <a:p>
            <a:pPr marL="0" lvl="0" indent="0" algn="l" rtl="0">
              <a:spcBef>
                <a:spcPts val="0"/>
              </a:spcBef>
              <a:spcAft>
                <a:spcPts val="1600"/>
              </a:spcAft>
              <a:buNone/>
            </a:pPr>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4048000" y="0"/>
            <a:ext cx="5027175" cy="1948800"/>
          </a:xfrm>
          <a:prstGeom prst="rect">
            <a:avLst/>
          </a:prstGeom>
          <a:noFill/>
          <a:ln>
            <a:noFill/>
          </a:ln>
        </p:spPr>
      </p:pic>
      <p:pic>
        <p:nvPicPr>
          <p:cNvPr id="70" name="Google Shape;70;p15"/>
          <p:cNvPicPr preferRelativeResize="0"/>
          <p:nvPr/>
        </p:nvPicPr>
        <p:blipFill>
          <a:blip r:embed="rId4">
            <a:alphaModFix/>
          </a:blip>
          <a:stretch>
            <a:fillRect/>
          </a:stretch>
        </p:blipFill>
        <p:spPr>
          <a:xfrm>
            <a:off x="0" y="-66251"/>
            <a:ext cx="3964425" cy="2944250"/>
          </a:xfrm>
          <a:prstGeom prst="rect">
            <a:avLst/>
          </a:prstGeom>
          <a:noFill/>
          <a:ln>
            <a:noFill/>
          </a:ln>
        </p:spPr>
      </p:pic>
      <p:pic>
        <p:nvPicPr>
          <p:cNvPr id="71" name="Google Shape;71;p15"/>
          <p:cNvPicPr preferRelativeResize="0"/>
          <p:nvPr/>
        </p:nvPicPr>
        <p:blipFill>
          <a:blip r:embed="rId5">
            <a:alphaModFix/>
          </a:blip>
          <a:stretch>
            <a:fillRect/>
          </a:stretch>
        </p:blipFill>
        <p:spPr>
          <a:xfrm>
            <a:off x="4048000" y="1948800"/>
            <a:ext cx="5096000" cy="3083950"/>
          </a:xfrm>
          <a:prstGeom prst="rect">
            <a:avLst/>
          </a:prstGeom>
          <a:noFill/>
          <a:ln>
            <a:noFill/>
          </a:ln>
        </p:spPr>
      </p:pic>
      <p:pic>
        <p:nvPicPr>
          <p:cNvPr id="72" name="Google Shape;72;p15"/>
          <p:cNvPicPr preferRelativeResize="0"/>
          <p:nvPr/>
        </p:nvPicPr>
        <p:blipFill>
          <a:blip r:embed="rId6">
            <a:alphaModFix/>
          </a:blip>
          <a:stretch>
            <a:fillRect/>
          </a:stretch>
        </p:blipFill>
        <p:spPr>
          <a:xfrm>
            <a:off x="82225" y="2962250"/>
            <a:ext cx="3882200" cy="20705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Facts</a:t>
            </a:r>
            <a:endParaRPr sz="3100"/>
          </a:p>
          <a:p>
            <a:pPr marL="0" lvl="0" indent="0" algn="l" rtl="0">
              <a:spcBef>
                <a:spcPts val="0"/>
              </a:spcBef>
              <a:spcAft>
                <a:spcPts val="0"/>
              </a:spcAft>
              <a:buNone/>
            </a:pPr>
            <a:endParaRPr/>
          </a:p>
        </p:txBody>
      </p:sp>
      <p:sp>
        <p:nvSpPr>
          <p:cNvPr id="78" name="Google Shape;7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Clr>
                <a:schemeClr val="dk1"/>
              </a:buClr>
              <a:buSzPts val="2300"/>
              <a:buChar char="●"/>
            </a:pPr>
            <a:r>
              <a:rPr lang="en" sz="2300">
                <a:solidFill>
                  <a:schemeClr val="dk1"/>
                </a:solidFill>
              </a:rPr>
              <a:t>Domestic violence can be physical, sexual, verbal, or psychological.</a:t>
            </a:r>
            <a:endParaRPr sz="2300">
              <a:solidFill>
                <a:schemeClr val="dk1"/>
              </a:solidFill>
            </a:endParaRPr>
          </a:p>
          <a:p>
            <a:pPr marL="457200" lvl="0" indent="-374650" algn="l" rtl="0">
              <a:spcBef>
                <a:spcPts val="0"/>
              </a:spcBef>
              <a:spcAft>
                <a:spcPts val="0"/>
              </a:spcAft>
              <a:buClr>
                <a:schemeClr val="dk1"/>
              </a:buClr>
              <a:buSzPts val="2300"/>
              <a:buChar char="●"/>
            </a:pPr>
            <a:r>
              <a:rPr lang="en" sz="2300">
                <a:solidFill>
                  <a:schemeClr val="dk1"/>
                </a:solidFill>
              </a:rPr>
              <a:t>Victims of domestic violence are diverse. They can be educated, uneducated, poor, wealthy, and from any ethnic background. </a:t>
            </a:r>
            <a:endParaRPr sz="2300">
              <a:solidFill>
                <a:schemeClr val="dk1"/>
              </a:solidFill>
            </a:endParaRPr>
          </a:p>
          <a:p>
            <a:pPr marL="457200" lvl="0" indent="-374650" algn="l" rtl="0">
              <a:spcBef>
                <a:spcPts val="0"/>
              </a:spcBef>
              <a:spcAft>
                <a:spcPts val="0"/>
              </a:spcAft>
              <a:buClr>
                <a:schemeClr val="dk1"/>
              </a:buClr>
              <a:buSzPts val="2300"/>
              <a:buChar char="●"/>
            </a:pPr>
            <a:r>
              <a:rPr lang="en" sz="2300">
                <a:solidFill>
                  <a:schemeClr val="dk1"/>
                </a:solidFill>
              </a:rPr>
              <a:t>Domestic Violence can also occur between same-sex and heterosexual couples. </a:t>
            </a:r>
            <a:endParaRPr sz="23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title" idx="4294967295"/>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Nationwide Domestic Violence </a:t>
            </a:r>
            <a:endParaRPr/>
          </a:p>
        </p:txBody>
      </p:sp>
      <p:sp>
        <p:nvSpPr>
          <p:cNvPr id="84" name="Google Shape;84;p17"/>
          <p:cNvSpPr txBox="1">
            <a:spLocks noGrp="1"/>
          </p:cNvSpPr>
          <p:nvPr>
            <p:ph type="body" idx="1"/>
          </p:nvPr>
        </p:nvSpPr>
        <p:spPr>
          <a:xfrm>
            <a:off x="311700" y="1648750"/>
            <a:ext cx="7762800" cy="3186900"/>
          </a:xfrm>
          <a:prstGeom prst="rect">
            <a:avLst/>
          </a:prstGeom>
        </p:spPr>
        <p:txBody>
          <a:bodyPr spcFirstLastPara="1" wrap="square" lIns="91425" tIns="91425" rIns="91425" bIns="91425" anchor="ctr" anchorCtr="0">
            <a:noAutofit/>
          </a:bodyPr>
          <a:lstStyle/>
          <a:p>
            <a:pPr marL="457200" lvl="0" indent="-361950" algn="l" rtl="0">
              <a:spcBef>
                <a:spcPts val="0"/>
              </a:spcBef>
              <a:spcAft>
                <a:spcPts val="0"/>
              </a:spcAft>
              <a:buClr>
                <a:srgbClr val="7030A0"/>
              </a:buClr>
              <a:buSzPts val="2100"/>
              <a:buChar char="●"/>
            </a:pPr>
            <a:r>
              <a:rPr lang="en">
                <a:solidFill>
                  <a:srgbClr val="7030A0"/>
                </a:solidFill>
              </a:rPr>
              <a:t>On average, nearly 20 people per minute are physically abused by an intimate partner in the United States.</a:t>
            </a:r>
            <a:endParaRPr>
              <a:solidFill>
                <a:srgbClr val="7030A0"/>
              </a:solidFill>
            </a:endParaRPr>
          </a:p>
          <a:p>
            <a:pPr marL="457200" lvl="0" indent="-361950" algn="l" rtl="0">
              <a:spcBef>
                <a:spcPts val="0"/>
              </a:spcBef>
              <a:spcAft>
                <a:spcPts val="0"/>
              </a:spcAft>
              <a:buClr>
                <a:srgbClr val="7030A0"/>
              </a:buClr>
              <a:buSzPts val="2100"/>
              <a:buChar char="●"/>
            </a:pPr>
            <a:r>
              <a:rPr lang="en">
                <a:solidFill>
                  <a:srgbClr val="7030A0"/>
                </a:solidFill>
              </a:rPr>
              <a:t>1 in 3 women and 1 and 4 men have experienced some form of physical violence by an intimate partner. </a:t>
            </a:r>
            <a:endParaRPr>
              <a:solidFill>
                <a:srgbClr val="7030A0"/>
              </a:solidFill>
            </a:endParaRPr>
          </a:p>
          <a:p>
            <a:pPr marL="457200" lvl="0" indent="-361950" algn="l" rtl="0">
              <a:spcBef>
                <a:spcPts val="0"/>
              </a:spcBef>
              <a:spcAft>
                <a:spcPts val="0"/>
              </a:spcAft>
              <a:buClr>
                <a:srgbClr val="7030A0"/>
              </a:buClr>
              <a:buSzPts val="2100"/>
              <a:buChar char="●"/>
            </a:pPr>
            <a:r>
              <a:rPr lang="en">
                <a:solidFill>
                  <a:srgbClr val="7030A0"/>
                </a:solidFill>
              </a:rPr>
              <a:t>On a normal day, domestic violence hotlines receive about 21,000 calls which is approximately 15 calls every minute. </a:t>
            </a:r>
            <a:endParaRPr>
              <a:solidFill>
                <a:srgbClr val="7030A0"/>
              </a:solidFill>
            </a:endParaRPr>
          </a:p>
          <a:p>
            <a:pPr marL="457200" lvl="0" indent="-361950" algn="l" rtl="0">
              <a:spcBef>
                <a:spcPts val="0"/>
              </a:spcBef>
              <a:spcAft>
                <a:spcPts val="0"/>
              </a:spcAft>
              <a:buClr>
                <a:srgbClr val="7030A0"/>
              </a:buClr>
              <a:buSzPts val="2100"/>
              <a:buChar char="●"/>
            </a:pPr>
            <a:r>
              <a:rPr lang="en">
                <a:solidFill>
                  <a:srgbClr val="7030A0"/>
                </a:solidFill>
              </a:rPr>
              <a:t>Intimate partner violence accounts for 15% of all violent crimes. </a:t>
            </a:r>
            <a:endParaRPr>
              <a:solidFill>
                <a:srgbClr val="7030A0"/>
              </a:solidFill>
            </a:endParaRPr>
          </a:p>
          <a:p>
            <a:pPr marL="457200" lvl="0" indent="-361950" algn="l" rtl="0">
              <a:spcBef>
                <a:spcPts val="0"/>
              </a:spcBef>
              <a:spcAft>
                <a:spcPts val="0"/>
              </a:spcAft>
              <a:buClr>
                <a:srgbClr val="7030A0"/>
              </a:buClr>
              <a:buSzPts val="2100"/>
              <a:buChar char="●"/>
            </a:pPr>
            <a:r>
              <a:rPr lang="en">
                <a:solidFill>
                  <a:srgbClr val="7030A0"/>
                </a:solidFill>
              </a:rPr>
              <a:t>72% of all murder-suicides involved an intimate partner, and 94% of he victims are female. </a:t>
            </a:r>
            <a:endParaRPr>
              <a:solidFill>
                <a:srgbClr val="7030A0"/>
              </a:solidFill>
            </a:endParaRPr>
          </a:p>
          <a:p>
            <a:pPr marL="457200" lvl="0" indent="-361950" algn="l" rtl="0">
              <a:spcBef>
                <a:spcPts val="0"/>
              </a:spcBef>
              <a:spcAft>
                <a:spcPts val="0"/>
              </a:spcAft>
              <a:buClr>
                <a:srgbClr val="7030A0"/>
              </a:buClr>
              <a:buSzPts val="2100"/>
              <a:buChar char="●"/>
            </a:pPr>
            <a:r>
              <a:rPr lang="en">
                <a:solidFill>
                  <a:srgbClr val="7030A0"/>
                </a:solidFill>
              </a:rPr>
              <a:t>Only 34% of victims receive medical care for their injuries.</a:t>
            </a:r>
            <a:endParaRPr>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8"/>
          <p:cNvPicPr preferRelativeResize="0"/>
          <p:nvPr/>
        </p:nvPicPr>
        <p:blipFill>
          <a:blip r:embed="rId3">
            <a:alphaModFix/>
          </a:blip>
          <a:stretch>
            <a:fillRect/>
          </a:stretch>
        </p:blipFill>
        <p:spPr>
          <a:xfrm>
            <a:off x="0" y="0"/>
            <a:ext cx="6968985" cy="5143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Domestic Violence in Mississippi </a:t>
            </a:r>
            <a:endParaRPr/>
          </a:p>
        </p:txBody>
      </p:sp>
      <p:sp>
        <p:nvSpPr>
          <p:cNvPr id="95" name="Google Shape;95;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Char char="●"/>
            </a:pPr>
            <a:r>
              <a:rPr lang="en" sz="1900">
                <a:solidFill>
                  <a:schemeClr val="dk1"/>
                </a:solidFill>
              </a:rPr>
              <a:t>On September 14, 2014, Mississippi domestic violence shelters reported the following services in a 24-hour period </a:t>
            </a:r>
            <a:endParaRPr sz="1900">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rPr>
              <a:t>393 domestic violence victims (197 children and 196 adults) found refuge in emergency shelters or transitional housing provided by local domestic violence programs.</a:t>
            </a:r>
            <a:endParaRPr sz="1800">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rPr>
              <a:t>72 adults and children received non-residential assistance and services, including counseling, legal advocacy, and children’s support groups.</a:t>
            </a:r>
            <a:endParaRPr sz="1800">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rPr>
              <a:t>In the 24-hour survey period, local and state hotlines answered 181 calls, averaging more than 7 hotline calls every hour.</a:t>
            </a:r>
            <a:endParaRPr sz="1800">
              <a:solidFill>
                <a:schemeClr val="dk1"/>
              </a:solidFill>
            </a:endParaRPr>
          </a:p>
          <a:p>
            <a:pPr marL="0" lvl="0" indent="0" algn="l" rtl="0">
              <a:spcBef>
                <a:spcPts val="1600"/>
              </a:spcBef>
              <a:spcAft>
                <a:spcPts val="1600"/>
              </a:spcAft>
              <a:buNone/>
            </a:pP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Costs of Domestic Violence </a:t>
            </a:r>
            <a:endParaRPr/>
          </a:p>
        </p:txBody>
      </p:sp>
      <p:sp>
        <p:nvSpPr>
          <p:cNvPr id="101" name="Google Shape;101;p20"/>
          <p:cNvSpPr txBox="1">
            <a:spLocks noGrp="1"/>
          </p:cNvSpPr>
          <p:nvPr>
            <p:ph type="body" idx="1"/>
          </p:nvPr>
        </p:nvSpPr>
        <p:spPr>
          <a:xfrm>
            <a:off x="311700" y="1152475"/>
            <a:ext cx="6408300" cy="37098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Char char="●"/>
            </a:pPr>
            <a:r>
              <a:rPr lang="en" sz="1900">
                <a:solidFill>
                  <a:schemeClr val="dk1"/>
                </a:solidFill>
              </a:rPr>
              <a:t>Victims of domestic violence lose a total of 8 million days of paid work each year. </a:t>
            </a:r>
            <a:endParaRPr sz="1900">
              <a:solidFill>
                <a:schemeClr val="dk1"/>
              </a:solidFill>
            </a:endParaRPr>
          </a:p>
          <a:p>
            <a:pPr marL="457200" lvl="0" indent="-349250" algn="l" rtl="0">
              <a:spcBef>
                <a:spcPts val="1000"/>
              </a:spcBef>
              <a:spcAft>
                <a:spcPts val="0"/>
              </a:spcAft>
              <a:buClr>
                <a:schemeClr val="dk1"/>
              </a:buClr>
              <a:buSzPts val="1900"/>
              <a:buChar char="●"/>
            </a:pPr>
            <a:r>
              <a:rPr lang="en" sz="1900">
                <a:solidFill>
                  <a:schemeClr val="dk1"/>
                </a:solidFill>
              </a:rPr>
              <a:t>The cost of intimate partner violence exceeds $8.3 billion per year. </a:t>
            </a:r>
            <a:endParaRPr sz="1900">
              <a:solidFill>
                <a:schemeClr val="dk1"/>
              </a:solidFill>
            </a:endParaRPr>
          </a:p>
          <a:p>
            <a:pPr marL="457200" lvl="0" indent="-349250" algn="l" rtl="0">
              <a:spcBef>
                <a:spcPts val="1000"/>
              </a:spcBef>
              <a:spcAft>
                <a:spcPts val="0"/>
              </a:spcAft>
              <a:buClr>
                <a:schemeClr val="dk1"/>
              </a:buClr>
              <a:buSzPts val="1900"/>
              <a:buChar char="●"/>
            </a:pPr>
            <a:r>
              <a:rPr lang="en" sz="1900">
                <a:solidFill>
                  <a:schemeClr val="dk1"/>
                </a:solidFill>
              </a:rPr>
              <a:t>Between 21-60% of victims of domestic violence lose their jobs due to reasons resulting from the abuse. </a:t>
            </a:r>
            <a:endParaRPr sz="1900">
              <a:solidFill>
                <a:schemeClr val="dk1"/>
              </a:solidFill>
            </a:endParaRPr>
          </a:p>
          <a:p>
            <a:pPr marL="457200" lvl="0" indent="0" algn="l" rtl="0">
              <a:spcBef>
                <a:spcPts val="1600"/>
              </a:spcBef>
              <a:spcAft>
                <a:spcPts val="1600"/>
              </a:spcAft>
              <a:buNone/>
            </a:pPr>
            <a:endParaRPr sz="1900">
              <a:solidFill>
                <a:schemeClr val="dk1"/>
              </a:solidFill>
            </a:endParaRPr>
          </a:p>
        </p:txBody>
      </p:sp>
      <p:pic>
        <p:nvPicPr>
          <p:cNvPr id="102" name="Google Shape;102;p20"/>
          <p:cNvPicPr preferRelativeResize="0"/>
          <p:nvPr/>
        </p:nvPicPr>
        <p:blipFill>
          <a:blip r:embed="rId3">
            <a:alphaModFix/>
          </a:blip>
          <a:stretch>
            <a:fillRect/>
          </a:stretch>
        </p:blipFill>
        <p:spPr>
          <a:xfrm>
            <a:off x="6255625" y="2365450"/>
            <a:ext cx="2678276" cy="26782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Physical/ Mental Health Impact </a:t>
            </a:r>
            <a:endParaRPr/>
          </a:p>
        </p:txBody>
      </p:sp>
      <p:sp>
        <p:nvSpPr>
          <p:cNvPr id="108" name="Google Shape;108;p21"/>
          <p:cNvSpPr txBox="1">
            <a:spLocks noGrp="1"/>
          </p:cNvSpPr>
          <p:nvPr>
            <p:ph type="body" idx="1"/>
          </p:nvPr>
        </p:nvSpPr>
        <p:spPr>
          <a:xfrm>
            <a:off x="311700" y="1152475"/>
            <a:ext cx="8520600" cy="3697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7030A0"/>
              </a:buClr>
              <a:buSzPts val="1800"/>
              <a:buChar char="●"/>
            </a:pPr>
            <a:r>
              <a:rPr lang="en">
                <a:solidFill>
                  <a:srgbClr val="7030A0"/>
                </a:solidFill>
              </a:rPr>
              <a:t>Women abused by their intimate partners are more susceptible to contracting HIV or other sexually transmitted infections/diseases due to forced intercourse or continued exposure to stress. </a:t>
            </a:r>
            <a:endParaRPr>
              <a:solidFill>
                <a:srgbClr val="7030A0"/>
              </a:solidFill>
            </a:endParaRPr>
          </a:p>
          <a:p>
            <a:pPr marL="457200" lvl="0" indent="-342900" algn="l" rtl="0">
              <a:spcBef>
                <a:spcPts val="1000"/>
              </a:spcBef>
              <a:spcAft>
                <a:spcPts val="0"/>
              </a:spcAft>
              <a:buClr>
                <a:srgbClr val="7030A0"/>
              </a:buClr>
              <a:buSzPts val="1800"/>
              <a:buChar char="●"/>
            </a:pPr>
            <a:r>
              <a:rPr lang="en">
                <a:solidFill>
                  <a:srgbClr val="7030A0"/>
                </a:solidFill>
              </a:rPr>
              <a:t>Studies suggest that there is a relationship between domestic violence and depression and suicidal behavior. </a:t>
            </a:r>
            <a:endParaRPr>
              <a:solidFill>
                <a:srgbClr val="7030A0"/>
              </a:solidFill>
            </a:endParaRPr>
          </a:p>
          <a:p>
            <a:pPr marL="457200" lvl="0" indent="-342900" algn="l" rtl="0">
              <a:spcBef>
                <a:spcPts val="1000"/>
              </a:spcBef>
              <a:spcAft>
                <a:spcPts val="0"/>
              </a:spcAft>
              <a:buClr>
                <a:srgbClr val="7030A0"/>
              </a:buClr>
              <a:buSzPts val="1800"/>
              <a:buChar char="●"/>
            </a:pPr>
            <a:r>
              <a:rPr lang="en">
                <a:solidFill>
                  <a:srgbClr val="7030A0"/>
                </a:solidFill>
              </a:rPr>
              <a:t>Physical, mental, and sexual/reproductive health effects have been linked with domestic violence which includes unintended pregnancy , miscarriage, neurological disorders, anxiety, post-traumatic stress disorder, etc. </a:t>
            </a:r>
            <a:endParaRPr>
              <a:solidFill>
                <a:srgbClr val="7030A0"/>
              </a:solidFill>
            </a:endParaRPr>
          </a:p>
          <a:p>
            <a:pPr marL="457200" lvl="0" indent="-342900" algn="l" rtl="0">
              <a:spcBef>
                <a:spcPts val="1000"/>
              </a:spcBef>
              <a:spcAft>
                <a:spcPts val="0"/>
              </a:spcAft>
              <a:buClr>
                <a:srgbClr val="7030A0"/>
              </a:buClr>
              <a:buSzPts val="1800"/>
              <a:buChar char="●"/>
            </a:pPr>
            <a:r>
              <a:rPr lang="en">
                <a:solidFill>
                  <a:srgbClr val="7030A0"/>
                </a:solidFill>
              </a:rPr>
              <a:t>Victims of domestic violence are at higher risk for developing addictions to alcohol, tobacco, or drugs. </a:t>
            </a:r>
            <a:endParaRPr>
              <a:solidFill>
                <a:srgbClr val="7030A0"/>
              </a:solidFill>
            </a:endParaRPr>
          </a:p>
        </p:txBody>
      </p:sp>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1391</Words>
  <Application>Microsoft Office PowerPoint</Application>
  <PresentationFormat>On-screen Show (16:9)</PresentationFormat>
  <Paragraphs>145</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Raleway</vt:lpstr>
      <vt:lpstr>Calibri</vt:lpstr>
      <vt:lpstr>Source Sans Pro</vt:lpstr>
      <vt:lpstr>Arial</vt:lpstr>
      <vt:lpstr>Plum</vt:lpstr>
      <vt:lpstr>Domestic Violence Awareness </vt:lpstr>
      <vt:lpstr>PowerPoint Presentation</vt:lpstr>
      <vt:lpstr>PowerPoint Presentation</vt:lpstr>
      <vt:lpstr>Facts </vt:lpstr>
      <vt:lpstr>Nationwide Domestic Violence </vt:lpstr>
      <vt:lpstr>PowerPoint Presentation</vt:lpstr>
      <vt:lpstr>Domestic Violence in Mississippi </vt:lpstr>
      <vt:lpstr>Costs of Domestic Violence </vt:lpstr>
      <vt:lpstr>Physical/ Mental Health Impact </vt:lpstr>
      <vt:lpstr>Children Exposed to Domestic Violence</vt:lpstr>
      <vt:lpstr>PowerPoint Presentation</vt:lpstr>
      <vt:lpstr>Guns &amp; Violence Against Women </vt:lpstr>
      <vt:lpstr>Domestic Violence in Women and Children</vt:lpstr>
      <vt:lpstr>Parent-Child Interaction Therapy (PCIT) As Treatment for Victims of Domestic Violence</vt:lpstr>
      <vt:lpstr>Parent-Child Interaction Therapy (PCIT) As Treatment for Victims of Domestic Violence Cont…</vt:lpstr>
      <vt:lpstr>What can I do???</vt:lpstr>
      <vt:lpstr>Domestic Violence Programs in Mississippi </vt:lpstr>
      <vt:lpstr>Domestic Violence Programs in Mississippi</vt:lpstr>
      <vt:lpstr>Domestic Violence Programs in Mississippi</vt:lpstr>
      <vt:lpstr>Need Help??</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Violence Awareness </dc:title>
  <dc:creator>Dion Porter</dc:creator>
  <cp:lastModifiedBy>Dion Porter</cp:lastModifiedBy>
  <cp:revision>1</cp:revision>
  <dcterms:modified xsi:type="dcterms:W3CDTF">2020-10-26T21:30:21Z</dcterms:modified>
</cp:coreProperties>
</file>