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77" r:id="rId5"/>
    <p:sldId id="262" r:id="rId6"/>
    <p:sldId id="269" r:id="rId7"/>
    <p:sldId id="270" r:id="rId8"/>
    <p:sldId id="261" r:id="rId9"/>
    <p:sldId id="274" r:id="rId10"/>
    <p:sldId id="272" r:id="rId11"/>
    <p:sldId id="276" r:id="rId12"/>
    <p:sldId id="265" r:id="rId13"/>
    <p:sldId id="273" r:id="rId14"/>
    <p:sldId id="275"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4045" autoAdjust="0"/>
    <p:restoredTop sz="94660"/>
  </p:normalViewPr>
  <p:slideViewPr>
    <p:cSldViewPr>
      <p:cViewPr>
        <p:scale>
          <a:sx n="150" d="100"/>
          <a:sy n="150" d="100"/>
        </p:scale>
        <p:origin x="-2048" y="768"/>
      </p:cViewPr>
      <p:guideLst>
        <p:guide orient="horz" pos="2160"/>
        <p:guide pos="2880"/>
      </p:guideLst>
    </p:cSldViewPr>
  </p:slideViewPr>
  <p:notesTextViewPr>
    <p:cViewPr>
      <p:scale>
        <a:sx n="1" d="1"/>
        <a:sy n="1" d="1"/>
      </p:scale>
      <p:origin x="0" y="0"/>
    </p:cViewPr>
  </p:notesTextViewPr>
  <p:sorterViewPr>
    <p:cViewPr>
      <p:scale>
        <a:sx n="175" d="100"/>
        <a:sy n="17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1EBBF2-A8D1-42DB-8BEB-62F3491514E3}"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3068585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EBBF2-A8D1-42DB-8BEB-62F3491514E3}"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1751704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EBBF2-A8D1-42DB-8BEB-62F3491514E3}"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157565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EBBF2-A8D1-42DB-8BEB-62F3491514E3}"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199606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EBBF2-A8D1-42DB-8BEB-62F3491514E3}"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264248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1EBBF2-A8D1-42DB-8BEB-62F3491514E3}"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270906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1EBBF2-A8D1-42DB-8BEB-62F3491514E3}" type="datetimeFigureOut">
              <a:rPr lang="en-US" smtClean="0"/>
              <a:t>9/8/16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376219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1EBBF2-A8D1-42DB-8BEB-62F3491514E3}" type="datetimeFigureOut">
              <a:rPr lang="en-US" smtClean="0"/>
              <a:t>9/8/16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311972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EBBF2-A8D1-42DB-8BEB-62F3491514E3}" type="datetimeFigureOut">
              <a:rPr lang="en-US" smtClean="0"/>
              <a:t>9/8/16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323648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EBBF2-A8D1-42DB-8BEB-62F3491514E3}"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24109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EBBF2-A8D1-42DB-8BEB-62F3491514E3}"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E2364-D5AD-4C18-942A-56AEFBE5B6AD}" type="slidenum">
              <a:rPr lang="en-US" smtClean="0"/>
              <a:t>‹#›</a:t>
            </a:fld>
            <a:endParaRPr lang="en-US" dirty="0"/>
          </a:p>
        </p:txBody>
      </p:sp>
    </p:spTree>
    <p:extLst>
      <p:ext uri="{BB962C8B-B14F-4D97-AF65-F5344CB8AC3E}">
        <p14:creationId xmlns:p14="http://schemas.microsoft.com/office/powerpoint/2010/main" val="36599797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EBBF2-A8D1-42DB-8BEB-62F3491514E3}" type="datetimeFigureOut">
              <a:rPr lang="en-US" smtClean="0"/>
              <a:t>9/8/16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E2364-D5AD-4C18-942A-56AEFBE5B6AD}" type="slidenum">
              <a:rPr lang="en-US" smtClean="0"/>
              <a:t>‹#›</a:t>
            </a:fld>
            <a:endParaRPr lang="en-US" dirty="0"/>
          </a:p>
        </p:txBody>
      </p:sp>
    </p:spTree>
    <p:extLst>
      <p:ext uri="{BB962C8B-B14F-4D97-AF65-F5344CB8AC3E}">
        <p14:creationId xmlns:p14="http://schemas.microsoft.com/office/powerpoint/2010/main" val="291291307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CONTINUING A LEGACY OF ACHIEVEMENT AND STUDENT SUCCESS	</a:t>
            </a:r>
            <a:endParaRPr lang="en-US" dirty="0"/>
          </a:p>
        </p:txBody>
      </p:sp>
      <p:sp>
        <p:nvSpPr>
          <p:cNvPr id="3" name="Subtitle 2"/>
          <p:cNvSpPr>
            <a:spLocks noGrp="1"/>
          </p:cNvSpPr>
          <p:nvPr>
            <p:ph type="subTitle" idx="1"/>
          </p:nvPr>
        </p:nvSpPr>
        <p:spPr/>
        <p:txBody>
          <a:bodyPr>
            <a:normAutofit fontScale="77500" lnSpcReduction="20000"/>
          </a:bodyPr>
          <a:lstStyle/>
          <a:p>
            <a:endParaRPr lang="en-US" sz="2000" dirty="0" smtClean="0"/>
          </a:p>
          <a:p>
            <a:r>
              <a:rPr lang="en-US" sz="2000" dirty="0" smtClean="0"/>
              <a:t>Dr. Dorris R. Robinson-Gardner</a:t>
            </a:r>
          </a:p>
          <a:p>
            <a:r>
              <a:rPr lang="en-US" sz="2000" dirty="0" smtClean="0"/>
              <a:t>Dean of the Graduate School and Professor</a:t>
            </a:r>
          </a:p>
          <a:p>
            <a:r>
              <a:rPr lang="en-US" sz="2000" dirty="0" smtClean="0"/>
              <a:t>Dr. Darcie Bishop, Associate Dean and Associate Professor</a:t>
            </a:r>
            <a:endParaRPr lang="en-US" sz="2000" dirty="0"/>
          </a:p>
          <a:p>
            <a:r>
              <a:rPr lang="en-US" sz="2000" dirty="0" smtClean="0"/>
              <a:t>Fall Faculty and Staff Seminar</a:t>
            </a:r>
          </a:p>
          <a:p>
            <a:r>
              <a:rPr lang="en-US" sz="2000" dirty="0" smtClean="0"/>
              <a:t>August 11, 2016</a:t>
            </a:r>
          </a:p>
          <a:p>
            <a:r>
              <a:rPr lang="en-US" sz="2000" dirty="0" smtClean="0"/>
              <a:t>JSU Student Center,  Theater</a:t>
            </a:r>
            <a:endParaRPr lang="en-US" sz="2000" dirty="0"/>
          </a:p>
        </p:txBody>
      </p:sp>
    </p:spTree>
    <p:extLst>
      <p:ext uri="{BB962C8B-B14F-4D97-AF65-F5344CB8AC3E}">
        <p14:creationId xmlns:p14="http://schemas.microsoft.com/office/powerpoint/2010/main" val="680611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ROBUST GRADUATE SUPPORT</a:t>
            </a:r>
            <a:br>
              <a:rPr lang="en-US" dirty="0" smtClean="0"/>
            </a:br>
            <a:r>
              <a:rPr lang="en-US" dirty="0" smtClean="0"/>
              <a:t>7% to 24% </a:t>
            </a:r>
            <a:endParaRPr lang="en-US" dirty="0"/>
          </a:p>
        </p:txBody>
      </p:sp>
      <p:sp>
        <p:nvSpPr>
          <p:cNvPr id="3" name="Content Placeholder 2"/>
          <p:cNvSpPr>
            <a:spLocks noGrp="1"/>
          </p:cNvSpPr>
          <p:nvPr>
            <p:ph idx="1"/>
          </p:nvPr>
        </p:nvSpPr>
        <p:spPr/>
        <p:txBody>
          <a:bodyPr>
            <a:normAutofit fontScale="92500"/>
          </a:bodyPr>
          <a:lstStyle/>
          <a:p>
            <a:pPr lvl="1"/>
            <a:r>
              <a:rPr lang="en-US" dirty="0" smtClean="0"/>
              <a:t>Departmental Tuition-Waivers</a:t>
            </a:r>
          </a:p>
          <a:p>
            <a:pPr lvl="1"/>
            <a:r>
              <a:rPr lang="en-US" dirty="0" smtClean="0"/>
              <a:t>Fellowships and Assistantships</a:t>
            </a:r>
          </a:p>
          <a:p>
            <a:pPr lvl="1"/>
            <a:r>
              <a:rPr lang="en-US" dirty="0" smtClean="0"/>
              <a:t>Diversity Scholarships</a:t>
            </a:r>
          </a:p>
          <a:p>
            <a:pPr lvl="1"/>
            <a:r>
              <a:rPr lang="en-US" dirty="0" smtClean="0"/>
              <a:t>Tuition-Remission </a:t>
            </a:r>
          </a:p>
          <a:p>
            <a:pPr lvl="1"/>
            <a:r>
              <a:rPr lang="en-US" dirty="0" smtClean="0"/>
              <a:t>Tuition-Waivers for former McNair and Gates Scholars</a:t>
            </a:r>
          </a:p>
          <a:p>
            <a:pPr lvl="1"/>
            <a:r>
              <a:rPr lang="en-US" dirty="0" smtClean="0"/>
              <a:t>Graduate Teaching/Research Assistants</a:t>
            </a:r>
          </a:p>
          <a:p>
            <a:pPr lvl="1"/>
            <a:r>
              <a:rPr lang="en-US" dirty="0" smtClean="0"/>
              <a:t>Out-of-State Fee Waivers</a:t>
            </a:r>
          </a:p>
          <a:p>
            <a:pPr lvl="1"/>
            <a:r>
              <a:rPr lang="en-US" dirty="0" smtClean="0"/>
              <a:t>Academic Common Market</a:t>
            </a:r>
          </a:p>
          <a:p>
            <a:pPr lvl="1"/>
            <a:r>
              <a:rPr lang="en-US" dirty="0" smtClean="0"/>
              <a:t>Travel Awards for national presentations</a:t>
            </a:r>
          </a:p>
          <a:p>
            <a:pPr lvl="1"/>
            <a:endParaRPr lang="en-US" dirty="0"/>
          </a:p>
        </p:txBody>
      </p:sp>
    </p:spTree>
    <p:extLst>
      <p:ext uri="{BB962C8B-B14F-4D97-AF65-F5344CB8AC3E}">
        <p14:creationId xmlns:p14="http://schemas.microsoft.com/office/powerpoint/2010/main" val="241616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Secondary Pathways for Student Success</a:t>
            </a:r>
            <a:endParaRPr lang="en-US" dirty="0"/>
          </a:p>
        </p:txBody>
      </p:sp>
      <p:sp>
        <p:nvSpPr>
          <p:cNvPr id="3" name="Content Placeholder 2"/>
          <p:cNvSpPr>
            <a:spLocks noGrp="1"/>
          </p:cNvSpPr>
          <p:nvPr>
            <p:ph idx="1"/>
          </p:nvPr>
        </p:nvSpPr>
        <p:spPr/>
        <p:txBody>
          <a:bodyPr/>
          <a:lstStyle/>
          <a:p>
            <a:endParaRPr lang="en-US" dirty="0" smtClean="0"/>
          </a:p>
          <a:p>
            <a:r>
              <a:rPr lang="en-US" dirty="0" smtClean="0"/>
              <a:t>Accelerate degree completion with 3+1+1 programs</a:t>
            </a:r>
          </a:p>
          <a:p>
            <a:r>
              <a:rPr lang="en-US" dirty="0" smtClean="0"/>
              <a:t>Preparing for Admissions to Graduate Education (PAGE)</a:t>
            </a:r>
          </a:p>
          <a:p>
            <a:r>
              <a:rPr lang="en-US" dirty="0" smtClean="0"/>
              <a:t>Dual Enrollment Programs for undergraduates</a:t>
            </a:r>
          </a:p>
          <a:p>
            <a:r>
              <a:rPr lang="en-US" dirty="0" smtClean="0"/>
              <a:t>Academic Enhancement Plans (AEP)</a:t>
            </a:r>
          </a:p>
          <a:p>
            <a:r>
              <a:rPr lang="en-US" dirty="0" smtClean="0"/>
              <a:t>Graduate Second Chance (GSC)</a:t>
            </a:r>
            <a:endParaRPr lang="en-US" dirty="0"/>
          </a:p>
        </p:txBody>
      </p:sp>
    </p:spTree>
    <p:extLst>
      <p:ext uri="{BB962C8B-B14F-4D97-AF65-F5344CB8AC3E}">
        <p14:creationId xmlns:p14="http://schemas.microsoft.com/office/powerpoint/2010/main" val="264110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ACCELERATE STUDENT SUCCESS ACTIVITIES AND OUTCOMES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Assessment of Graduate English Competency Examination (GECE) results (90%)</a:t>
            </a:r>
          </a:p>
          <a:p>
            <a:r>
              <a:rPr lang="en-US" dirty="0" smtClean="0"/>
              <a:t>Assessment of Intervention (ENG 500) results (94%)</a:t>
            </a:r>
          </a:p>
          <a:p>
            <a:r>
              <a:rPr lang="en-US" dirty="0" smtClean="0"/>
              <a:t>Monitoring Satisfactory Academic Progress (SAP)  (96%)</a:t>
            </a:r>
          </a:p>
          <a:p>
            <a:r>
              <a:rPr lang="en-US" dirty="0" smtClean="0"/>
              <a:t>Monitoring </a:t>
            </a:r>
            <a:r>
              <a:rPr lang="en-US" dirty="0" smtClean="0"/>
              <a:t>Academic Enhancement Plans (66%)</a:t>
            </a:r>
          </a:p>
          <a:p>
            <a:r>
              <a:rPr lang="en-US" dirty="0" smtClean="0"/>
              <a:t>Monitoring Degree Candidacy (88%)</a:t>
            </a:r>
          </a:p>
          <a:p>
            <a:r>
              <a:rPr lang="en-US" dirty="0" smtClean="0"/>
              <a:t>Monitoring Graduate Area Comprehensive Examination (GACE) results  ( 87%)</a:t>
            </a:r>
          </a:p>
          <a:p>
            <a:r>
              <a:rPr lang="en-US" dirty="0" smtClean="0"/>
              <a:t>Monitoring Dissertation Completion</a:t>
            </a:r>
          </a:p>
          <a:p>
            <a:r>
              <a:rPr lang="en-US" dirty="0" smtClean="0"/>
              <a:t>Monitoring Degree Completion </a:t>
            </a:r>
          </a:p>
          <a:p>
            <a:endParaRPr lang="en-US" dirty="0" smtClean="0"/>
          </a:p>
          <a:p>
            <a:pPr marL="0" indent="0">
              <a:buNone/>
            </a:pPr>
            <a:endParaRPr lang="en-US" dirty="0"/>
          </a:p>
        </p:txBody>
      </p:sp>
    </p:spTree>
    <p:extLst>
      <p:ext uri="{BB962C8B-B14F-4D97-AF65-F5344CB8AC3E}">
        <p14:creationId xmlns:p14="http://schemas.microsoft.com/office/powerpoint/2010/main" val="38066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COMMUNITY OF SCHOLARS</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r>
              <a:rPr lang="en-US" dirty="0" smtClean="0"/>
              <a:t>Graduate School Honor Societies</a:t>
            </a:r>
          </a:p>
          <a:p>
            <a:pPr lvl="1"/>
            <a:r>
              <a:rPr lang="en-US" dirty="0" smtClean="0"/>
              <a:t>Alpha </a:t>
            </a:r>
            <a:r>
              <a:rPr lang="en-US" dirty="0"/>
              <a:t>Epsilon Lambda, Phi Kappa Phi </a:t>
            </a:r>
            <a:endParaRPr lang="en-US" dirty="0" smtClean="0"/>
          </a:p>
          <a:p>
            <a:pPr lvl="1"/>
            <a:r>
              <a:rPr lang="en-US" dirty="0"/>
              <a:t>Exemplary Doctoral Scholars</a:t>
            </a:r>
          </a:p>
          <a:p>
            <a:pPr lvl="1"/>
            <a:r>
              <a:rPr lang="en-US" dirty="0" smtClean="0"/>
              <a:t>Who’s Who Among Students</a:t>
            </a:r>
          </a:p>
          <a:p>
            <a:pPr lvl="1"/>
            <a:r>
              <a:rPr lang="en-US" dirty="0" smtClean="0"/>
              <a:t>Departmental Honor Societies and Organizations</a:t>
            </a:r>
          </a:p>
          <a:p>
            <a:r>
              <a:rPr lang="en-US" dirty="0" smtClean="0"/>
              <a:t>Graduate Student Associations</a:t>
            </a:r>
          </a:p>
          <a:p>
            <a:pPr lvl="1"/>
            <a:r>
              <a:rPr lang="en-US" dirty="0" smtClean="0"/>
              <a:t>National Black Graduate Student Association</a:t>
            </a:r>
          </a:p>
          <a:p>
            <a:pPr lvl="1"/>
            <a:r>
              <a:rPr lang="en-US" dirty="0" smtClean="0"/>
              <a:t>Departmental Clubs and Organizations</a:t>
            </a:r>
          </a:p>
          <a:p>
            <a:r>
              <a:rPr lang="en-US" dirty="0" smtClean="0"/>
              <a:t>Graduate International Student Organization</a:t>
            </a:r>
          </a:p>
          <a:p>
            <a:r>
              <a:rPr lang="en-US" dirty="0" smtClean="0"/>
              <a:t>Doctoral Student Association</a:t>
            </a:r>
            <a:endParaRPr lang="en-US" dirty="0"/>
          </a:p>
        </p:txBody>
      </p:sp>
    </p:spTree>
    <p:extLst>
      <p:ext uri="{BB962C8B-B14F-4D97-AF65-F5344CB8AC3E}">
        <p14:creationId xmlns:p14="http://schemas.microsoft.com/office/powerpoint/2010/main" val="3780896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ENHANCEMENTS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Electronic Processes for all operations</a:t>
            </a:r>
          </a:p>
          <a:p>
            <a:pPr lvl="1"/>
            <a:r>
              <a:rPr lang="en-US" dirty="0" smtClean="0"/>
              <a:t>Admissions will be fully automated and </a:t>
            </a:r>
          </a:p>
          <a:p>
            <a:r>
              <a:rPr lang="en-US" dirty="0" smtClean="0"/>
              <a:t>Facebook</a:t>
            </a:r>
          </a:p>
          <a:p>
            <a:r>
              <a:rPr lang="en-US" dirty="0" smtClean="0"/>
              <a:t>Twitter</a:t>
            </a:r>
          </a:p>
          <a:p>
            <a:r>
              <a:rPr lang="en-US" dirty="0" smtClean="0"/>
              <a:t>Hashtags</a:t>
            </a:r>
          </a:p>
          <a:p>
            <a:r>
              <a:rPr lang="en-US" dirty="0" smtClean="0"/>
              <a:t>Automatic E-mail notifications</a:t>
            </a:r>
          </a:p>
          <a:p>
            <a:r>
              <a:rPr lang="en-US" dirty="0" smtClean="0"/>
              <a:t>GSA  Focusing on Student Success</a:t>
            </a:r>
          </a:p>
          <a:p>
            <a:r>
              <a:rPr lang="en-US" dirty="0" smtClean="0"/>
              <a:t>Graduate Newsletter On-Line Focusing on Faculty Success</a:t>
            </a:r>
            <a:endParaRPr lang="en-US" dirty="0"/>
          </a:p>
        </p:txBody>
      </p:sp>
    </p:spTree>
    <p:extLst>
      <p:ext uri="{BB962C8B-B14F-4D97-AF65-F5344CB8AC3E}">
        <p14:creationId xmlns:p14="http://schemas.microsoft.com/office/powerpoint/2010/main" val="280335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txBody>
          <a:bodyPr/>
          <a:lstStyle/>
          <a:p>
            <a:r>
              <a:rPr lang="en-US" dirty="0" smtClean="0"/>
              <a:t>GRADUATE EDUCATION LEGACY</a:t>
            </a:r>
            <a:endParaRPr lang="en-US" dirty="0"/>
          </a:p>
        </p:txBody>
      </p:sp>
      <p:sp>
        <p:nvSpPr>
          <p:cNvPr id="3" name="Content Placeholder 2"/>
          <p:cNvSpPr>
            <a:spLocks noGrp="1"/>
          </p:cNvSpPr>
          <p:nvPr>
            <p:ph idx="1"/>
          </p:nvPr>
        </p:nvSpPr>
        <p:spPr>
          <a:solidFill>
            <a:schemeClr val="bg2"/>
          </a:solidFill>
        </p:spPr>
        <p:txBody>
          <a:bodyPr>
            <a:normAutofit/>
          </a:bodyPr>
          <a:lstStyle/>
          <a:p>
            <a:r>
              <a:rPr lang="en-US" sz="2400" dirty="0" smtClean="0"/>
              <a:t>Graduate education is fundamental to the mission of Jackson State University.  The Board of Trustees of the (Mississippi) Institutions of Higher Learning authorized Graduate Education at JSU in 1953.  Instruction was limited to educational administration and supervision for which initial Master of Science in Education degrees were awarded in 1957.  IHL approved the Graduate School in 1972 and the Division of Graduate Studies in 2003.</a:t>
            </a:r>
          </a:p>
          <a:p>
            <a:endParaRPr lang="en-US" sz="2400" dirty="0" smtClean="0"/>
          </a:p>
        </p:txBody>
      </p:sp>
    </p:spTree>
    <p:extLst>
      <p:ext uri="{BB962C8B-B14F-4D97-AF65-F5344CB8AC3E}">
        <p14:creationId xmlns:p14="http://schemas.microsoft.com/office/powerpoint/2010/main" val="112631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RECOGNITION</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The University is nationally recognized for following best practices in graduation education and quality leadership for graduate faculty, staff and students in support of educating  academic scholars. </a:t>
            </a:r>
          </a:p>
          <a:p>
            <a:r>
              <a:rPr lang="en-US" dirty="0"/>
              <a:t>The Carnegie Commission </a:t>
            </a:r>
            <a:r>
              <a:rPr lang="en-US" dirty="0" smtClean="0"/>
              <a:t>granted: </a:t>
            </a:r>
            <a:endParaRPr lang="en-US" dirty="0"/>
          </a:p>
          <a:p>
            <a:pPr lvl="1">
              <a:buFont typeface="Wingdings" charset="2"/>
              <a:buChar char="u"/>
            </a:pPr>
            <a:r>
              <a:rPr lang="en-US" dirty="0" smtClean="0"/>
              <a:t>Doctoral </a:t>
            </a:r>
            <a:r>
              <a:rPr lang="en-US" dirty="0"/>
              <a:t>Research Intensive  designation  in 2000 and</a:t>
            </a:r>
          </a:p>
          <a:p>
            <a:pPr lvl="1">
              <a:buFont typeface="Wingdings" charset="2"/>
              <a:buChar char="u"/>
            </a:pPr>
            <a:r>
              <a:rPr lang="en-US" dirty="0"/>
              <a:t>Doctoral Research High Research Activity designation in </a:t>
            </a:r>
            <a:r>
              <a:rPr lang="en-US" dirty="0" smtClean="0"/>
              <a:t>2005.</a:t>
            </a:r>
          </a:p>
          <a:p>
            <a:endParaRPr lang="en-US" dirty="0"/>
          </a:p>
        </p:txBody>
      </p:sp>
    </p:spTree>
    <p:extLst>
      <p:ext uri="{BB962C8B-B14F-4D97-AF65-F5344CB8AC3E}">
        <p14:creationId xmlns:p14="http://schemas.microsoft.com/office/powerpoint/2010/main" val="285546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ACCOMPLISHMENTS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Graduate enrollment has increased every year</a:t>
            </a:r>
          </a:p>
          <a:p>
            <a:pPr lvl="1"/>
            <a:r>
              <a:rPr lang="en-US" dirty="0" smtClean="0"/>
              <a:t>Fall 2011  (2059) to Fall 2015 (2327)</a:t>
            </a:r>
            <a:endParaRPr lang="en-US" dirty="0"/>
          </a:p>
          <a:p>
            <a:endParaRPr lang="en-US" dirty="0" smtClean="0"/>
          </a:p>
          <a:p>
            <a:r>
              <a:rPr lang="en-US" dirty="0" smtClean="0"/>
              <a:t>The University was selected for the Top 100 Graduate and Professional Degree Producers.  86 doctoral degrees were conferred in 2015-2016 ay.</a:t>
            </a:r>
          </a:p>
          <a:p>
            <a:endParaRPr lang="en-US" dirty="0"/>
          </a:p>
          <a:p>
            <a:pPr lvl="1"/>
            <a:r>
              <a:rPr lang="en-US" dirty="0" smtClean="0"/>
              <a:t>7</a:t>
            </a:r>
            <a:r>
              <a:rPr lang="en-US" baseline="30000" dirty="0" smtClean="0"/>
              <a:t>th</a:t>
            </a:r>
            <a:r>
              <a:rPr lang="en-US" dirty="0" smtClean="0"/>
              <a:t> in conferring doctoral degrees in education</a:t>
            </a:r>
          </a:p>
          <a:p>
            <a:pPr lvl="1"/>
            <a:r>
              <a:rPr lang="en-US" dirty="0" smtClean="0"/>
              <a:t>9</a:t>
            </a:r>
            <a:r>
              <a:rPr lang="en-US" baseline="30000" dirty="0" smtClean="0"/>
              <a:t>th</a:t>
            </a:r>
            <a:r>
              <a:rPr lang="en-US" dirty="0" smtClean="0"/>
              <a:t> in conferring doctoral degrees  in “all disciplines combined”</a:t>
            </a:r>
          </a:p>
          <a:p>
            <a:pPr lvl="1"/>
            <a:r>
              <a:rPr lang="en-US" dirty="0" smtClean="0"/>
              <a:t>21</a:t>
            </a:r>
            <a:r>
              <a:rPr lang="en-US" baseline="30000" dirty="0" smtClean="0"/>
              <a:t>st</a:t>
            </a:r>
            <a:r>
              <a:rPr lang="en-US" dirty="0" smtClean="0"/>
              <a:t> in conferring doctoral degrees in psychology</a:t>
            </a:r>
          </a:p>
          <a:p>
            <a:endParaRPr lang="en-US" dirty="0" smtClean="0"/>
          </a:p>
          <a:p>
            <a:endParaRPr lang="en-US" dirty="0"/>
          </a:p>
          <a:p>
            <a:r>
              <a:rPr lang="en-US" dirty="0" smtClean="0"/>
              <a:t>National Research Council ranked the University among the Top 20 institutions in conferring doctoral degrees to African American scholars.</a:t>
            </a:r>
          </a:p>
          <a:p>
            <a:endParaRPr lang="en-US" dirty="0" smtClean="0"/>
          </a:p>
          <a:p>
            <a:r>
              <a:rPr lang="en-US" dirty="0" smtClean="0"/>
              <a:t>Graduate Program Reviews are conducted and </a:t>
            </a:r>
            <a:r>
              <a:rPr lang="en-US" smtClean="0"/>
              <a:t>results are </a:t>
            </a:r>
            <a:r>
              <a:rPr lang="en-US" dirty="0" smtClean="0"/>
              <a:t>used for program improvements</a:t>
            </a:r>
          </a:p>
          <a:p>
            <a:endParaRPr lang="en-US" dirty="0"/>
          </a:p>
        </p:txBody>
      </p:sp>
    </p:spTree>
    <p:extLst>
      <p:ext uri="{BB962C8B-B14F-4D97-AF65-F5344CB8AC3E}">
        <p14:creationId xmlns:p14="http://schemas.microsoft.com/office/powerpoint/2010/main" val="237007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GOING?</a:t>
            </a:r>
            <a:endParaRPr lang="en-US" dirty="0"/>
          </a:p>
        </p:txBody>
      </p:sp>
      <p:sp>
        <p:nvSpPr>
          <p:cNvPr id="3" name="Content Placeholder 2"/>
          <p:cNvSpPr>
            <a:spLocks noGrp="1"/>
          </p:cNvSpPr>
          <p:nvPr>
            <p:ph idx="1"/>
          </p:nvPr>
        </p:nvSpPr>
        <p:spPr/>
        <p:txBody>
          <a:bodyPr>
            <a:normAutofit/>
          </a:bodyPr>
          <a:lstStyle/>
          <a:p>
            <a:r>
              <a:rPr lang="en-US" dirty="0" smtClean="0"/>
              <a:t>The Division of Graduate Studies will provide exemplary leadership by working with the Graduate Community of Scholars in developing  policies and procedures for enhancing quality standards of excellence in graduate education for the recruitment, retention, and graduation of students.  </a:t>
            </a:r>
          </a:p>
          <a:p>
            <a:endParaRPr lang="en-US" dirty="0" smtClean="0"/>
          </a:p>
        </p:txBody>
      </p:sp>
    </p:spTree>
    <p:extLst>
      <p:ext uri="{BB962C8B-B14F-4D97-AF65-F5344CB8AC3E}">
        <p14:creationId xmlns:p14="http://schemas.microsoft.com/office/powerpoint/2010/main" val="73920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WILL WE DO?</a:t>
            </a:r>
            <a:endParaRPr lang="en-US" dirty="0"/>
          </a:p>
        </p:txBody>
      </p:sp>
      <p:sp>
        <p:nvSpPr>
          <p:cNvPr id="3" name="Content Placeholder 2"/>
          <p:cNvSpPr>
            <a:spLocks noGrp="1"/>
          </p:cNvSpPr>
          <p:nvPr>
            <p:ph idx="1"/>
          </p:nvPr>
        </p:nvSpPr>
        <p:spPr/>
        <p:txBody>
          <a:bodyPr>
            <a:normAutofit fontScale="25000" lnSpcReduction="20000"/>
          </a:bodyPr>
          <a:lstStyle/>
          <a:p>
            <a:pPr lvl="2"/>
            <a:r>
              <a:rPr lang="en-US" sz="10400" dirty="0" smtClean="0"/>
              <a:t>Advocate </a:t>
            </a:r>
            <a:r>
              <a:rPr lang="en-US" sz="10400" dirty="0" smtClean="0"/>
              <a:t>the Carnegie doctoral designation and maintain a clearly recognized voice in the decision-making process relating to graduate education </a:t>
            </a:r>
          </a:p>
          <a:p>
            <a:pPr marL="914400" lvl="2" indent="0">
              <a:buNone/>
            </a:pPr>
            <a:endParaRPr lang="en-US" sz="10400" dirty="0" smtClean="0"/>
          </a:p>
          <a:p>
            <a:pPr lvl="2"/>
            <a:r>
              <a:rPr lang="en-US" sz="10400" dirty="0" smtClean="0"/>
              <a:t>Continue </a:t>
            </a:r>
            <a:r>
              <a:rPr lang="en-US" sz="10400" dirty="0" smtClean="0"/>
              <a:t>a national reputation of offering quality programs and a clear position among peer graduate </a:t>
            </a:r>
            <a:r>
              <a:rPr lang="en-US" sz="10400" dirty="0" smtClean="0"/>
              <a:t>schools</a:t>
            </a:r>
          </a:p>
          <a:p>
            <a:pPr marL="914400" lvl="2" indent="0">
              <a:buNone/>
            </a:pPr>
            <a:endParaRPr lang="en-US" sz="10400" dirty="0" smtClean="0"/>
          </a:p>
          <a:p>
            <a:pPr lvl="2"/>
            <a:r>
              <a:rPr lang="en-US" sz="10400" dirty="0" smtClean="0"/>
              <a:t>Assist </a:t>
            </a:r>
            <a:r>
              <a:rPr lang="en-US" sz="10400" dirty="0" smtClean="0"/>
              <a:t>in attracting adequate faculty with </a:t>
            </a:r>
            <a:r>
              <a:rPr lang="en-US" sz="10400" dirty="0" smtClean="0"/>
              <a:t>impeccable </a:t>
            </a:r>
            <a:r>
              <a:rPr lang="en-US" sz="10400" dirty="0" smtClean="0"/>
              <a:t>credentials, high quality students</a:t>
            </a:r>
            <a:r>
              <a:rPr lang="en-US" sz="10400" dirty="0" smtClean="0"/>
              <a:t>, and provide </a:t>
            </a:r>
            <a:r>
              <a:rPr lang="en-US" sz="10400" dirty="0" smtClean="0"/>
              <a:t>professional development activities</a:t>
            </a:r>
            <a:r>
              <a:rPr lang="en-US" sz="11200" dirty="0" smtClean="0"/>
              <a:t>.</a:t>
            </a:r>
          </a:p>
          <a:p>
            <a:endParaRPr lang="en-US" sz="11200" dirty="0" smtClean="0"/>
          </a:p>
          <a:p>
            <a:endParaRPr lang="en-US" sz="11200" dirty="0" smtClean="0"/>
          </a:p>
          <a:p>
            <a:endParaRPr lang="en-US" sz="11200" dirty="0" smtClean="0"/>
          </a:p>
          <a:p>
            <a:endParaRPr lang="en-US" sz="11200" dirty="0" smtClean="0"/>
          </a:p>
          <a:p>
            <a:endParaRPr lang="en-US" dirty="0" smtClean="0"/>
          </a:p>
          <a:p>
            <a:endParaRPr lang="en-US" dirty="0"/>
          </a:p>
        </p:txBody>
      </p:sp>
    </p:spTree>
    <p:extLst>
      <p:ext uri="{BB962C8B-B14F-4D97-AF65-F5344CB8AC3E}">
        <p14:creationId xmlns:p14="http://schemas.microsoft.com/office/powerpoint/2010/main" val="269624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 COMPLETION</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		</a:t>
            </a:r>
          </a:p>
          <a:p>
            <a:pPr marL="0" indent="0">
              <a:buNone/>
            </a:pPr>
            <a:r>
              <a:rPr lang="en-US" dirty="0" smtClean="0"/>
              <a:t>	•  Educate, retain and graduate students in 			a timely manner.</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66475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SUCCESS AND SUSTAINABILITY</a:t>
            </a:r>
            <a:endParaRPr lang="en-US" dirty="0"/>
          </a:p>
        </p:txBody>
      </p:sp>
      <p:sp>
        <p:nvSpPr>
          <p:cNvPr id="3" name="Content Placeholder 2"/>
          <p:cNvSpPr>
            <a:spLocks noGrp="1"/>
          </p:cNvSpPr>
          <p:nvPr>
            <p:ph idx="1"/>
          </p:nvPr>
        </p:nvSpPr>
        <p:spPr/>
        <p:txBody>
          <a:bodyPr/>
          <a:lstStyle/>
          <a:p>
            <a:r>
              <a:rPr lang="en-US" dirty="0" smtClean="0"/>
              <a:t>Graduate School Orientation and Departmental Advising</a:t>
            </a:r>
          </a:p>
          <a:p>
            <a:pPr lvl="1"/>
            <a:r>
              <a:rPr lang="en-US" dirty="0" smtClean="0"/>
              <a:t>CyberOrientation</a:t>
            </a:r>
          </a:p>
          <a:p>
            <a:pPr lvl="1"/>
            <a:r>
              <a:rPr lang="en-US" dirty="0" smtClean="0"/>
              <a:t>Departmental Orientations for Master-Level, Educational Specialists and Doctoral Students</a:t>
            </a:r>
          </a:p>
          <a:p>
            <a:pPr lvl="1"/>
            <a:r>
              <a:rPr lang="en-US" dirty="0" smtClean="0"/>
              <a:t>CyberAdvising</a:t>
            </a:r>
          </a:p>
          <a:p>
            <a:pPr lvl="1"/>
            <a:r>
              <a:rPr lang="en-US" dirty="0" smtClean="0"/>
              <a:t>Departmental Advising for Master-Level, Educational Specialists and Doctoral Students</a:t>
            </a:r>
          </a:p>
          <a:p>
            <a:pPr marL="457200" lvl="1" indent="0">
              <a:buNone/>
            </a:pPr>
            <a:endParaRPr lang="en-US" dirty="0"/>
          </a:p>
        </p:txBody>
      </p:sp>
    </p:spTree>
    <p:extLst>
      <p:ext uri="{BB962C8B-B14F-4D97-AF65-F5344CB8AC3E}">
        <p14:creationId xmlns:p14="http://schemas.microsoft.com/office/powerpoint/2010/main" val="252815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Success Efforts Cont’d </a:t>
            </a:r>
            <a:endParaRPr lang="en-US" dirty="0"/>
          </a:p>
        </p:txBody>
      </p:sp>
      <p:sp>
        <p:nvSpPr>
          <p:cNvPr id="3" name="Content Placeholder 2"/>
          <p:cNvSpPr>
            <a:spLocks noGrp="1"/>
          </p:cNvSpPr>
          <p:nvPr>
            <p:ph idx="1"/>
          </p:nvPr>
        </p:nvSpPr>
        <p:spPr/>
        <p:txBody>
          <a:bodyPr/>
          <a:lstStyle/>
          <a:p>
            <a:r>
              <a:rPr lang="en-US" dirty="0" smtClean="0"/>
              <a:t>Student Professional Development Workshops</a:t>
            </a:r>
          </a:p>
          <a:p>
            <a:pPr lvl="1"/>
            <a:r>
              <a:rPr lang="en-US" dirty="0" smtClean="0"/>
              <a:t>Graduate Assistant Training</a:t>
            </a:r>
          </a:p>
          <a:p>
            <a:pPr lvl="1"/>
            <a:r>
              <a:rPr lang="en-US" dirty="0" smtClean="0"/>
              <a:t>GECE Preparation (Richard Wright Center)</a:t>
            </a:r>
          </a:p>
          <a:p>
            <a:pPr lvl="1"/>
            <a:r>
              <a:rPr lang="en-US" dirty="0" smtClean="0"/>
              <a:t>Research Compliance (Office of Research and Federal Relations)</a:t>
            </a:r>
          </a:p>
          <a:p>
            <a:pPr lvl="1"/>
            <a:r>
              <a:rPr lang="en-US" dirty="0" smtClean="0"/>
              <a:t>GACE Preparation (Departmental)</a:t>
            </a:r>
          </a:p>
          <a:p>
            <a:pPr lvl="1"/>
            <a:r>
              <a:rPr lang="en-US" dirty="0" smtClean="0"/>
              <a:t>Developing Academic Portfolios (Departmental)</a:t>
            </a:r>
          </a:p>
          <a:p>
            <a:pPr lvl="1"/>
            <a:r>
              <a:rPr lang="en-US" dirty="0" smtClean="0"/>
              <a:t>Dissertation Readiness (Departmental)</a:t>
            </a:r>
          </a:p>
        </p:txBody>
      </p:sp>
    </p:spTree>
    <p:extLst>
      <p:ext uri="{BB962C8B-B14F-4D97-AF65-F5344CB8AC3E}">
        <p14:creationId xmlns:p14="http://schemas.microsoft.com/office/powerpoint/2010/main" val="1037143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3806</TotalTime>
  <Words>706</Words>
  <Application>Microsoft Macintosh PowerPoint</Application>
  <PresentationFormat>On-screen Show (4:3)</PresentationFormat>
  <Paragraphs>109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CONTINUING A LEGACY OF ACHIEVEMENT AND STUDENT SUCCESS </vt:lpstr>
      <vt:lpstr>GRADUATE EDUCATION LEGACY</vt:lpstr>
      <vt:lpstr>NATIONAL RECOGNITION</vt:lpstr>
      <vt:lpstr>MAJOR ACCOMPLISHMENTS</vt:lpstr>
      <vt:lpstr>WHERE ARE WE GOING?</vt:lpstr>
      <vt:lpstr>WHAT WILL WE DO?</vt:lpstr>
      <vt:lpstr>DEGREE COMPLETION</vt:lpstr>
      <vt:lpstr>STUDENT SUCCESS AND SUSTAINABILITY</vt:lpstr>
      <vt:lpstr>Student Success Efforts Cont’d </vt:lpstr>
      <vt:lpstr>ROBUST GRADUATE SUPPORT 7% to 24% </vt:lpstr>
      <vt:lpstr>Secondary Pathways for Student Success</vt:lpstr>
      <vt:lpstr>ACCELERATE STUDENT SUCCESS ACTIVITIES AND OUTCOMES</vt:lpstr>
      <vt:lpstr>COMMUNITY OF SCHOLARS</vt:lpstr>
      <vt:lpstr>TECHNOLOGY ENHANCEMENTS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BLUE PRINT TO IMPROVE GRADUATE STUDENT AND FACULTY SUCCESS</dc:title>
  <dc:creator>Dorris</dc:creator>
  <cp:lastModifiedBy>Jeffrey Zubkowski</cp:lastModifiedBy>
  <cp:revision>78</cp:revision>
  <cp:lastPrinted>2014-08-12T22:00:02Z</cp:lastPrinted>
  <dcterms:created xsi:type="dcterms:W3CDTF">2014-08-11T03:28:22Z</dcterms:created>
  <dcterms:modified xsi:type="dcterms:W3CDTF">2016-09-08T13:18:34Z</dcterms:modified>
</cp:coreProperties>
</file>