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4"/>
  </p:notesMasterIdLst>
  <p:sldIdLst>
    <p:sldId id="256" r:id="rId2"/>
    <p:sldId id="258" r:id="rId3"/>
    <p:sldId id="257" r:id="rId4"/>
    <p:sldId id="259" r:id="rId5"/>
    <p:sldId id="260" r:id="rId6"/>
    <p:sldId id="261" r:id="rId7"/>
    <p:sldId id="277" r:id="rId8"/>
    <p:sldId id="267" r:id="rId9"/>
    <p:sldId id="262" r:id="rId10"/>
    <p:sldId id="263" r:id="rId11"/>
    <p:sldId id="273" r:id="rId12"/>
    <p:sldId id="266" r:id="rId13"/>
    <p:sldId id="264" r:id="rId14"/>
    <p:sldId id="265" r:id="rId15"/>
    <p:sldId id="268" r:id="rId16"/>
    <p:sldId id="274" r:id="rId17"/>
    <p:sldId id="275" r:id="rId18"/>
    <p:sldId id="276" r:id="rId19"/>
    <p:sldId id="269" r:id="rId20"/>
    <p:sldId id="270"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B7CCC-05ED-41C7-B0C8-B119EEB96774}"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1C3D2-666D-4531-81C1-62C35FDA18B9}" type="slidenum">
              <a:rPr lang="en-US" smtClean="0"/>
              <a:t>‹#›</a:t>
            </a:fld>
            <a:endParaRPr lang="en-US"/>
          </a:p>
        </p:txBody>
      </p:sp>
    </p:spTree>
    <p:extLst>
      <p:ext uri="{BB962C8B-B14F-4D97-AF65-F5344CB8AC3E}">
        <p14:creationId xmlns:p14="http://schemas.microsoft.com/office/powerpoint/2010/main" val="36414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2</a:t>
            </a:fld>
            <a:endParaRPr lang="en-US"/>
          </a:p>
        </p:txBody>
      </p:sp>
    </p:spTree>
    <p:extLst>
      <p:ext uri="{BB962C8B-B14F-4D97-AF65-F5344CB8AC3E}">
        <p14:creationId xmlns:p14="http://schemas.microsoft.com/office/powerpoint/2010/main" val="78306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1C3D2-666D-4531-81C1-62C35FDA18B9}" type="slidenum">
              <a:rPr lang="en-US" smtClean="0"/>
              <a:t>13</a:t>
            </a:fld>
            <a:endParaRPr lang="en-US"/>
          </a:p>
        </p:txBody>
      </p:sp>
    </p:spTree>
    <p:extLst>
      <p:ext uri="{BB962C8B-B14F-4D97-AF65-F5344CB8AC3E}">
        <p14:creationId xmlns:p14="http://schemas.microsoft.com/office/powerpoint/2010/main" val="321102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1C3D2-666D-4531-81C1-62C35FDA18B9}" type="slidenum">
              <a:rPr lang="en-US" smtClean="0"/>
              <a:t>14</a:t>
            </a:fld>
            <a:endParaRPr lang="en-US"/>
          </a:p>
        </p:txBody>
      </p:sp>
    </p:spTree>
    <p:extLst>
      <p:ext uri="{BB962C8B-B14F-4D97-AF65-F5344CB8AC3E}">
        <p14:creationId xmlns:p14="http://schemas.microsoft.com/office/powerpoint/2010/main" val="333309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15</a:t>
            </a:fld>
            <a:endParaRPr lang="en-US"/>
          </a:p>
        </p:txBody>
      </p:sp>
    </p:spTree>
    <p:extLst>
      <p:ext uri="{BB962C8B-B14F-4D97-AF65-F5344CB8AC3E}">
        <p14:creationId xmlns:p14="http://schemas.microsoft.com/office/powerpoint/2010/main" val="121672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16</a:t>
            </a:fld>
            <a:endParaRPr lang="en-US"/>
          </a:p>
        </p:txBody>
      </p:sp>
    </p:spTree>
    <p:extLst>
      <p:ext uri="{BB962C8B-B14F-4D97-AF65-F5344CB8AC3E}">
        <p14:creationId xmlns:p14="http://schemas.microsoft.com/office/powerpoint/2010/main" val="583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17</a:t>
            </a:fld>
            <a:endParaRPr lang="en-US"/>
          </a:p>
        </p:txBody>
      </p:sp>
    </p:spTree>
    <p:extLst>
      <p:ext uri="{BB962C8B-B14F-4D97-AF65-F5344CB8AC3E}">
        <p14:creationId xmlns:p14="http://schemas.microsoft.com/office/powerpoint/2010/main" val="346931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18</a:t>
            </a:fld>
            <a:endParaRPr lang="en-US"/>
          </a:p>
        </p:txBody>
      </p:sp>
    </p:spTree>
    <p:extLst>
      <p:ext uri="{BB962C8B-B14F-4D97-AF65-F5344CB8AC3E}">
        <p14:creationId xmlns:p14="http://schemas.microsoft.com/office/powerpoint/2010/main" val="266803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19</a:t>
            </a:fld>
            <a:endParaRPr lang="en-US"/>
          </a:p>
        </p:txBody>
      </p:sp>
    </p:spTree>
    <p:extLst>
      <p:ext uri="{BB962C8B-B14F-4D97-AF65-F5344CB8AC3E}">
        <p14:creationId xmlns:p14="http://schemas.microsoft.com/office/powerpoint/2010/main" val="228719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20</a:t>
            </a:fld>
            <a:endParaRPr lang="en-US"/>
          </a:p>
        </p:txBody>
      </p:sp>
    </p:spTree>
    <p:extLst>
      <p:ext uri="{BB962C8B-B14F-4D97-AF65-F5344CB8AC3E}">
        <p14:creationId xmlns:p14="http://schemas.microsoft.com/office/powerpoint/2010/main" val="151323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21</a:t>
            </a:fld>
            <a:endParaRPr lang="en-US"/>
          </a:p>
        </p:txBody>
      </p:sp>
    </p:spTree>
    <p:extLst>
      <p:ext uri="{BB962C8B-B14F-4D97-AF65-F5344CB8AC3E}">
        <p14:creationId xmlns:p14="http://schemas.microsoft.com/office/powerpoint/2010/main" val="210639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3</a:t>
            </a:fld>
            <a:endParaRPr lang="en-US"/>
          </a:p>
        </p:txBody>
      </p:sp>
    </p:spTree>
    <p:extLst>
      <p:ext uri="{BB962C8B-B14F-4D97-AF65-F5344CB8AC3E}">
        <p14:creationId xmlns:p14="http://schemas.microsoft.com/office/powerpoint/2010/main" val="338234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4</a:t>
            </a:fld>
            <a:endParaRPr lang="en-US"/>
          </a:p>
        </p:txBody>
      </p:sp>
    </p:spTree>
    <p:extLst>
      <p:ext uri="{BB962C8B-B14F-4D97-AF65-F5344CB8AC3E}">
        <p14:creationId xmlns:p14="http://schemas.microsoft.com/office/powerpoint/2010/main" val="213591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5</a:t>
            </a:fld>
            <a:endParaRPr lang="en-US"/>
          </a:p>
        </p:txBody>
      </p:sp>
    </p:spTree>
    <p:extLst>
      <p:ext uri="{BB962C8B-B14F-4D97-AF65-F5344CB8AC3E}">
        <p14:creationId xmlns:p14="http://schemas.microsoft.com/office/powerpoint/2010/main" val="334808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6</a:t>
            </a:fld>
            <a:endParaRPr lang="en-US"/>
          </a:p>
        </p:txBody>
      </p:sp>
    </p:spTree>
    <p:extLst>
      <p:ext uri="{BB962C8B-B14F-4D97-AF65-F5344CB8AC3E}">
        <p14:creationId xmlns:p14="http://schemas.microsoft.com/office/powerpoint/2010/main" val="418107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7</a:t>
            </a:fld>
            <a:endParaRPr lang="en-US"/>
          </a:p>
        </p:txBody>
      </p:sp>
    </p:spTree>
    <p:extLst>
      <p:ext uri="{BB962C8B-B14F-4D97-AF65-F5344CB8AC3E}">
        <p14:creationId xmlns:p14="http://schemas.microsoft.com/office/powerpoint/2010/main" val="12213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8</a:t>
            </a:fld>
            <a:endParaRPr lang="en-US"/>
          </a:p>
        </p:txBody>
      </p:sp>
    </p:spTree>
    <p:extLst>
      <p:ext uri="{BB962C8B-B14F-4D97-AF65-F5344CB8AC3E}">
        <p14:creationId xmlns:p14="http://schemas.microsoft.com/office/powerpoint/2010/main" val="216371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9</a:t>
            </a:fld>
            <a:endParaRPr lang="en-US"/>
          </a:p>
        </p:txBody>
      </p:sp>
    </p:spTree>
    <p:extLst>
      <p:ext uri="{BB962C8B-B14F-4D97-AF65-F5344CB8AC3E}">
        <p14:creationId xmlns:p14="http://schemas.microsoft.com/office/powerpoint/2010/main" val="194143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C41C3D2-666D-4531-81C1-62C35FDA18B9}" type="slidenum">
              <a:rPr lang="en-US" smtClean="0"/>
              <a:t>12</a:t>
            </a:fld>
            <a:endParaRPr lang="en-US"/>
          </a:p>
        </p:txBody>
      </p:sp>
    </p:spTree>
    <p:extLst>
      <p:ext uri="{BB962C8B-B14F-4D97-AF65-F5344CB8AC3E}">
        <p14:creationId xmlns:p14="http://schemas.microsoft.com/office/powerpoint/2010/main" val="40034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705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950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1855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520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373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663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859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0306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114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69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450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690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344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84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384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110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710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35641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gosey@nsf.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publications/pub_summ.jsp?ods_key=nsf180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90950-40B1-4224-84F1-B832791087E2}"/>
              </a:ext>
            </a:extLst>
          </p:cNvPr>
          <p:cNvSpPr>
            <a:spLocks noGrp="1"/>
          </p:cNvSpPr>
          <p:nvPr>
            <p:ph type="ctrTitle"/>
          </p:nvPr>
        </p:nvSpPr>
        <p:spPr>
          <a:xfrm>
            <a:off x="329938" y="1803405"/>
            <a:ext cx="10490462" cy="1825096"/>
          </a:xfrm>
        </p:spPr>
        <p:txBody>
          <a:bodyPr>
            <a:normAutofit fontScale="90000"/>
          </a:bodyPr>
          <a:lstStyle/>
          <a:p>
            <a:r>
              <a:rPr lang="en-US" dirty="0"/>
              <a:t/>
            </a:r>
            <a:br>
              <a:rPr lang="en-US" dirty="0"/>
            </a:br>
            <a:r>
              <a:rPr lang="en-US" dirty="0"/>
              <a:t/>
            </a:r>
            <a:br>
              <a:rPr lang="en-US" dirty="0"/>
            </a:br>
            <a:r>
              <a:rPr lang="en-US" sz="3600" dirty="0"/>
              <a:t>Empowerment through knowledge and engagement – understanding the NSF processes</a:t>
            </a:r>
          </a:p>
        </p:txBody>
      </p:sp>
      <p:sp>
        <p:nvSpPr>
          <p:cNvPr id="3" name="Subtitle 2">
            <a:extLst>
              <a:ext uri="{FF2B5EF4-FFF2-40B4-BE49-F238E27FC236}">
                <a16:creationId xmlns:a16="http://schemas.microsoft.com/office/drawing/2014/main" xmlns="" id="{6D0A7E86-5B6C-4821-AE8D-DD64FD57791C}"/>
              </a:ext>
            </a:extLst>
          </p:cNvPr>
          <p:cNvSpPr>
            <a:spLocks noGrp="1"/>
          </p:cNvSpPr>
          <p:nvPr>
            <p:ph type="subTitle" idx="1"/>
          </p:nvPr>
        </p:nvSpPr>
        <p:spPr>
          <a:xfrm>
            <a:off x="329938" y="3864990"/>
            <a:ext cx="10490461" cy="1498861"/>
          </a:xfrm>
        </p:spPr>
        <p:txBody>
          <a:bodyPr>
            <a:normAutofit/>
          </a:bodyPr>
          <a:lstStyle/>
          <a:p>
            <a:r>
              <a:rPr lang="en-US" sz="2900" dirty="0"/>
              <a:t>Session One – NSF Grants 101</a:t>
            </a:r>
          </a:p>
          <a:p>
            <a:r>
              <a:rPr lang="en-US" sz="2600" dirty="0"/>
              <a:t>May 23, 2018</a:t>
            </a:r>
          </a:p>
          <a:p>
            <a:r>
              <a:rPr lang="en-US" sz="2600" dirty="0"/>
              <a:t>11:00 am – 12:00 pm EST</a:t>
            </a:r>
          </a:p>
        </p:txBody>
      </p:sp>
      <p:pic>
        <p:nvPicPr>
          <p:cNvPr id="4" name="Picture 2">
            <a:extLst>
              <a:ext uri="{FF2B5EF4-FFF2-40B4-BE49-F238E27FC236}">
                <a16:creationId xmlns:a16="http://schemas.microsoft.com/office/drawing/2014/main" xmlns="" id="{2A19D887-12CB-43B6-9A06-40F4452C0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81" r="1" b="99"/>
          <a:stretch/>
        </p:blipFill>
        <p:spPr bwMode="auto">
          <a:xfrm>
            <a:off x="0" y="-113891"/>
            <a:ext cx="2275873" cy="2196691"/>
          </a:xfrm>
          <a:custGeom>
            <a:avLst/>
            <a:gdLst>
              <a:gd name="connsiteX0" fmla="*/ 0 w 3872912"/>
              <a:gd name="connsiteY0" fmla="*/ 0 h 3738166"/>
              <a:gd name="connsiteX1" fmla="*/ 3709180 w 3872912"/>
              <a:gd name="connsiteY1" fmla="*/ 0 h 3738166"/>
              <a:gd name="connsiteX2" fmla="*/ 3872912 w 3872912"/>
              <a:gd name="connsiteY2" fmla="*/ 163732 h 3738166"/>
              <a:gd name="connsiteX3" fmla="*/ 3872912 w 3872912"/>
              <a:gd name="connsiteY3" fmla="*/ 3574434 h 3738166"/>
              <a:gd name="connsiteX4" fmla="*/ 3709180 w 3872912"/>
              <a:gd name="connsiteY4" fmla="*/ 3738166 h 3738166"/>
              <a:gd name="connsiteX5" fmla="*/ 0 w 3872912"/>
              <a:gd name="connsiteY5" fmla="*/ 3738166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2912" h="3738166">
                <a:moveTo>
                  <a:pt x="0" y="0"/>
                </a:moveTo>
                <a:lnTo>
                  <a:pt x="3709180" y="0"/>
                </a:lnTo>
                <a:cubicBezTo>
                  <a:pt x="3799607" y="0"/>
                  <a:pt x="3872912" y="73305"/>
                  <a:pt x="3872912" y="163732"/>
                </a:cubicBezTo>
                <a:lnTo>
                  <a:pt x="3872912" y="3574434"/>
                </a:lnTo>
                <a:cubicBezTo>
                  <a:pt x="3872912" y="3664861"/>
                  <a:pt x="3799607" y="3738166"/>
                  <a:pt x="3709180" y="3738166"/>
                </a:cubicBezTo>
                <a:lnTo>
                  <a:pt x="0" y="3738166"/>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03907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7A608-BAF4-4FCC-A466-D30103E3CFC7}"/>
              </a:ext>
            </a:extLst>
          </p:cNvPr>
          <p:cNvSpPr>
            <a:spLocks noGrp="1"/>
          </p:cNvSpPr>
          <p:nvPr>
            <p:ph type="title"/>
          </p:nvPr>
        </p:nvSpPr>
        <p:spPr>
          <a:xfrm>
            <a:off x="1864482" y="553805"/>
            <a:ext cx="8610600" cy="1293028"/>
          </a:xfrm>
        </p:spPr>
        <p:txBody>
          <a:bodyPr/>
          <a:lstStyle/>
          <a:p>
            <a:pPr algn="ctr"/>
            <a:r>
              <a:rPr lang="en-US" dirty="0"/>
              <a:t>Working relationships</a:t>
            </a:r>
            <a:br>
              <a:rPr lang="en-US" dirty="0"/>
            </a:br>
            <a:endParaRPr lang="en-US" dirty="0"/>
          </a:p>
        </p:txBody>
      </p:sp>
      <p:sp>
        <p:nvSpPr>
          <p:cNvPr id="4" name="Title 1">
            <a:extLst>
              <a:ext uri="{FF2B5EF4-FFF2-40B4-BE49-F238E27FC236}">
                <a16:creationId xmlns:a16="http://schemas.microsoft.com/office/drawing/2014/main" xmlns="" id="{825DC045-8CDF-4D9B-84A6-A820D62466F0}"/>
              </a:ext>
            </a:extLst>
          </p:cNvPr>
          <p:cNvSpPr>
            <a:spLocks noGrp="1"/>
          </p:cNvSpPr>
          <p:nvPr>
            <p:ph idx="1"/>
          </p:nvPr>
        </p:nvSpPr>
        <p:spPr/>
        <p:txBody>
          <a:bodyPr/>
          <a:lstStyle/>
          <a:p>
            <a:pPr marL="0" indent="0" algn="ctr">
              <a:buNone/>
            </a:pPr>
            <a:r>
              <a:rPr lang="en-US" sz="3200" dirty="0"/>
              <a:t> </a:t>
            </a:r>
          </a:p>
          <a:p>
            <a:endParaRPr lang="en-US" sz="3200" dirty="0"/>
          </a:p>
        </p:txBody>
      </p:sp>
      <p:pic>
        <p:nvPicPr>
          <p:cNvPr id="5" name="Picture 4">
            <a:extLst>
              <a:ext uri="{FF2B5EF4-FFF2-40B4-BE49-F238E27FC236}">
                <a16:creationId xmlns:a16="http://schemas.microsoft.com/office/drawing/2014/main" xmlns="" id="{024D9CF4-D5BE-4E45-B911-A9E4E6D6A275}"/>
              </a:ext>
            </a:extLst>
          </p:cNvPr>
          <p:cNvPicPr>
            <a:picLocks noChangeAspect="1"/>
          </p:cNvPicPr>
          <p:nvPr/>
        </p:nvPicPr>
        <p:blipFill>
          <a:blip r:embed="rId2"/>
          <a:stretch>
            <a:fillRect/>
          </a:stretch>
        </p:blipFill>
        <p:spPr>
          <a:xfrm>
            <a:off x="1642153" y="1411550"/>
            <a:ext cx="8568066" cy="4680641"/>
          </a:xfrm>
          <a:prstGeom prst="rect">
            <a:avLst/>
          </a:prstGeom>
        </p:spPr>
      </p:pic>
    </p:spTree>
    <p:extLst>
      <p:ext uri="{BB962C8B-B14F-4D97-AF65-F5344CB8AC3E}">
        <p14:creationId xmlns:p14="http://schemas.microsoft.com/office/powerpoint/2010/main" val="369984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BCC60-9B10-440B-B93C-8CE9D8D59FDD}"/>
              </a:ext>
            </a:extLst>
          </p:cNvPr>
          <p:cNvSpPr>
            <a:spLocks noGrp="1"/>
          </p:cNvSpPr>
          <p:nvPr>
            <p:ph type="title"/>
          </p:nvPr>
        </p:nvSpPr>
        <p:spPr>
          <a:xfrm>
            <a:off x="395927" y="923827"/>
            <a:ext cx="11110274" cy="1133574"/>
          </a:xfrm>
        </p:spPr>
        <p:txBody>
          <a:bodyPr>
            <a:normAutofit fontScale="90000"/>
          </a:bodyPr>
          <a:lstStyle/>
          <a:p>
            <a:r>
              <a:rPr lang="en-US" dirty="0"/>
              <a:t>Division of grants and agreements (</a:t>
            </a:r>
            <a:r>
              <a:rPr lang="en-US" dirty="0" err="1"/>
              <a:t>dga</a:t>
            </a:r>
            <a:r>
              <a:rPr lang="en-US" dirty="0"/>
              <a:t>)</a:t>
            </a:r>
          </a:p>
        </p:txBody>
      </p:sp>
      <p:sp>
        <p:nvSpPr>
          <p:cNvPr id="3" name="Content Placeholder 2">
            <a:extLst>
              <a:ext uri="{FF2B5EF4-FFF2-40B4-BE49-F238E27FC236}">
                <a16:creationId xmlns:a16="http://schemas.microsoft.com/office/drawing/2014/main" xmlns="" id="{2BAC5D36-2A80-4904-A1E2-8D77453C4F6B}"/>
              </a:ext>
            </a:extLst>
          </p:cNvPr>
          <p:cNvSpPr>
            <a:spLocks noGrp="1"/>
          </p:cNvSpPr>
          <p:nvPr>
            <p:ph idx="1"/>
          </p:nvPr>
        </p:nvSpPr>
        <p:spPr/>
        <p:txBody>
          <a:bodyPr/>
          <a:lstStyle/>
          <a:p>
            <a:r>
              <a:rPr lang="en-US" b="1" dirty="0"/>
              <a:t>What Kind of Awards are Issued by DGA?</a:t>
            </a:r>
          </a:p>
          <a:p>
            <a:r>
              <a:rPr lang="en-US" b="1" dirty="0"/>
              <a:t>Assistance Awards - the principal purpose of which is to transfer anything of value from NSF to the grantee for them to carry out a public purpose; and not to acquire property or services for NSF’s direct benefit or use.</a:t>
            </a:r>
          </a:p>
          <a:p>
            <a:pPr lvl="1"/>
            <a:r>
              <a:rPr lang="en-US" b="1" dirty="0"/>
              <a:t>Grants (Standard and Continuing)</a:t>
            </a:r>
          </a:p>
          <a:p>
            <a:pPr lvl="1"/>
            <a:r>
              <a:rPr lang="en-US" b="1" dirty="0"/>
              <a:t>Cooperative Agreements</a:t>
            </a:r>
          </a:p>
          <a:p>
            <a:pPr lvl="1"/>
            <a:r>
              <a:rPr lang="en-US" b="1" dirty="0"/>
              <a:t>Fellowships</a:t>
            </a:r>
          </a:p>
          <a:p>
            <a:r>
              <a:rPr lang="en-US" b="1" dirty="0"/>
              <a:t>How Many Actions Does DGA Process?</a:t>
            </a:r>
          </a:p>
          <a:p>
            <a:pPr lvl="1"/>
            <a:r>
              <a:rPr lang="en-US" b="1" dirty="0"/>
              <a:t>DGA typically approves approximately 17,000 funded actions, and 4,000 non-funded actions each year.</a:t>
            </a:r>
          </a:p>
          <a:p>
            <a:endParaRPr lang="en-US" dirty="0"/>
          </a:p>
        </p:txBody>
      </p:sp>
    </p:spTree>
    <p:extLst>
      <p:ext uri="{BB962C8B-B14F-4D97-AF65-F5344CB8AC3E}">
        <p14:creationId xmlns:p14="http://schemas.microsoft.com/office/powerpoint/2010/main" val="255456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C5FC9-DCEF-445A-95C3-235C4E8EFF88}"/>
              </a:ext>
            </a:extLst>
          </p:cNvPr>
          <p:cNvSpPr>
            <a:spLocks noGrp="1"/>
          </p:cNvSpPr>
          <p:nvPr>
            <p:ph type="title"/>
          </p:nvPr>
        </p:nvSpPr>
        <p:spPr>
          <a:xfrm>
            <a:off x="1038860" y="375919"/>
            <a:ext cx="10114280" cy="1224281"/>
          </a:xfrm>
        </p:spPr>
        <p:txBody>
          <a:bodyPr/>
          <a:lstStyle/>
          <a:p>
            <a:r>
              <a:rPr lang="en-US" dirty="0"/>
              <a:t>Dga’s role in the award process</a:t>
            </a:r>
          </a:p>
        </p:txBody>
      </p:sp>
      <p:pic>
        <p:nvPicPr>
          <p:cNvPr id="4" name="Content Placeholder 3">
            <a:extLst>
              <a:ext uri="{FF2B5EF4-FFF2-40B4-BE49-F238E27FC236}">
                <a16:creationId xmlns:a16="http://schemas.microsoft.com/office/drawing/2014/main" xmlns="" id="{A88E9ED8-9181-4E3E-96F2-5176664A1DCB}"/>
              </a:ext>
            </a:extLst>
          </p:cNvPr>
          <p:cNvPicPr>
            <a:picLocks noGrp="1" noChangeAspect="1"/>
          </p:cNvPicPr>
          <p:nvPr>
            <p:ph idx="1"/>
          </p:nvPr>
        </p:nvPicPr>
        <p:blipFill>
          <a:blip r:embed="rId3"/>
          <a:stretch>
            <a:fillRect/>
          </a:stretch>
        </p:blipFill>
        <p:spPr>
          <a:xfrm>
            <a:off x="1504320" y="1467777"/>
            <a:ext cx="9824080" cy="4892702"/>
          </a:xfrm>
          <a:prstGeom prst="rect">
            <a:avLst/>
          </a:prstGeom>
        </p:spPr>
      </p:pic>
    </p:spTree>
    <p:extLst>
      <p:ext uri="{BB962C8B-B14F-4D97-AF65-F5344CB8AC3E}">
        <p14:creationId xmlns:p14="http://schemas.microsoft.com/office/powerpoint/2010/main" val="88646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D0952-A907-4FDB-AD3A-70FDB83DAF04}"/>
              </a:ext>
            </a:extLst>
          </p:cNvPr>
          <p:cNvSpPr>
            <a:spLocks noGrp="1"/>
          </p:cNvSpPr>
          <p:nvPr>
            <p:ph type="title"/>
          </p:nvPr>
        </p:nvSpPr>
        <p:spPr>
          <a:xfrm>
            <a:off x="0" y="791852"/>
            <a:ext cx="11506201" cy="1265549"/>
          </a:xfrm>
        </p:spPr>
        <p:txBody>
          <a:bodyPr>
            <a:normAutofit/>
          </a:bodyPr>
          <a:lstStyle/>
          <a:p>
            <a:pPr algn="ctr"/>
            <a:r>
              <a:rPr lang="en-US" dirty="0"/>
              <a:t>New awardee and updated performer information</a:t>
            </a:r>
          </a:p>
        </p:txBody>
      </p:sp>
      <p:sp>
        <p:nvSpPr>
          <p:cNvPr id="3" name="Content Placeholder 2">
            <a:extLst>
              <a:ext uri="{FF2B5EF4-FFF2-40B4-BE49-F238E27FC236}">
                <a16:creationId xmlns:a16="http://schemas.microsoft.com/office/drawing/2014/main" xmlns="" id="{298FA614-D3D1-4DB3-8E8B-BB3E3E58F730}"/>
              </a:ext>
            </a:extLst>
          </p:cNvPr>
          <p:cNvSpPr>
            <a:spLocks noGrp="1"/>
          </p:cNvSpPr>
          <p:nvPr>
            <p:ph idx="1"/>
          </p:nvPr>
        </p:nvSpPr>
        <p:spPr/>
        <p:txBody>
          <a:bodyPr>
            <a:normAutofit/>
          </a:bodyPr>
          <a:lstStyle/>
          <a:p>
            <a:pPr marL="0" indent="0">
              <a:buNone/>
            </a:pPr>
            <a:r>
              <a:rPr lang="en-US" dirty="0">
                <a:solidFill>
                  <a:schemeClr val="accent1"/>
                </a:solidFill>
              </a:rPr>
              <a:t>New Awardee </a:t>
            </a:r>
            <a:r>
              <a:rPr lang="en-US" dirty="0"/>
              <a:t>– A new awardee is an </a:t>
            </a:r>
            <a:r>
              <a:rPr lang="en-US" u="sng" dirty="0"/>
              <a:t>institution</a:t>
            </a:r>
            <a:r>
              <a:rPr lang="en-US" dirty="0"/>
              <a:t> (the award is made to the institution, not the PI) that has never received an NSF grant award.</a:t>
            </a:r>
          </a:p>
          <a:p>
            <a:pPr marL="0" indent="0">
              <a:buNone/>
            </a:pPr>
            <a:r>
              <a:rPr lang="en-US" dirty="0"/>
              <a:t>Before an NSF award is made to a New Awardee institution, a review is completed by DGA (if awarded amount will be $225K or under) or NSF’s Cost Analysis and Pre Award Branch (CAAP) (if awarded is over $225K) to verify the accounting system capability and the institution’s financial viability to be able to handle the federal funding.</a:t>
            </a:r>
          </a:p>
          <a:p>
            <a:pPr marL="0" indent="0">
              <a:buNone/>
            </a:pPr>
            <a:endParaRPr lang="en-US" dirty="0"/>
          </a:p>
          <a:p>
            <a:pPr marL="0" indent="0">
              <a:buNone/>
            </a:pPr>
            <a:r>
              <a:rPr lang="en-US" dirty="0">
                <a:solidFill>
                  <a:schemeClr val="accent1"/>
                </a:solidFill>
              </a:rPr>
              <a:t>Updated Performer </a:t>
            </a:r>
            <a:r>
              <a:rPr lang="en-US" dirty="0"/>
              <a:t>– An institution that has received NSF awards, but hasn’t had an award in 5 years (end date of last award).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0918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E30AC-E7AF-42B2-990B-83B5C48693F8}"/>
              </a:ext>
            </a:extLst>
          </p:cNvPr>
          <p:cNvSpPr>
            <a:spLocks noGrp="1"/>
          </p:cNvSpPr>
          <p:nvPr>
            <p:ph type="title"/>
          </p:nvPr>
        </p:nvSpPr>
        <p:spPr>
          <a:xfrm>
            <a:off x="685800" y="782425"/>
            <a:ext cx="10820400" cy="1274976"/>
          </a:xfrm>
        </p:spPr>
        <p:txBody>
          <a:bodyPr/>
          <a:lstStyle/>
          <a:p>
            <a:pPr algn="ctr"/>
            <a:r>
              <a:rPr lang="en-US" dirty="0"/>
              <a:t>New awardee/updated performer package</a:t>
            </a:r>
          </a:p>
        </p:txBody>
      </p:sp>
      <p:sp>
        <p:nvSpPr>
          <p:cNvPr id="3" name="Content Placeholder 2">
            <a:extLst>
              <a:ext uri="{FF2B5EF4-FFF2-40B4-BE49-F238E27FC236}">
                <a16:creationId xmlns:a16="http://schemas.microsoft.com/office/drawing/2014/main" xmlns="" id="{3E3B9247-1E32-41C7-A8E1-22D59F422398}"/>
              </a:ext>
            </a:extLst>
          </p:cNvPr>
          <p:cNvSpPr>
            <a:spLocks noGrp="1"/>
          </p:cNvSpPr>
          <p:nvPr>
            <p:ph idx="1"/>
          </p:nvPr>
        </p:nvSpPr>
        <p:spPr/>
        <p:txBody>
          <a:bodyPr>
            <a:normAutofit fontScale="92500" lnSpcReduction="10000"/>
          </a:bodyPr>
          <a:lstStyle/>
          <a:p>
            <a:pPr marL="0" indent="0">
              <a:buNone/>
            </a:pPr>
            <a:r>
              <a:rPr lang="en-US" dirty="0"/>
              <a:t>The New Awardee/Updated Performer Package will be requested from the Office of Sponsored Research in the form of an email and the required documents are to be returned within 15 days.</a:t>
            </a:r>
          </a:p>
          <a:p>
            <a:pPr marL="0" indent="0">
              <a:buNone/>
            </a:pPr>
            <a:endParaRPr lang="en-US" dirty="0"/>
          </a:p>
          <a:p>
            <a:pPr marL="0" indent="0">
              <a:buNone/>
            </a:pPr>
            <a:r>
              <a:rPr lang="en-US" dirty="0"/>
              <a:t>Examples of information requested are:</a:t>
            </a:r>
          </a:p>
          <a:p>
            <a:r>
              <a:rPr lang="en-US" dirty="0"/>
              <a:t>Copy of the Project Cost Ledger</a:t>
            </a:r>
          </a:p>
          <a:p>
            <a:r>
              <a:rPr lang="en-US" dirty="0"/>
              <a:t>Institutions policies and procedures on Participant Support, Allowability of Costs and Subawards </a:t>
            </a:r>
          </a:p>
          <a:p>
            <a:r>
              <a:rPr lang="en-US" dirty="0"/>
              <a:t>Last 2 years of financial statements</a:t>
            </a:r>
          </a:p>
          <a:p>
            <a:pPr marL="0" indent="0">
              <a:buNone/>
            </a:pPr>
            <a:endParaRPr lang="en-US" dirty="0"/>
          </a:p>
          <a:p>
            <a:pPr marL="0" indent="0">
              <a:buNone/>
            </a:pPr>
            <a:r>
              <a:rPr lang="en-US" dirty="0"/>
              <a:t>Once your information is received, it can take up to </a:t>
            </a:r>
            <a:r>
              <a:rPr lang="en-US" dirty="0">
                <a:solidFill>
                  <a:schemeClr val="accent1"/>
                </a:solidFill>
              </a:rPr>
              <a:t>60 days </a:t>
            </a:r>
            <a:r>
              <a:rPr lang="en-US" dirty="0"/>
              <a:t>for the CAAP decision to be made.</a:t>
            </a:r>
          </a:p>
          <a:p>
            <a:endParaRPr lang="en-US" dirty="0"/>
          </a:p>
        </p:txBody>
      </p:sp>
    </p:spTree>
    <p:extLst>
      <p:ext uri="{BB962C8B-B14F-4D97-AF65-F5344CB8AC3E}">
        <p14:creationId xmlns:p14="http://schemas.microsoft.com/office/powerpoint/2010/main" val="386100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DAABA-70ED-411C-9DA9-6A4F8C4A9D25}"/>
              </a:ext>
            </a:extLst>
          </p:cNvPr>
          <p:cNvSpPr>
            <a:spLocks noGrp="1"/>
          </p:cNvSpPr>
          <p:nvPr>
            <p:ph type="title"/>
          </p:nvPr>
        </p:nvSpPr>
        <p:spPr/>
        <p:txBody>
          <a:bodyPr/>
          <a:lstStyle/>
          <a:p>
            <a:pPr algn="ctr"/>
            <a:r>
              <a:rPr lang="en-US" dirty="0"/>
              <a:t>The DGA Review Process – items that </a:t>
            </a:r>
            <a:r>
              <a:rPr lang="en-US" dirty="0">
                <a:solidFill>
                  <a:schemeClr val="accent1"/>
                </a:solidFill>
              </a:rPr>
              <a:t>WILL</a:t>
            </a:r>
            <a:r>
              <a:rPr lang="en-US" dirty="0"/>
              <a:t> delay processing</a:t>
            </a:r>
          </a:p>
        </p:txBody>
      </p:sp>
      <p:sp>
        <p:nvSpPr>
          <p:cNvPr id="3" name="Content Placeholder 2">
            <a:extLst>
              <a:ext uri="{FF2B5EF4-FFF2-40B4-BE49-F238E27FC236}">
                <a16:creationId xmlns:a16="http://schemas.microsoft.com/office/drawing/2014/main" xmlns="" id="{89CF53FA-5244-4648-B179-832A248419C8}"/>
              </a:ext>
            </a:extLst>
          </p:cNvPr>
          <p:cNvSpPr>
            <a:spLocks noGrp="1"/>
          </p:cNvSpPr>
          <p:nvPr>
            <p:ph idx="1"/>
          </p:nvPr>
        </p:nvSpPr>
        <p:spPr/>
        <p:txBody>
          <a:bodyPr>
            <a:normAutofit/>
          </a:bodyPr>
          <a:lstStyle/>
          <a:p>
            <a:pPr marL="0" indent="0">
              <a:buNone/>
            </a:pPr>
            <a:r>
              <a:rPr lang="en-US" dirty="0">
                <a:solidFill>
                  <a:schemeClr val="accent1"/>
                </a:solidFill>
              </a:rPr>
              <a:t>Federally Negotiated Indirect Cost Rate (NICRA) </a:t>
            </a:r>
            <a:r>
              <a:rPr lang="en-US" dirty="0"/>
              <a:t>– Upon completing your budget, you must use your current NICRA for your institution and any subawards.</a:t>
            </a:r>
          </a:p>
          <a:p>
            <a:pPr marL="0" indent="0">
              <a:buNone/>
            </a:pPr>
            <a:r>
              <a:rPr lang="en-US" dirty="0"/>
              <a:t>If you or your subaward doesn’t not have a rate, you (they) can use the 10% de </a:t>
            </a:r>
            <a:r>
              <a:rPr lang="en-US" dirty="0" err="1"/>
              <a:t>minimis</a:t>
            </a:r>
            <a:r>
              <a:rPr lang="en-US" dirty="0"/>
              <a:t> rate (Modified Total Direct Cost).</a:t>
            </a:r>
          </a:p>
          <a:p>
            <a:pPr marL="0" indent="0">
              <a:buNone/>
            </a:pPr>
            <a:r>
              <a:rPr lang="en-US" dirty="0">
                <a:solidFill>
                  <a:schemeClr val="accent1"/>
                </a:solidFill>
              </a:rPr>
              <a:t>Budget and Justification Issues </a:t>
            </a:r>
            <a:r>
              <a:rPr lang="en-US" dirty="0"/>
              <a:t>– Unallowable costs usually found in Budget Line Items F. Participant Support and G. 6. Other Direct Costs that aren’t fully described in the budget justification.</a:t>
            </a:r>
            <a:endParaRPr lang="en-US" dirty="0">
              <a:solidFill>
                <a:schemeClr val="accent1"/>
              </a:solidFill>
            </a:endParaRPr>
          </a:p>
          <a:p>
            <a:pPr marL="0" indent="0">
              <a:buNone/>
            </a:pPr>
            <a:r>
              <a:rPr lang="en-US" dirty="0">
                <a:solidFill>
                  <a:schemeClr val="accent1"/>
                </a:solidFill>
              </a:rPr>
              <a:t>Institutional Review Board (IRB) Approval Documentation </a:t>
            </a:r>
            <a:r>
              <a:rPr lang="en-US" dirty="0"/>
              <a:t>– This </a:t>
            </a:r>
            <a:r>
              <a:rPr lang="en-US" sz="2400" dirty="0"/>
              <a:t> documentation </a:t>
            </a:r>
            <a:r>
              <a:rPr lang="en-US" sz="2400" i="1" dirty="0"/>
              <a:t>NEEDS</a:t>
            </a:r>
            <a:r>
              <a:rPr lang="en-US" sz="2400" dirty="0"/>
              <a:t> to be submitted before the Proposal can receive funding.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4805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C6E27-3CB9-4195-86B4-4FEBDB0A8DB0}"/>
              </a:ext>
            </a:extLst>
          </p:cNvPr>
          <p:cNvSpPr>
            <a:spLocks noGrp="1"/>
          </p:cNvSpPr>
          <p:nvPr>
            <p:ph type="title"/>
          </p:nvPr>
        </p:nvSpPr>
        <p:spPr>
          <a:xfrm>
            <a:off x="1790700" y="764373"/>
            <a:ext cx="8610600" cy="1293028"/>
          </a:xfrm>
        </p:spPr>
        <p:txBody>
          <a:bodyPr/>
          <a:lstStyle/>
          <a:p>
            <a:pPr algn="ctr"/>
            <a:r>
              <a:rPr lang="en-US" dirty="0"/>
              <a:t>Indirect cost calculation</a:t>
            </a:r>
          </a:p>
        </p:txBody>
      </p:sp>
      <p:sp>
        <p:nvSpPr>
          <p:cNvPr id="3" name="Content Placeholder 2">
            <a:extLst>
              <a:ext uri="{FF2B5EF4-FFF2-40B4-BE49-F238E27FC236}">
                <a16:creationId xmlns:a16="http://schemas.microsoft.com/office/drawing/2014/main" xmlns="" id="{2DC5E108-CBD7-4DE1-8794-B127719B7ECF}"/>
              </a:ext>
            </a:extLst>
          </p:cNvPr>
          <p:cNvSpPr>
            <a:spLocks noGrp="1"/>
          </p:cNvSpPr>
          <p:nvPr>
            <p:ph idx="1"/>
          </p:nvPr>
        </p:nvSpPr>
        <p:spPr/>
        <p:txBody>
          <a:bodyPr>
            <a:normAutofit fontScale="92500" lnSpcReduction="10000"/>
          </a:bodyPr>
          <a:lstStyle/>
          <a:p>
            <a:pPr marL="0" indent="0">
              <a:buNone/>
            </a:pPr>
            <a:r>
              <a:rPr lang="en-US" dirty="0"/>
              <a:t>Please understand the terms of your NICRA, as it explains what your rate is along with the base.</a:t>
            </a:r>
          </a:p>
          <a:p>
            <a:pPr marL="0" indent="0">
              <a:buNone/>
            </a:pPr>
            <a:endParaRPr lang="en-US" dirty="0"/>
          </a:p>
          <a:p>
            <a:pPr marL="0" indent="0">
              <a:buNone/>
            </a:pPr>
            <a:r>
              <a:rPr lang="en-US" dirty="0"/>
              <a:t>Base – Salaries and Wages; Salaries, Wages, and Fringe Benefits; or Modified Total Direct Costs (MTDC).</a:t>
            </a:r>
          </a:p>
          <a:p>
            <a:pPr marL="0" indent="0">
              <a:buNone/>
            </a:pPr>
            <a:endParaRPr lang="en-US" dirty="0"/>
          </a:p>
          <a:p>
            <a:pPr marL="0" indent="0">
              <a:buNone/>
            </a:pPr>
            <a:r>
              <a:rPr lang="en-US" dirty="0"/>
              <a:t>If your base is Salaries and Wages and your indirect cost rate is 35%.  Then you would simply multiply the total for Salaries and Wages by 35% and the answer is the indirect cost amount.</a:t>
            </a:r>
          </a:p>
          <a:p>
            <a:pPr marL="0" indent="0">
              <a:buNone/>
            </a:pPr>
            <a:endParaRPr lang="en-US" dirty="0"/>
          </a:p>
          <a:p>
            <a:pPr marL="0" indent="0">
              <a:buNone/>
            </a:pPr>
            <a:r>
              <a:rPr lang="en-US" dirty="0"/>
              <a:t>If your base is Salaries, Wages, and Fringe Benefits and your indirect cost rate is 35%.  Then you would simply multiply the total for Salaries, Wages, and Fringe Benefits by 35% and the answer is the indirect cost amount.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818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C5D09-9F17-420C-B007-CDC6659A370D}"/>
              </a:ext>
            </a:extLst>
          </p:cNvPr>
          <p:cNvSpPr>
            <a:spLocks noGrp="1"/>
          </p:cNvSpPr>
          <p:nvPr>
            <p:ph type="title"/>
          </p:nvPr>
        </p:nvSpPr>
        <p:spPr>
          <a:xfrm>
            <a:off x="685800" y="838985"/>
            <a:ext cx="10820400" cy="1218415"/>
          </a:xfrm>
        </p:spPr>
        <p:txBody>
          <a:bodyPr>
            <a:normAutofit/>
          </a:bodyPr>
          <a:lstStyle/>
          <a:p>
            <a:r>
              <a:rPr lang="en-US" dirty="0"/>
              <a:t>Indirect cost calculation – </a:t>
            </a:r>
            <a:br>
              <a:rPr lang="en-US" dirty="0"/>
            </a:br>
            <a:r>
              <a:rPr lang="en-US" dirty="0"/>
              <a:t>modified total direct costs (</a:t>
            </a:r>
            <a:r>
              <a:rPr lang="en-US" dirty="0" err="1"/>
              <a:t>mtdc</a:t>
            </a:r>
            <a:r>
              <a:rPr lang="en-US" dirty="0"/>
              <a:t>)</a:t>
            </a:r>
          </a:p>
        </p:txBody>
      </p:sp>
      <p:sp>
        <p:nvSpPr>
          <p:cNvPr id="3" name="Content Placeholder 2">
            <a:extLst>
              <a:ext uri="{FF2B5EF4-FFF2-40B4-BE49-F238E27FC236}">
                <a16:creationId xmlns:a16="http://schemas.microsoft.com/office/drawing/2014/main" xmlns="" id="{179093E0-F066-4401-96B3-4B5F342874BD}"/>
              </a:ext>
            </a:extLst>
          </p:cNvPr>
          <p:cNvSpPr>
            <a:spLocks noGrp="1"/>
          </p:cNvSpPr>
          <p:nvPr>
            <p:ph idx="1"/>
          </p:nvPr>
        </p:nvSpPr>
        <p:spPr/>
        <p:txBody>
          <a:bodyPr/>
          <a:lstStyle/>
          <a:p>
            <a:pPr marL="0" indent="0">
              <a:buNone/>
            </a:pPr>
            <a:endParaRPr lang="en-US" dirty="0"/>
          </a:p>
          <a:p>
            <a:pPr marL="0" indent="0">
              <a:buNone/>
            </a:pPr>
            <a:r>
              <a:rPr lang="en-US" dirty="0"/>
              <a:t>If you have a MTDC base rate agreement – you must exclude:</a:t>
            </a:r>
          </a:p>
          <a:p>
            <a:r>
              <a:rPr lang="en-US" dirty="0"/>
              <a:t>participant support</a:t>
            </a:r>
          </a:p>
          <a:p>
            <a:r>
              <a:rPr lang="en-US" dirty="0"/>
              <a:t>equipment in excess of $5,000 </a:t>
            </a:r>
          </a:p>
          <a:p>
            <a:r>
              <a:rPr lang="en-US" dirty="0"/>
              <a:t>you will pay indirect costs for subawards the first $25K of each subaward (regardless of the length of the award), the remaining amount is excluded</a:t>
            </a:r>
          </a:p>
          <a:p>
            <a:r>
              <a:rPr lang="en-US" dirty="0"/>
              <a:t>Tuition</a:t>
            </a:r>
          </a:p>
          <a:p>
            <a:r>
              <a:rPr lang="en-US" dirty="0"/>
              <a:t>May be other exclusions, please refer to your rate agreement</a:t>
            </a:r>
          </a:p>
          <a:p>
            <a:pPr marL="0" indent="0">
              <a:buNone/>
            </a:pPr>
            <a:endParaRPr lang="en-US" dirty="0"/>
          </a:p>
        </p:txBody>
      </p:sp>
    </p:spTree>
    <p:extLst>
      <p:ext uri="{BB962C8B-B14F-4D97-AF65-F5344CB8AC3E}">
        <p14:creationId xmlns:p14="http://schemas.microsoft.com/office/powerpoint/2010/main" val="368054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E48A2-ED30-4471-BA75-5EF99D379BCB}"/>
              </a:ext>
            </a:extLst>
          </p:cNvPr>
          <p:cNvSpPr>
            <a:spLocks noGrp="1"/>
          </p:cNvSpPr>
          <p:nvPr>
            <p:ph type="title"/>
          </p:nvPr>
        </p:nvSpPr>
        <p:spPr>
          <a:xfrm>
            <a:off x="801278" y="820131"/>
            <a:ext cx="10704922" cy="1237269"/>
          </a:xfrm>
        </p:spPr>
        <p:txBody>
          <a:bodyPr/>
          <a:lstStyle/>
          <a:p>
            <a:pPr algn="ctr"/>
            <a:r>
              <a:rPr lang="en-US" dirty="0"/>
              <a:t>Sample </a:t>
            </a:r>
            <a:r>
              <a:rPr lang="en-US" dirty="0" err="1"/>
              <a:t>mtdc</a:t>
            </a:r>
            <a:r>
              <a:rPr lang="en-US" dirty="0"/>
              <a:t> indirect cost calculation</a:t>
            </a:r>
          </a:p>
        </p:txBody>
      </p:sp>
      <p:sp>
        <p:nvSpPr>
          <p:cNvPr id="3" name="Content Placeholder 2">
            <a:extLst>
              <a:ext uri="{FF2B5EF4-FFF2-40B4-BE49-F238E27FC236}">
                <a16:creationId xmlns:a16="http://schemas.microsoft.com/office/drawing/2014/main" xmlns="" id="{5BA3F0C5-7465-41B0-B0F7-5CD433A45117}"/>
              </a:ext>
            </a:extLst>
          </p:cNvPr>
          <p:cNvSpPr>
            <a:spLocks noGrp="1"/>
          </p:cNvSpPr>
          <p:nvPr>
            <p:ph idx="1"/>
          </p:nvPr>
        </p:nvSpPr>
        <p:spPr/>
        <p:txBody>
          <a:bodyPr>
            <a:normAutofit fontScale="92500" lnSpcReduction="20000"/>
          </a:bodyPr>
          <a:lstStyle/>
          <a:p>
            <a:pPr marL="0" indent="0">
              <a:buNone/>
            </a:pPr>
            <a:r>
              <a:rPr lang="en-US" dirty="0"/>
              <a:t>You have been awarded a 5 year grant with the following details:</a:t>
            </a:r>
          </a:p>
          <a:p>
            <a:pPr marL="0" indent="0">
              <a:buNone/>
            </a:pPr>
            <a:r>
              <a:rPr lang="en-US" dirty="0"/>
              <a:t>Indirect Cost rate is 45%, Equipment costs $20K, 2 subawards (1 for 100K and the other for $30K), Participant Support Costs $150K, and tuition costs (not participant support) $30K.</a:t>
            </a:r>
          </a:p>
          <a:p>
            <a:pPr marL="0" indent="0">
              <a:buNone/>
            </a:pPr>
            <a:endParaRPr lang="en-US" dirty="0"/>
          </a:p>
          <a:p>
            <a:pPr marL="0" indent="0">
              <a:buNone/>
            </a:pPr>
            <a:r>
              <a:rPr lang="en-US" dirty="0"/>
              <a:t>Your current total direct costs on your budget (prior to calculation) is at $1M.</a:t>
            </a:r>
          </a:p>
          <a:p>
            <a:pPr marL="0" indent="0">
              <a:buNone/>
            </a:pPr>
            <a:r>
              <a:rPr lang="en-US" dirty="0"/>
              <a:t>Total direct costs - $1M</a:t>
            </a:r>
          </a:p>
          <a:p>
            <a:pPr marL="0" indent="0">
              <a:buNone/>
            </a:pPr>
            <a:r>
              <a:rPr lang="en-US" dirty="0"/>
              <a:t>Subtract equipment ($20K)</a:t>
            </a:r>
          </a:p>
          <a:p>
            <a:pPr marL="0" indent="0">
              <a:buNone/>
            </a:pPr>
            <a:r>
              <a:rPr lang="en-US" dirty="0"/>
              <a:t>Subtract subaward excess ($80K)</a:t>
            </a:r>
          </a:p>
          <a:p>
            <a:pPr marL="0" indent="0">
              <a:buNone/>
            </a:pPr>
            <a:r>
              <a:rPr lang="en-US" dirty="0"/>
              <a:t>Subtract participant support (150K)</a:t>
            </a:r>
          </a:p>
          <a:p>
            <a:pPr marL="0" indent="0">
              <a:buNone/>
            </a:pPr>
            <a:r>
              <a:rPr lang="en-US" u="sng" dirty="0"/>
              <a:t>Subtract tuition costs ($30K)</a:t>
            </a:r>
          </a:p>
          <a:p>
            <a:pPr marL="0" indent="0">
              <a:buNone/>
            </a:pPr>
            <a:r>
              <a:rPr lang="en-US" dirty="0"/>
              <a:t>$720,000 X 45% = </a:t>
            </a:r>
            <a:r>
              <a:rPr lang="en-US" dirty="0">
                <a:solidFill>
                  <a:srgbClr val="FF0000"/>
                </a:solidFill>
              </a:rPr>
              <a:t>$324,000 (indirect cost amount)</a:t>
            </a:r>
          </a:p>
        </p:txBody>
      </p:sp>
    </p:spTree>
    <p:extLst>
      <p:ext uri="{BB962C8B-B14F-4D97-AF65-F5344CB8AC3E}">
        <p14:creationId xmlns:p14="http://schemas.microsoft.com/office/powerpoint/2010/main" val="659455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FD86D-C9C2-4885-A7F2-9C5DA1BDE2E3}"/>
              </a:ext>
            </a:extLst>
          </p:cNvPr>
          <p:cNvSpPr>
            <a:spLocks noGrp="1"/>
          </p:cNvSpPr>
          <p:nvPr>
            <p:ph type="title"/>
          </p:nvPr>
        </p:nvSpPr>
        <p:spPr/>
        <p:txBody>
          <a:bodyPr/>
          <a:lstStyle/>
          <a:p>
            <a:pPr algn="ctr"/>
            <a:r>
              <a:rPr lang="en-US" dirty="0"/>
              <a:t>Notification of award</a:t>
            </a:r>
          </a:p>
        </p:txBody>
      </p:sp>
      <p:sp>
        <p:nvSpPr>
          <p:cNvPr id="3" name="Content Placeholder 2">
            <a:extLst>
              <a:ext uri="{FF2B5EF4-FFF2-40B4-BE49-F238E27FC236}">
                <a16:creationId xmlns:a16="http://schemas.microsoft.com/office/drawing/2014/main" xmlns="" id="{2CC8DD28-37AC-4FE2-BDE7-3F605E212FD2}"/>
              </a:ext>
            </a:extLst>
          </p:cNvPr>
          <p:cNvSpPr>
            <a:spLocks noGrp="1"/>
          </p:cNvSpPr>
          <p:nvPr>
            <p:ph idx="1"/>
          </p:nvPr>
        </p:nvSpPr>
        <p:spPr/>
        <p:txBody>
          <a:bodyPr/>
          <a:lstStyle/>
          <a:p>
            <a:endParaRPr lang="en-US" dirty="0"/>
          </a:p>
          <a:p>
            <a:r>
              <a:rPr lang="en-US" dirty="0"/>
              <a:t>Award Letter by email</a:t>
            </a:r>
          </a:p>
          <a:p>
            <a:endParaRPr lang="en-US" dirty="0"/>
          </a:p>
          <a:p>
            <a:r>
              <a:rPr lang="en-US" dirty="0"/>
              <a:t>Solicitation 16 – 538</a:t>
            </a:r>
          </a:p>
          <a:p>
            <a:endParaRPr lang="en-US" dirty="0"/>
          </a:p>
          <a:p>
            <a:r>
              <a:rPr lang="en-US" dirty="0"/>
              <a:t>Research Terms and Conditions (RTCs), occasional special conditions, and other documents incorporated by reference</a:t>
            </a:r>
          </a:p>
          <a:p>
            <a:pPr marL="0" indent="0">
              <a:buNone/>
            </a:pPr>
            <a:endParaRPr lang="en-US" dirty="0"/>
          </a:p>
        </p:txBody>
      </p:sp>
    </p:spTree>
    <p:extLst>
      <p:ext uri="{BB962C8B-B14F-4D97-AF65-F5344CB8AC3E}">
        <p14:creationId xmlns:p14="http://schemas.microsoft.com/office/powerpoint/2010/main" val="24592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9CF2B-17D7-4F3D-B80A-92A3F030AE98}"/>
              </a:ext>
            </a:extLst>
          </p:cNvPr>
          <p:cNvSpPr>
            <a:spLocks noGrp="1"/>
          </p:cNvSpPr>
          <p:nvPr>
            <p:ph type="title"/>
          </p:nvPr>
        </p:nvSpPr>
        <p:spPr>
          <a:xfrm>
            <a:off x="1381760" y="520533"/>
            <a:ext cx="8610600" cy="1293028"/>
          </a:xfrm>
        </p:spPr>
        <p:txBody>
          <a:bodyPr/>
          <a:lstStyle/>
          <a:p>
            <a:pPr algn="ctr"/>
            <a:r>
              <a:rPr lang="en-US" dirty="0"/>
              <a:t>Introductions</a:t>
            </a:r>
          </a:p>
        </p:txBody>
      </p:sp>
      <p:sp>
        <p:nvSpPr>
          <p:cNvPr id="3" name="Content Placeholder 2">
            <a:extLst>
              <a:ext uri="{FF2B5EF4-FFF2-40B4-BE49-F238E27FC236}">
                <a16:creationId xmlns:a16="http://schemas.microsoft.com/office/drawing/2014/main" xmlns="" id="{2CE2FE98-14D1-4FE3-B3D2-EB432CE21E36}"/>
              </a:ext>
            </a:extLst>
          </p:cNvPr>
          <p:cNvSpPr>
            <a:spLocks noGrp="1"/>
          </p:cNvSpPr>
          <p:nvPr>
            <p:ph idx="1"/>
          </p:nvPr>
        </p:nvSpPr>
        <p:spPr/>
        <p:txBody>
          <a:bodyPr>
            <a:normAutofit lnSpcReduction="10000"/>
          </a:bodyPr>
          <a:lstStyle/>
          <a:p>
            <a:endParaRPr lang="en-US" dirty="0"/>
          </a:p>
          <a:p>
            <a:pPr marL="0" indent="0">
              <a:buNone/>
            </a:pPr>
            <a:r>
              <a:rPr lang="en-US" dirty="0"/>
              <a:t>Clytrice Watson, Program Officer of the HBCU-UP Program, Education and Human Resource Directorate, Division of Human Resource Development (EHR/HRD)</a:t>
            </a:r>
          </a:p>
          <a:p>
            <a:pPr marL="0" indent="0">
              <a:buNone/>
            </a:pPr>
            <a:endParaRPr lang="en-US" dirty="0"/>
          </a:p>
          <a:p>
            <a:pPr marL="0" indent="0">
              <a:buNone/>
            </a:pPr>
            <a:r>
              <a:rPr lang="en-US" dirty="0"/>
              <a:t>Rashawn Farrior, Team Lead, Education and Human Resources Directorate (EHR)</a:t>
            </a:r>
          </a:p>
          <a:p>
            <a:pPr marL="0" indent="0">
              <a:buNone/>
            </a:pPr>
            <a:endParaRPr lang="en-US" dirty="0"/>
          </a:p>
          <a:p>
            <a:pPr marL="0" indent="0">
              <a:buNone/>
            </a:pPr>
            <a:r>
              <a:rPr lang="en-US" dirty="0"/>
              <a:t>Jannele Gosey, Grants Management Specialist for the Division of Undergraduate Education (DUE) and the Division of Human Resource Development (HRD)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473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F8598-543F-4337-8BB4-ADB2B0ADD959}"/>
              </a:ext>
            </a:extLst>
          </p:cNvPr>
          <p:cNvSpPr>
            <a:spLocks noGrp="1"/>
          </p:cNvSpPr>
          <p:nvPr>
            <p:ph type="title"/>
          </p:nvPr>
        </p:nvSpPr>
        <p:spPr/>
        <p:txBody>
          <a:bodyPr/>
          <a:lstStyle/>
          <a:p>
            <a:pPr algn="ctr"/>
            <a:r>
              <a:rPr lang="en-US" dirty="0"/>
              <a:t>Pathways to success!</a:t>
            </a:r>
          </a:p>
        </p:txBody>
      </p:sp>
      <p:sp>
        <p:nvSpPr>
          <p:cNvPr id="3" name="Content Placeholder 2">
            <a:extLst>
              <a:ext uri="{FF2B5EF4-FFF2-40B4-BE49-F238E27FC236}">
                <a16:creationId xmlns:a16="http://schemas.microsoft.com/office/drawing/2014/main" xmlns="" id="{96692BE9-2A52-4C08-AF72-778082B7563B}"/>
              </a:ext>
            </a:extLst>
          </p:cNvPr>
          <p:cNvSpPr>
            <a:spLocks noGrp="1"/>
          </p:cNvSpPr>
          <p:nvPr>
            <p:ph idx="1"/>
          </p:nvPr>
        </p:nvSpPr>
        <p:spPr/>
        <p:txBody>
          <a:bodyPr/>
          <a:lstStyle/>
          <a:p>
            <a:pPr marL="285750" indent="-285750"/>
            <a:r>
              <a:rPr lang="en-US" sz="2000" dirty="0"/>
              <a:t>Focus on the objectives of the project/program;</a:t>
            </a:r>
          </a:p>
          <a:p>
            <a:pPr marL="285750" indent="-285750"/>
            <a:endParaRPr lang="en-US" sz="2000" dirty="0"/>
          </a:p>
          <a:p>
            <a:pPr marL="285750" indent="-285750"/>
            <a:r>
              <a:rPr lang="en-US" sz="2000" dirty="0"/>
              <a:t>Effective communication between everyone involved;</a:t>
            </a:r>
          </a:p>
          <a:p>
            <a:pPr marL="0" indent="0">
              <a:buNone/>
            </a:pPr>
            <a:endParaRPr lang="en-US" sz="2000" dirty="0"/>
          </a:p>
          <a:p>
            <a:pPr marL="285750" indent="-285750"/>
            <a:r>
              <a:rPr lang="en-US" sz="2000" dirty="0"/>
              <a:t>Good accounting practices;</a:t>
            </a:r>
          </a:p>
          <a:p>
            <a:pPr marL="285750" indent="-285750"/>
            <a:endParaRPr lang="en-US" sz="2000" dirty="0"/>
          </a:p>
          <a:p>
            <a:pPr marL="285750" indent="-285750"/>
            <a:r>
              <a:rPr lang="en-US" sz="2000" dirty="0"/>
              <a:t>Official records</a:t>
            </a:r>
          </a:p>
          <a:p>
            <a:endParaRPr lang="en-US" dirty="0"/>
          </a:p>
        </p:txBody>
      </p:sp>
    </p:spTree>
    <p:extLst>
      <p:ext uri="{BB962C8B-B14F-4D97-AF65-F5344CB8AC3E}">
        <p14:creationId xmlns:p14="http://schemas.microsoft.com/office/powerpoint/2010/main" val="131785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FED2B-137F-41C3-AAE9-408068B7AB2A}"/>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xmlns="" id="{7F2BF403-E8CC-4343-A10A-D3099F16771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Jannele Gosey, </a:t>
            </a:r>
            <a:r>
              <a:rPr lang="en-US" dirty="0">
                <a:hlinkClick r:id="rId3"/>
              </a:rPr>
              <a:t>jgosey@nsf.gov</a:t>
            </a:r>
            <a:r>
              <a:rPr lang="en-US" dirty="0"/>
              <a:t>, 703-292-4445</a:t>
            </a:r>
          </a:p>
          <a:p>
            <a:endParaRPr lang="en-US" dirty="0"/>
          </a:p>
        </p:txBody>
      </p:sp>
    </p:spTree>
    <p:extLst>
      <p:ext uri="{BB962C8B-B14F-4D97-AF65-F5344CB8AC3E}">
        <p14:creationId xmlns:p14="http://schemas.microsoft.com/office/powerpoint/2010/main" val="160692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F52FC-2CA8-4692-A685-4CA77F7535D8}"/>
              </a:ext>
            </a:extLst>
          </p:cNvPr>
          <p:cNvSpPr>
            <a:spLocks noGrp="1"/>
          </p:cNvSpPr>
          <p:nvPr>
            <p:ph type="ctrTitle"/>
          </p:nvPr>
        </p:nvSpPr>
        <p:spPr/>
        <p:txBody>
          <a:bodyPr/>
          <a:lstStyle/>
          <a:p>
            <a:r>
              <a:rPr lang="en-US" dirty="0"/>
              <a:t>ASK EARLY, ASK OFTEN!</a:t>
            </a:r>
          </a:p>
        </p:txBody>
      </p:sp>
    </p:spTree>
    <p:extLst>
      <p:ext uri="{BB962C8B-B14F-4D97-AF65-F5344CB8AC3E}">
        <p14:creationId xmlns:p14="http://schemas.microsoft.com/office/powerpoint/2010/main" val="151889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9CF2B-17D7-4F3D-B80A-92A3F030AE98}"/>
              </a:ext>
            </a:extLst>
          </p:cNvPr>
          <p:cNvSpPr>
            <a:spLocks noGrp="1"/>
          </p:cNvSpPr>
          <p:nvPr>
            <p:ph type="title"/>
          </p:nvPr>
        </p:nvSpPr>
        <p:spPr>
          <a:xfrm>
            <a:off x="1696720" y="408773"/>
            <a:ext cx="8610600" cy="1293028"/>
          </a:xfrm>
        </p:spPr>
        <p:txBody>
          <a:bodyPr/>
          <a:lstStyle/>
          <a:p>
            <a:pPr algn="ctr"/>
            <a:r>
              <a:rPr lang="en-US" dirty="0"/>
              <a:t>agenda</a:t>
            </a:r>
          </a:p>
        </p:txBody>
      </p:sp>
      <p:sp>
        <p:nvSpPr>
          <p:cNvPr id="3" name="Content Placeholder 2">
            <a:extLst>
              <a:ext uri="{FF2B5EF4-FFF2-40B4-BE49-F238E27FC236}">
                <a16:creationId xmlns:a16="http://schemas.microsoft.com/office/drawing/2014/main" xmlns="" id="{2CE2FE98-14D1-4FE3-B3D2-EB432CE21E36}"/>
              </a:ext>
            </a:extLst>
          </p:cNvPr>
          <p:cNvSpPr>
            <a:spLocks noGrp="1"/>
          </p:cNvSpPr>
          <p:nvPr>
            <p:ph idx="1"/>
          </p:nvPr>
        </p:nvSpPr>
        <p:spPr>
          <a:xfrm>
            <a:off x="726440" y="2194560"/>
            <a:ext cx="10820400" cy="4024125"/>
          </a:xfrm>
        </p:spPr>
        <p:txBody>
          <a:bodyPr>
            <a:normAutofit fontScale="92500" lnSpcReduction="20000"/>
          </a:bodyPr>
          <a:lstStyle/>
          <a:p>
            <a:endParaRPr lang="en-US" dirty="0"/>
          </a:p>
          <a:p>
            <a:r>
              <a:rPr lang="en-US" dirty="0"/>
              <a:t>What is the National Science Foundation?</a:t>
            </a:r>
          </a:p>
          <a:p>
            <a:r>
              <a:rPr lang="en-US" dirty="0"/>
              <a:t>Statistics</a:t>
            </a:r>
          </a:p>
          <a:p>
            <a:r>
              <a:rPr lang="en-US" dirty="0"/>
              <a:t>Proposal &amp; Award Policies and Procedures Guide (PAPPG)</a:t>
            </a:r>
          </a:p>
          <a:p>
            <a:r>
              <a:rPr lang="en-US" dirty="0"/>
              <a:t>Roles and Relationships</a:t>
            </a:r>
          </a:p>
          <a:p>
            <a:r>
              <a:rPr lang="en-US" dirty="0"/>
              <a:t>New Awardee/Updated Performer Information</a:t>
            </a:r>
          </a:p>
          <a:p>
            <a:r>
              <a:rPr lang="en-US" dirty="0"/>
              <a:t>Delay of Award</a:t>
            </a:r>
          </a:p>
          <a:p>
            <a:r>
              <a:rPr lang="en-US" dirty="0"/>
              <a:t>Indirect Costs and Calculations</a:t>
            </a:r>
          </a:p>
          <a:p>
            <a:r>
              <a:rPr lang="en-US" dirty="0"/>
              <a:t>Notification of Award</a:t>
            </a:r>
          </a:p>
          <a:p>
            <a:r>
              <a:rPr lang="en-US" dirty="0"/>
              <a:t>Pathways to Success</a:t>
            </a:r>
          </a:p>
          <a:p>
            <a:r>
              <a:rPr lang="en-US" dirty="0"/>
              <a:t>Q &amp; A</a:t>
            </a:r>
          </a:p>
        </p:txBody>
      </p:sp>
    </p:spTree>
    <p:extLst>
      <p:ext uri="{BB962C8B-B14F-4D97-AF65-F5344CB8AC3E}">
        <p14:creationId xmlns:p14="http://schemas.microsoft.com/office/powerpoint/2010/main" val="413818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906BF-E45D-45A1-967F-A7EFBCD10451}"/>
              </a:ext>
            </a:extLst>
          </p:cNvPr>
          <p:cNvSpPr>
            <a:spLocks noGrp="1"/>
          </p:cNvSpPr>
          <p:nvPr>
            <p:ph type="title"/>
          </p:nvPr>
        </p:nvSpPr>
        <p:spPr/>
        <p:txBody>
          <a:bodyPr>
            <a:normAutofit/>
          </a:bodyPr>
          <a:lstStyle/>
          <a:p>
            <a:r>
              <a:rPr lang="en-US" sz="2800" dirty="0"/>
              <a:t>What is the national science foundation?</a:t>
            </a:r>
          </a:p>
        </p:txBody>
      </p:sp>
      <p:sp>
        <p:nvSpPr>
          <p:cNvPr id="3" name="Content Placeholder 2">
            <a:extLst>
              <a:ext uri="{FF2B5EF4-FFF2-40B4-BE49-F238E27FC236}">
                <a16:creationId xmlns:a16="http://schemas.microsoft.com/office/drawing/2014/main" xmlns="" id="{9C7161E6-E0B7-419C-81DB-826B5EDE8DB2}"/>
              </a:ext>
            </a:extLst>
          </p:cNvPr>
          <p:cNvSpPr>
            <a:spLocks noGrp="1"/>
          </p:cNvSpPr>
          <p:nvPr>
            <p:ph idx="1"/>
          </p:nvPr>
        </p:nvSpPr>
        <p:spPr/>
        <p:txBody>
          <a:bodyPr>
            <a:normAutofit fontScale="92500"/>
          </a:bodyPr>
          <a:lstStyle/>
          <a:p>
            <a:r>
              <a:rPr lang="en-US" dirty="0"/>
              <a:t>The National Science Foundation (NSF) is an independent federal agency created by Congress in 1950 "to promote the progress of science; to advance the national health, prosperity, and welfare; to secure the national defense..." NSF is vital because we support basic research and people to create knowledge that transforms the future. This type of support:</a:t>
            </a:r>
          </a:p>
          <a:p>
            <a:r>
              <a:rPr lang="en-US" dirty="0"/>
              <a:t>Is a primary driver of the U.S. economy</a:t>
            </a:r>
          </a:p>
          <a:p>
            <a:r>
              <a:rPr lang="en-US" dirty="0"/>
              <a:t>Enhances the nation's security</a:t>
            </a:r>
          </a:p>
          <a:p>
            <a:r>
              <a:rPr lang="en-US" dirty="0"/>
              <a:t>Advances knowledge to sustain global leadership</a:t>
            </a:r>
          </a:p>
          <a:p>
            <a:r>
              <a:rPr lang="en-US" dirty="0"/>
              <a:t>With an annual budget of $7.8 billion (FY 2018), we are the funding source for approximately 27 percent of the total federal budget for basic research conducted at U.S. colleges and universities. In many fields such as mathematics, computer science and the social sciences, NSF is the major source of federal backing.</a:t>
            </a:r>
          </a:p>
          <a:p>
            <a:endParaRPr lang="en-US" dirty="0"/>
          </a:p>
        </p:txBody>
      </p:sp>
      <p:pic>
        <p:nvPicPr>
          <p:cNvPr id="4" name="Picture 3">
            <a:extLst>
              <a:ext uri="{FF2B5EF4-FFF2-40B4-BE49-F238E27FC236}">
                <a16:creationId xmlns:a16="http://schemas.microsoft.com/office/drawing/2014/main" xmlns="" id="{3975BBD5-267C-41E7-9736-8CBBB5DB95C5}"/>
              </a:ext>
            </a:extLst>
          </p:cNvPr>
          <p:cNvPicPr>
            <a:picLocks noChangeAspect="1"/>
          </p:cNvPicPr>
          <p:nvPr/>
        </p:nvPicPr>
        <p:blipFill rotWithShape="1">
          <a:blip r:embed="rId3">
            <a:extLst/>
          </a:blip>
          <a:srcRect t="11423" r="-1" b="-1"/>
          <a:stretch/>
        </p:blipFill>
        <p:spPr>
          <a:xfrm>
            <a:off x="1" y="111760"/>
            <a:ext cx="3210560" cy="1898244"/>
          </a:xfrm>
          <a:custGeom>
            <a:avLst/>
            <a:gdLst>
              <a:gd name="connsiteX0" fmla="*/ 163732 w 6322478"/>
              <a:gd name="connsiteY0" fmla="*/ 0 h 3738166"/>
              <a:gd name="connsiteX1" fmla="*/ 6322478 w 6322478"/>
              <a:gd name="connsiteY1" fmla="*/ 0 h 3738166"/>
              <a:gd name="connsiteX2" fmla="*/ 6322478 w 6322478"/>
              <a:gd name="connsiteY2" fmla="*/ 3738166 h 3738166"/>
              <a:gd name="connsiteX3" fmla="*/ 163732 w 6322478"/>
              <a:gd name="connsiteY3" fmla="*/ 3738166 h 3738166"/>
              <a:gd name="connsiteX4" fmla="*/ 0 w 6322478"/>
              <a:gd name="connsiteY4" fmla="*/ 3574434 h 3738166"/>
              <a:gd name="connsiteX5" fmla="*/ 0 w 6322478"/>
              <a:gd name="connsiteY5" fmla="*/ 163732 h 3738166"/>
              <a:gd name="connsiteX6" fmla="*/ 163732 w 6322478"/>
              <a:gd name="connsiteY6" fmla="*/ 0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478" h="3738166">
                <a:moveTo>
                  <a:pt x="163732" y="0"/>
                </a:moveTo>
                <a:lnTo>
                  <a:pt x="6322478" y="0"/>
                </a:lnTo>
                <a:lnTo>
                  <a:pt x="6322478" y="3738166"/>
                </a:lnTo>
                <a:lnTo>
                  <a:pt x="163732" y="3738166"/>
                </a:lnTo>
                <a:cubicBezTo>
                  <a:pt x="73305" y="3738166"/>
                  <a:pt x="0" y="3664861"/>
                  <a:pt x="0" y="3574434"/>
                </a:cubicBezTo>
                <a:lnTo>
                  <a:pt x="0" y="163732"/>
                </a:lnTo>
                <a:cubicBezTo>
                  <a:pt x="0" y="73305"/>
                  <a:pt x="73305" y="0"/>
                  <a:pt x="163732" y="0"/>
                </a:cubicBezTo>
                <a:close/>
              </a:path>
            </a:pathLst>
          </a:custGeom>
          <a:ln w="50800" cap="sq" cmpd="dbl">
            <a:noFill/>
            <a:miter lim="800000"/>
          </a:ln>
          <a:effectLst/>
        </p:spPr>
      </p:pic>
    </p:spTree>
    <p:extLst>
      <p:ext uri="{BB962C8B-B14F-4D97-AF65-F5344CB8AC3E}">
        <p14:creationId xmlns:p14="http://schemas.microsoft.com/office/powerpoint/2010/main" val="349518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3303B-1B3A-4ACC-9D66-005F1D694F41}"/>
              </a:ext>
            </a:extLst>
          </p:cNvPr>
          <p:cNvSpPr>
            <a:spLocks noGrp="1"/>
          </p:cNvSpPr>
          <p:nvPr>
            <p:ph type="title"/>
          </p:nvPr>
        </p:nvSpPr>
        <p:spPr/>
        <p:txBody>
          <a:bodyPr/>
          <a:lstStyle/>
          <a:p>
            <a:pPr algn="ctr"/>
            <a:r>
              <a:rPr lang="en-US" dirty="0"/>
              <a:t> </a:t>
            </a:r>
          </a:p>
        </p:txBody>
      </p:sp>
      <p:sp>
        <p:nvSpPr>
          <p:cNvPr id="3" name="Content Placeholder 2">
            <a:extLst>
              <a:ext uri="{FF2B5EF4-FFF2-40B4-BE49-F238E27FC236}">
                <a16:creationId xmlns:a16="http://schemas.microsoft.com/office/drawing/2014/main" xmlns="" id="{727554D8-9D2F-40EF-A3EC-8B67713944C8}"/>
              </a:ext>
            </a:extLst>
          </p:cNvPr>
          <p:cNvSpPr>
            <a:spLocks noGrp="1"/>
          </p:cNvSpPr>
          <p:nvPr>
            <p:ph idx="1"/>
          </p:nvPr>
        </p:nvSpPr>
        <p:spPr/>
        <p:txBody>
          <a:bodyPr/>
          <a:lstStyle/>
          <a:p>
            <a:r>
              <a:rPr lang="en-US" dirty="0"/>
              <a:t>NSF is located at 2415 Eisenhower Avenue, Alexandria VA 22314</a:t>
            </a:r>
          </a:p>
          <a:p>
            <a:endParaRPr lang="en-US" dirty="0"/>
          </a:p>
          <a:p>
            <a:r>
              <a:rPr lang="en-US" dirty="0"/>
              <a:t>The NSF is organized into: </a:t>
            </a:r>
          </a:p>
          <a:p>
            <a:r>
              <a:rPr lang="en-US" dirty="0"/>
              <a:t>2 Offices 	     </a:t>
            </a:r>
            <a:r>
              <a:rPr lang="en-US" dirty="0">
                <a:sym typeface="Wingdings" panose="05000000000000000000" pitchFamily="2" charset="2"/>
              </a:rPr>
              <a:t> 9 Divisions </a:t>
            </a:r>
            <a:endParaRPr lang="en-US" dirty="0"/>
          </a:p>
          <a:p>
            <a:r>
              <a:rPr lang="en-US" dirty="0"/>
              <a:t>7 Directorates  </a:t>
            </a:r>
            <a:r>
              <a:rPr lang="en-US" dirty="0">
                <a:sym typeface="Wingdings" panose="05000000000000000000" pitchFamily="2" charset="2"/>
              </a:rPr>
              <a:t> 32 Divisions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For a complete listing of the Directorates and Divisions please visit </a:t>
            </a:r>
            <a:r>
              <a:rPr lang="en-US" dirty="0">
                <a:sym typeface="Wingdings" panose="05000000000000000000" pitchFamily="2" charset="2"/>
                <a:hlinkClick r:id="rId3"/>
              </a:rPr>
              <a:t>www.nsf.gov</a:t>
            </a: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The </a:t>
            </a:r>
            <a:r>
              <a:rPr lang="en-US" b="1" i="1" dirty="0">
                <a:solidFill>
                  <a:schemeClr val="tx2"/>
                </a:solidFill>
                <a:sym typeface="Wingdings" panose="05000000000000000000" pitchFamily="2" charset="2"/>
              </a:rPr>
              <a:t>National Science Board </a:t>
            </a:r>
            <a:r>
              <a:rPr lang="en-US" dirty="0">
                <a:sym typeface="Wingdings" panose="05000000000000000000" pitchFamily="2" charset="2"/>
              </a:rPr>
              <a:t>oversees the NSF. </a:t>
            </a:r>
            <a:endParaRPr lang="en-US" dirty="0"/>
          </a:p>
          <a:p>
            <a:pPr lvl="1"/>
            <a:endParaRPr lang="en-US" dirty="0"/>
          </a:p>
          <a:p>
            <a:endParaRPr lang="en-US" dirty="0">
              <a:sym typeface="Wingdings" panose="05000000000000000000" pitchFamily="2" charset="2"/>
            </a:endParaRP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42007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780D1-E956-43AE-ADF5-48F2C63A4932}"/>
              </a:ext>
            </a:extLst>
          </p:cNvPr>
          <p:cNvSpPr>
            <a:spLocks noGrp="1"/>
          </p:cNvSpPr>
          <p:nvPr>
            <p:ph type="title"/>
          </p:nvPr>
        </p:nvSpPr>
        <p:spPr>
          <a:xfrm>
            <a:off x="2438400" y="297013"/>
            <a:ext cx="8173720" cy="546267"/>
          </a:xfrm>
        </p:spPr>
        <p:txBody>
          <a:bodyPr>
            <a:normAutofit fontScale="90000"/>
          </a:bodyPr>
          <a:lstStyle/>
          <a:p>
            <a:pPr algn="ctr"/>
            <a:r>
              <a:rPr lang="en-US" dirty="0"/>
              <a:t>Statistics – Fiscal year 2017</a:t>
            </a:r>
          </a:p>
        </p:txBody>
      </p:sp>
      <p:pic>
        <p:nvPicPr>
          <p:cNvPr id="7" name="Content Placeholder 6">
            <a:extLst>
              <a:ext uri="{FF2B5EF4-FFF2-40B4-BE49-F238E27FC236}">
                <a16:creationId xmlns:a16="http://schemas.microsoft.com/office/drawing/2014/main" xmlns="" id="{C2B0EC27-203A-4F70-8CD0-B9C06CA51F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9653" y="934721"/>
            <a:ext cx="10028747" cy="5516880"/>
          </a:xfrm>
          <a:prstGeom prst="rect">
            <a:avLst/>
          </a:prstGeom>
        </p:spPr>
      </p:pic>
    </p:spTree>
    <p:extLst>
      <p:ext uri="{BB962C8B-B14F-4D97-AF65-F5344CB8AC3E}">
        <p14:creationId xmlns:p14="http://schemas.microsoft.com/office/powerpoint/2010/main" val="184400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04BA9A25-55F8-4FFF-898D-D76E7169E8F1}"/>
              </a:ext>
            </a:extLst>
          </p:cNvPr>
          <p:cNvPicPr>
            <a:picLocks noGrp="1" noChangeAspect="1"/>
          </p:cNvPicPr>
          <p:nvPr>
            <p:ph idx="1"/>
          </p:nvPr>
        </p:nvPicPr>
        <p:blipFill>
          <a:blip r:embed="rId3"/>
          <a:stretch>
            <a:fillRect/>
          </a:stretch>
        </p:blipFill>
        <p:spPr>
          <a:xfrm>
            <a:off x="142882" y="487046"/>
            <a:ext cx="5296461" cy="3085714"/>
          </a:xfrm>
          <a:prstGeom prst="rect">
            <a:avLst/>
          </a:prstGeom>
        </p:spPr>
      </p:pic>
      <p:pic>
        <p:nvPicPr>
          <p:cNvPr id="5" name="Picture 4">
            <a:extLst>
              <a:ext uri="{FF2B5EF4-FFF2-40B4-BE49-F238E27FC236}">
                <a16:creationId xmlns:a16="http://schemas.microsoft.com/office/drawing/2014/main" xmlns="" id="{294F6BE6-8295-44F0-B78F-8167A5457275}"/>
              </a:ext>
            </a:extLst>
          </p:cNvPr>
          <p:cNvPicPr>
            <a:picLocks noChangeAspect="1"/>
          </p:cNvPicPr>
          <p:nvPr/>
        </p:nvPicPr>
        <p:blipFill>
          <a:blip r:embed="rId4"/>
          <a:stretch>
            <a:fillRect/>
          </a:stretch>
        </p:blipFill>
        <p:spPr>
          <a:xfrm>
            <a:off x="4610090" y="3048000"/>
            <a:ext cx="7030203" cy="3312160"/>
          </a:xfrm>
          <a:prstGeom prst="rect">
            <a:avLst/>
          </a:prstGeom>
        </p:spPr>
      </p:pic>
    </p:spTree>
    <p:extLst>
      <p:ext uri="{BB962C8B-B14F-4D97-AF65-F5344CB8AC3E}">
        <p14:creationId xmlns:p14="http://schemas.microsoft.com/office/powerpoint/2010/main" val="354854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2A76B-10EB-41A2-A89B-0BF99E96EBB8}"/>
              </a:ext>
            </a:extLst>
          </p:cNvPr>
          <p:cNvSpPr>
            <a:spLocks noGrp="1"/>
          </p:cNvSpPr>
          <p:nvPr>
            <p:ph type="title"/>
          </p:nvPr>
        </p:nvSpPr>
        <p:spPr>
          <a:xfrm>
            <a:off x="599440" y="701040"/>
            <a:ext cx="10906760" cy="1356361"/>
          </a:xfrm>
        </p:spPr>
        <p:txBody>
          <a:bodyPr>
            <a:normAutofit fontScale="90000"/>
          </a:bodyPr>
          <a:lstStyle/>
          <a:p>
            <a:pPr algn="ctr"/>
            <a:r>
              <a:rPr lang="en-US" dirty="0"/>
              <a:t>Proposal &amp; Award Policies and Procedures guide </a:t>
            </a:r>
            <a:br>
              <a:rPr lang="en-US" dirty="0"/>
            </a:br>
            <a:r>
              <a:rPr lang="en-US" dirty="0">
                <a:hlinkClick r:id="rId3"/>
              </a:rPr>
              <a:t>NSF 18-1</a:t>
            </a:r>
            <a:r>
              <a:rPr lang="en-US" dirty="0"/>
              <a:t/>
            </a:r>
            <a:br>
              <a:rPr lang="en-US" dirty="0"/>
            </a:br>
            <a:endParaRPr lang="en-US" dirty="0"/>
          </a:p>
        </p:txBody>
      </p:sp>
      <p:pic>
        <p:nvPicPr>
          <p:cNvPr id="4" name="Content Placeholder 3">
            <a:extLst>
              <a:ext uri="{FF2B5EF4-FFF2-40B4-BE49-F238E27FC236}">
                <a16:creationId xmlns:a16="http://schemas.microsoft.com/office/drawing/2014/main" xmlns="" id="{09B5DF6B-7EFA-4EA0-8D67-671813E76F76}"/>
              </a:ext>
            </a:extLst>
          </p:cNvPr>
          <p:cNvPicPr>
            <a:picLocks noGrp="1" noChangeAspect="1"/>
          </p:cNvPicPr>
          <p:nvPr>
            <p:ph idx="1"/>
          </p:nvPr>
        </p:nvPicPr>
        <p:blipFill rotWithShape="1">
          <a:blip r:embed="rId4"/>
          <a:stretch/>
        </p:blipFill>
        <p:spPr>
          <a:xfrm>
            <a:off x="4541568" y="2193925"/>
            <a:ext cx="3108864" cy="4024313"/>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60801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6AF3F-C279-4BD2-97B1-0F12A14E7439}"/>
              </a:ext>
            </a:extLst>
          </p:cNvPr>
          <p:cNvSpPr>
            <a:spLocks noGrp="1"/>
          </p:cNvSpPr>
          <p:nvPr>
            <p:ph type="title"/>
          </p:nvPr>
        </p:nvSpPr>
        <p:spPr>
          <a:xfrm>
            <a:off x="1085654" y="406155"/>
            <a:ext cx="8610600" cy="1293028"/>
          </a:xfrm>
        </p:spPr>
        <p:txBody>
          <a:bodyPr/>
          <a:lstStyle/>
          <a:p>
            <a:pPr algn="ctr"/>
            <a:r>
              <a:rPr lang="en-US" dirty="0"/>
              <a:t>What is your role?</a:t>
            </a:r>
          </a:p>
        </p:txBody>
      </p:sp>
      <p:sp>
        <p:nvSpPr>
          <p:cNvPr id="3" name="Content Placeholder 2">
            <a:extLst>
              <a:ext uri="{FF2B5EF4-FFF2-40B4-BE49-F238E27FC236}">
                <a16:creationId xmlns:a16="http://schemas.microsoft.com/office/drawing/2014/main" xmlns="" id="{ED03D12E-7857-4869-9885-78F49BC0F419}"/>
              </a:ext>
            </a:extLst>
          </p:cNvPr>
          <p:cNvSpPr>
            <a:spLocks noGrp="1"/>
          </p:cNvSpPr>
          <p:nvPr>
            <p:ph idx="1"/>
          </p:nvPr>
        </p:nvSpPr>
        <p:spPr>
          <a:xfrm>
            <a:off x="622169" y="1699184"/>
            <a:ext cx="10944520" cy="4663909"/>
          </a:xfrm>
        </p:spPr>
        <p:txBody>
          <a:bodyPr>
            <a:normAutofit fontScale="77500" lnSpcReduction="20000"/>
          </a:bodyPr>
          <a:lstStyle/>
          <a:p>
            <a:r>
              <a:rPr lang="en-US" dirty="0"/>
              <a:t>Principal Investigator (PI) –  means the individual(s) designated by the proposer, and approved by NSF, who will be responsible for the scientific or technical direction of the project. The PI and any identified Co-PIs, however, will be jointly responsible for submission of the requisite project reports. </a:t>
            </a:r>
          </a:p>
          <a:p>
            <a:endParaRPr lang="en-US" dirty="0"/>
          </a:p>
          <a:p>
            <a:r>
              <a:rPr lang="en-US" dirty="0"/>
              <a:t>Program Officer (PO) – The NSF program officer reviews the proposal and analyzes the input received from the external reviewers. After scientific, technical and programmatic review and consideration of appropriate factors, the program officer makes an "award" or "decline" recommendation to the division director</a:t>
            </a:r>
          </a:p>
          <a:p>
            <a:endParaRPr lang="en-US" dirty="0"/>
          </a:p>
          <a:p>
            <a:r>
              <a:rPr lang="en-US" dirty="0"/>
              <a:t>Grants Management Specialist/Grants Officer – A DGA officer reviews the recommendation from the program division/office for business, financial and policy implications, and the processing and issuance of a grant or cooperative agreement. DGA generally makes awards to academic institutions within 30 days after the program division/office makes its recommendation.</a:t>
            </a:r>
          </a:p>
          <a:p>
            <a:endParaRPr lang="en-US" dirty="0"/>
          </a:p>
          <a:p>
            <a:r>
              <a:rPr lang="en-US" sz="2100" dirty="0"/>
              <a:t>Office of Sponsored Research (OSP)/ Sponsored Research Officer (SPO) - Full responsibility for the conduct of project activity and for adhering to the award conditions.  Must ensure that the institution is in compliance to all applicable Federal requirements and to manage all expenditures and actions prudently. And also ensures that expenditures are allowable, allocable, and reasonable. </a:t>
            </a:r>
          </a:p>
        </p:txBody>
      </p:sp>
    </p:spTree>
    <p:extLst>
      <p:ext uri="{BB962C8B-B14F-4D97-AF65-F5344CB8AC3E}">
        <p14:creationId xmlns:p14="http://schemas.microsoft.com/office/powerpoint/2010/main" val="389004070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313</TotalTime>
  <Words>1389</Words>
  <Application>Microsoft Office PowerPoint</Application>
  <PresentationFormat>Widescreen</PresentationFormat>
  <Paragraphs>164</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Vapor Trail</vt:lpstr>
      <vt:lpstr>  Empowerment through knowledge and engagement – understanding the NSF processes</vt:lpstr>
      <vt:lpstr>Introductions</vt:lpstr>
      <vt:lpstr>agenda</vt:lpstr>
      <vt:lpstr>What is the national science foundation?</vt:lpstr>
      <vt:lpstr> </vt:lpstr>
      <vt:lpstr>Statistics – Fiscal year 2017</vt:lpstr>
      <vt:lpstr>PowerPoint Presentation</vt:lpstr>
      <vt:lpstr>Proposal &amp; Award Policies and Procedures guide  NSF 18-1 </vt:lpstr>
      <vt:lpstr>What is your role?</vt:lpstr>
      <vt:lpstr>Working relationships </vt:lpstr>
      <vt:lpstr>Division of grants and agreements (dga)</vt:lpstr>
      <vt:lpstr>Dga’s role in the award process</vt:lpstr>
      <vt:lpstr>New awardee and updated performer information</vt:lpstr>
      <vt:lpstr>New awardee/updated performer package</vt:lpstr>
      <vt:lpstr>The DGA Review Process – items that WILL delay processing</vt:lpstr>
      <vt:lpstr>Indirect cost calculation</vt:lpstr>
      <vt:lpstr>Indirect cost calculation –  modified total direct costs (mtdc)</vt:lpstr>
      <vt:lpstr>Sample mtdc indirect cost calculation</vt:lpstr>
      <vt:lpstr>Notification of award</vt:lpstr>
      <vt:lpstr>Pathways to success!</vt:lpstr>
      <vt:lpstr>CONTACT INFORMATION</vt:lpstr>
      <vt:lpstr>ASK EARLY, ASK OFTEN!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 through knowledge and engagement – understanding the NSF processes</dc:title>
  <dc:creator>Gosey, Jannele L.</dc:creator>
  <cp:lastModifiedBy>E87115</cp:lastModifiedBy>
  <cp:revision>42</cp:revision>
  <dcterms:created xsi:type="dcterms:W3CDTF">2018-05-20T00:29:43Z</dcterms:created>
  <dcterms:modified xsi:type="dcterms:W3CDTF">2018-05-31T13:51:30Z</dcterms:modified>
</cp:coreProperties>
</file>