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0"/>
  </p:notesMasterIdLst>
  <p:sldIdLst>
    <p:sldId id="256" r:id="rId2"/>
    <p:sldId id="258" r:id="rId3"/>
    <p:sldId id="257" r:id="rId4"/>
    <p:sldId id="267" r:id="rId5"/>
    <p:sldId id="273" r:id="rId6"/>
    <p:sldId id="285" r:id="rId7"/>
    <p:sldId id="284" r:id="rId8"/>
    <p:sldId id="286" r:id="rId9"/>
    <p:sldId id="287" r:id="rId10"/>
    <p:sldId id="274" r:id="rId11"/>
    <p:sldId id="275" r:id="rId12"/>
    <p:sldId id="276" r:id="rId13"/>
    <p:sldId id="278" r:id="rId14"/>
    <p:sldId id="280" r:id="rId15"/>
    <p:sldId id="282"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CE66D-1641-406D-92BF-5915E3CDCB5C}"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162FD-4431-4DCF-8B09-CD2673135754}" type="slidenum">
              <a:rPr lang="en-US" smtClean="0"/>
              <a:t>‹#›</a:t>
            </a:fld>
            <a:endParaRPr lang="en-US"/>
          </a:p>
        </p:txBody>
      </p:sp>
    </p:spTree>
    <p:extLst>
      <p:ext uri="{BB962C8B-B14F-4D97-AF65-F5344CB8AC3E}">
        <p14:creationId xmlns:p14="http://schemas.microsoft.com/office/powerpoint/2010/main" val="163415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79E162FD-4431-4DCF-8B09-CD2673135754}" type="slidenum">
              <a:rPr lang="en-US" smtClean="0"/>
              <a:t>2</a:t>
            </a:fld>
            <a:endParaRPr lang="en-US"/>
          </a:p>
        </p:txBody>
      </p:sp>
    </p:spTree>
    <p:extLst>
      <p:ext uri="{BB962C8B-B14F-4D97-AF65-F5344CB8AC3E}">
        <p14:creationId xmlns:p14="http://schemas.microsoft.com/office/powerpoint/2010/main" val="365029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11</a:t>
            </a:fld>
            <a:endParaRPr lang="en-US"/>
          </a:p>
        </p:txBody>
      </p:sp>
    </p:spTree>
    <p:extLst>
      <p:ext uri="{BB962C8B-B14F-4D97-AF65-F5344CB8AC3E}">
        <p14:creationId xmlns:p14="http://schemas.microsoft.com/office/powerpoint/2010/main" val="235933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12</a:t>
            </a:fld>
            <a:endParaRPr lang="en-US"/>
          </a:p>
        </p:txBody>
      </p:sp>
    </p:spTree>
    <p:extLst>
      <p:ext uri="{BB962C8B-B14F-4D97-AF65-F5344CB8AC3E}">
        <p14:creationId xmlns:p14="http://schemas.microsoft.com/office/powerpoint/2010/main" val="96355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17</a:t>
            </a:fld>
            <a:endParaRPr lang="en-US"/>
          </a:p>
        </p:txBody>
      </p:sp>
    </p:spTree>
    <p:extLst>
      <p:ext uri="{BB962C8B-B14F-4D97-AF65-F5344CB8AC3E}">
        <p14:creationId xmlns:p14="http://schemas.microsoft.com/office/powerpoint/2010/main" val="137577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3</a:t>
            </a:fld>
            <a:endParaRPr lang="en-US"/>
          </a:p>
        </p:txBody>
      </p:sp>
    </p:spTree>
    <p:extLst>
      <p:ext uri="{BB962C8B-B14F-4D97-AF65-F5344CB8AC3E}">
        <p14:creationId xmlns:p14="http://schemas.microsoft.com/office/powerpoint/2010/main" val="427873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4</a:t>
            </a:fld>
            <a:endParaRPr lang="en-US"/>
          </a:p>
        </p:txBody>
      </p:sp>
    </p:spTree>
    <p:extLst>
      <p:ext uri="{BB962C8B-B14F-4D97-AF65-F5344CB8AC3E}">
        <p14:creationId xmlns:p14="http://schemas.microsoft.com/office/powerpoint/2010/main" val="246249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162FD-4431-4DCF-8B09-CD2673135754}" type="slidenum">
              <a:rPr lang="en-US" smtClean="0"/>
              <a:t>5</a:t>
            </a:fld>
            <a:endParaRPr lang="en-US"/>
          </a:p>
        </p:txBody>
      </p:sp>
    </p:spTree>
    <p:extLst>
      <p:ext uri="{BB962C8B-B14F-4D97-AF65-F5344CB8AC3E}">
        <p14:creationId xmlns:p14="http://schemas.microsoft.com/office/powerpoint/2010/main" val="399522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162FD-4431-4DCF-8B09-CD2673135754}" type="slidenum">
              <a:rPr lang="en-US" smtClean="0"/>
              <a:t>6</a:t>
            </a:fld>
            <a:endParaRPr lang="en-US"/>
          </a:p>
        </p:txBody>
      </p:sp>
    </p:spTree>
    <p:extLst>
      <p:ext uri="{BB962C8B-B14F-4D97-AF65-F5344CB8AC3E}">
        <p14:creationId xmlns:p14="http://schemas.microsoft.com/office/powerpoint/2010/main" val="15330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7</a:t>
            </a:fld>
            <a:endParaRPr lang="en-US"/>
          </a:p>
        </p:txBody>
      </p:sp>
    </p:spTree>
    <p:extLst>
      <p:ext uri="{BB962C8B-B14F-4D97-AF65-F5344CB8AC3E}">
        <p14:creationId xmlns:p14="http://schemas.microsoft.com/office/powerpoint/2010/main" val="294125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8</a:t>
            </a:fld>
            <a:endParaRPr lang="en-US"/>
          </a:p>
        </p:txBody>
      </p:sp>
    </p:spTree>
    <p:extLst>
      <p:ext uri="{BB962C8B-B14F-4D97-AF65-F5344CB8AC3E}">
        <p14:creationId xmlns:p14="http://schemas.microsoft.com/office/powerpoint/2010/main" val="89610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9</a:t>
            </a:fld>
            <a:endParaRPr lang="en-US"/>
          </a:p>
        </p:txBody>
      </p:sp>
    </p:spTree>
    <p:extLst>
      <p:ext uri="{BB962C8B-B14F-4D97-AF65-F5344CB8AC3E}">
        <p14:creationId xmlns:p14="http://schemas.microsoft.com/office/powerpoint/2010/main" val="413958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9E162FD-4431-4DCF-8B09-CD2673135754}" type="slidenum">
              <a:rPr lang="en-US" smtClean="0"/>
              <a:t>10</a:t>
            </a:fld>
            <a:endParaRPr lang="en-US"/>
          </a:p>
        </p:txBody>
      </p:sp>
    </p:spTree>
    <p:extLst>
      <p:ext uri="{BB962C8B-B14F-4D97-AF65-F5344CB8AC3E}">
        <p14:creationId xmlns:p14="http://schemas.microsoft.com/office/powerpoint/2010/main" val="3243464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01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322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75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8340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619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03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109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803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74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666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716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912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179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1951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357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224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47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68966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gosey@nsf.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f.gov/publications/pub_summ.jsp?ods_key=nsf180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90950-40B1-4224-84F1-B832791087E2}"/>
              </a:ext>
            </a:extLst>
          </p:cNvPr>
          <p:cNvSpPr>
            <a:spLocks noGrp="1"/>
          </p:cNvSpPr>
          <p:nvPr>
            <p:ph type="ctrTitle"/>
          </p:nvPr>
        </p:nvSpPr>
        <p:spPr>
          <a:xfrm>
            <a:off x="329938" y="1803405"/>
            <a:ext cx="10490462" cy="1825096"/>
          </a:xfrm>
        </p:spPr>
        <p:txBody>
          <a:bodyPr>
            <a:normAutofit fontScale="90000"/>
          </a:bodyPr>
          <a:lstStyle/>
          <a:p>
            <a:r>
              <a:rPr lang="en-US" dirty="0"/>
              <a:t/>
            </a:r>
            <a:br>
              <a:rPr lang="en-US" dirty="0"/>
            </a:br>
            <a:r>
              <a:rPr lang="en-US" dirty="0"/>
              <a:t/>
            </a:r>
            <a:br>
              <a:rPr lang="en-US" dirty="0"/>
            </a:br>
            <a:r>
              <a:rPr lang="en-US" sz="3600" dirty="0"/>
              <a:t>Empowerment through knowledge and engagement – understanding the NSF processes</a:t>
            </a:r>
          </a:p>
        </p:txBody>
      </p:sp>
      <p:sp>
        <p:nvSpPr>
          <p:cNvPr id="3" name="Subtitle 2">
            <a:extLst>
              <a:ext uri="{FF2B5EF4-FFF2-40B4-BE49-F238E27FC236}">
                <a16:creationId xmlns:a16="http://schemas.microsoft.com/office/drawing/2014/main" xmlns="" id="{6D0A7E86-5B6C-4821-AE8D-DD64FD57791C}"/>
              </a:ext>
            </a:extLst>
          </p:cNvPr>
          <p:cNvSpPr>
            <a:spLocks noGrp="1"/>
          </p:cNvSpPr>
          <p:nvPr>
            <p:ph type="subTitle" idx="1"/>
          </p:nvPr>
        </p:nvSpPr>
        <p:spPr>
          <a:xfrm>
            <a:off x="329938" y="3864990"/>
            <a:ext cx="10490461" cy="1498861"/>
          </a:xfrm>
        </p:spPr>
        <p:txBody>
          <a:bodyPr>
            <a:normAutofit/>
          </a:bodyPr>
          <a:lstStyle/>
          <a:p>
            <a:r>
              <a:rPr lang="en-US" sz="2900"/>
              <a:t>Session Two </a:t>
            </a:r>
            <a:r>
              <a:rPr lang="en-US" sz="2900" dirty="0"/>
              <a:t>– Participant Support Costs (PSCs)</a:t>
            </a:r>
          </a:p>
          <a:p>
            <a:r>
              <a:rPr lang="en-US" sz="2600" dirty="0"/>
              <a:t>May 24, 2018</a:t>
            </a:r>
          </a:p>
          <a:p>
            <a:r>
              <a:rPr lang="en-US" sz="2600" dirty="0"/>
              <a:t>11:00 am – 12:00 pm EST</a:t>
            </a:r>
          </a:p>
        </p:txBody>
      </p:sp>
      <p:pic>
        <p:nvPicPr>
          <p:cNvPr id="4" name="Picture 2">
            <a:extLst>
              <a:ext uri="{FF2B5EF4-FFF2-40B4-BE49-F238E27FC236}">
                <a16:creationId xmlns:a16="http://schemas.microsoft.com/office/drawing/2014/main" xmlns="" id="{2A19D887-12CB-43B6-9A06-40F4452C0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81" r="1" b="99"/>
          <a:stretch/>
        </p:blipFill>
        <p:spPr bwMode="auto">
          <a:xfrm>
            <a:off x="0" y="-113891"/>
            <a:ext cx="2275873" cy="2196691"/>
          </a:xfrm>
          <a:custGeom>
            <a:avLst/>
            <a:gdLst>
              <a:gd name="connsiteX0" fmla="*/ 0 w 3872912"/>
              <a:gd name="connsiteY0" fmla="*/ 0 h 3738166"/>
              <a:gd name="connsiteX1" fmla="*/ 3709180 w 3872912"/>
              <a:gd name="connsiteY1" fmla="*/ 0 h 3738166"/>
              <a:gd name="connsiteX2" fmla="*/ 3872912 w 3872912"/>
              <a:gd name="connsiteY2" fmla="*/ 163732 h 3738166"/>
              <a:gd name="connsiteX3" fmla="*/ 3872912 w 3872912"/>
              <a:gd name="connsiteY3" fmla="*/ 3574434 h 3738166"/>
              <a:gd name="connsiteX4" fmla="*/ 3709180 w 3872912"/>
              <a:gd name="connsiteY4" fmla="*/ 3738166 h 3738166"/>
              <a:gd name="connsiteX5" fmla="*/ 0 w 3872912"/>
              <a:gd name="connsiteY5" fmla="*/ 3738166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2912" h="3738166">
                <a:moveTo>
                  <a:pt x="0" y="0"/>
                </a:moveTo>
                <a:lnTo>
                  <a:pt x="3709180" y="0"/>
                </a:lnTo>
                <a:cubicBezTo>
                  <a:pt x="3799607" y="0"/>
                  <a:pt x="3872912" y="73305"/>
                  <a:pt x="3872912" y="163732"/>
                </a:cubicBezTo>
                <a:lnTo>
                  <a:pt x="3872912" y="3574434"/>
                </a:lnTo>
                <a:cubicBezTo>
                  <a:pt x="3872912" y="3664861"/>
                  <a:pt x="3799607" y="3738166"/>
                  <a:pt x="3709180" y="3738166"/>
                </a:cubicBezTo>
                <a:lnTo>
                  <a:pt x="0" y="3738166"/>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03907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371FB53-A452-4C7F-AE51-CC48B02D5208}"/>
              </a:ext>
            </a:extLst>
          </p:cNvPr>
          <p:cNvSpPr>
            <a:spLocks noGrp="1"/>
          </p:cNvSpPr>
          <p:nvPr>
            <p:ph idx="1"/>
          </p:nvPr>
        </p:nvSpPr>
        <p:spPr>
          <a:xfrm>
            <a:off x="417250" y="1020932"/>
            <a:ext cx="11088950" cy="5273336"/>
          </a:xfrm>
        </p:spPr>
        <p:txBody>
          <a:bodyPr>
            <a:normAutofit/>
          </a:bodyPr>
          <a:lstStyle/>
          <a:p>
            <a:pPr marL="0" indent="0">
              <a:buNone/>
            </a:pPr>
            <a:endParaRPr lang="en-US" sz="2000" dirty="0"/>
          </a:p>
          <a:p>
            <a:pPr marL="342900" indent="-342900"/>
            <a:r>
              <a:rPr lang="en-US" sz="2000" b="1" dirty="0"/>
              <a:t>Participants or Trainees (not employees – exception school districts – teacher training);</a:t>
            </a:r>
          </a:p>
          <a:p>
            <a:pPr marL="109728" indent="0">
              <a:buNone/>
            </a:pPr>
            <a:endParaRPr lang="en-US" sz="2000" b="1" dirty="0"/>
          </a:p>
          <a:p>
            <a:pPr marL="342900" indent="-342900"/>
            <a:r>
              <a:rPr lang="en-US" sz="2000" b="1" dirty="0"/>
              <a:t>Funds </a:t>
            </a:r>
            <a:r>
              <a:rPr lang="en-US" sz="2000" b="1" dirty="0">
                <a:solidFill>
                  <a:schemeClr val="accent1"/>
                </a:solidFill>
              </a:rPr>
              <a:t>may </a:t>
            </a:r>
            <a:r>
              <a:rPr lang="en-US" sz="2000" b="1" i="1" dirty="0">
                <a:solidFill>
                  <a:schemeClr val="accent1"/>
                </a:solidFill>
              </a:rPr>
              <a:t>not</a:t>
            </a:r>
            <a:r>
              <a:rPr lang="en-US" sz="2000" b="1" dirty="0">
                <a:solidFill>
                  <a:schemeClr val="accent1"/>
                </a:solidFill>
              </a:rPr>
              <a:t> </a:t>
            </a:r>
            <a:r>
              <a:rPr lang="en-US" sz="2000" b="1" dirty="0"/>
              <a:t>be re-budgeted to other expense categories  without prior written approval of the NSF program officer </a:t>
            </a:r>
          </a:p>
          <a:p>
            <a:pPr marL="342900" indent="-342900"/>
            <a:endParaRPr lang="en-US" sz="2000" b="1" dirty="0"/>
          </a:p>
          <a:p>
            <a:pPr marL="342900" lvl="0" indent="-342900"/>
            <a:r>
              <a:rPr lang="en-US" sz="2000" b="1" dirty="0"/>
              <a:t>Awardee organizations must be able to identify participant support costs.</a:t>
            </a:r>
          </a:p>
          <a:p>
            <a:pPr marL="0" lvl="0" indent="0">
              <a:buNone/>
            </a:pPr>
            <a:endParaRPr lang="en-US" sz="2000" b="1" dirty="0"/>
          </a:p>
          <a:p>
            <a:pPr marL="342900" lvl="0" indent="-342900"/>
            <a:r>
              <a:rPr lang="en-US" sz="2000" b="1" dirty="0"/>
              <a:t>Highly recommended that separate accounts, sub-accounts sub-task or sub-ledgers be established to account for these costs.</a:t>
            </a:r>
          </a:p>
          <a:p>
            <a:pPr marL="342900" lvl="0" indent="-342900"/>
            <a:endParaRPr lang="en-US" sz="2000" b="1" dirty="0"/>
          </a:p>
          <a:p>
            <a:pPr marL="342900" lvl="0" indent="-342900"/>
            <a:r>
              <a:rPr lang="en-US" sz="2000" b="1" dirty="0"/>
              <a:t>Must have written policies &amp; procedures</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7852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2094B-F68B-475B-B1B8-61962E50A8CF}"/>
              </a:ext>
            </a:extLst>
          </p:cNvPr>
          <p:cNvSpPr>
            <a:spLocks noGrp="1"/>
          </p:cNvSpPr>
          <p:nvPr>
            <p:ph type="title"/>
          </p:nvPr>
        </p:nvSpPr>
        <p:spPr/>
        <p:txBody>
          <a:bodyPr>
            <a:normAutofit fontScale="90000"/>
          </a:bodyPr>
          <a:lstStyle/>
          <a:p>
            <a:r>
              <a:rPr lang="en-US" dirty="0"/>
              <a:t>Participant support with a Modified Total Direct Cost Base</a:t>
            </a:r>
          </a:p>
        </p:txBody>
      </p:sp>
      <p:sp>
        <p:nvSpPr>
          <p:cNvPr id="3" name="Content Placeholder 2">
            <a:extLst>
              <a:ext uri="{FF2B5EF4-FFF2-40B4-BE49-F238E27FC236}">
                <a16:creationId xmlns:a16="http://schemas.microsoft.com/office/drawing/2014/main" xmlns="" id="{D70E36B3-B23D-408E-B1C8-275164644E22}"/>
              </a:ext>
            </a:extLst>
          </p:cNvPr>
          <p:cNvSpPr>
            <a:spLocks noGrp="1"/>
          </p:cNvSpPr>
          <p:nvPr>
            <p:ph idx="1"/>
          </p:nvPr>
        </p:nvSpPr>
        <p:spPr/>
        <p:txBody>
          <a:bodyPr>
            <a:normAutofit fontScale="92500" lnSpcReduction="10000"/>
          </a:bodyPr>
          <a:lstStyle/>
          <a:p>
            <a:pPr marL="0" indent="0">
              <a:buNone/>
            </a:pPr>
            <a:r>
              <a:rPr lang="en-US" dirty="0"/>
              <a:t>Example:</a:t>
            </a:r>
          </a:p>
          <a:p>
            <a:pPr marL="0" indent="0">
              <a:buNone/>
            </a:pPr>
            <a:r>
              <a:rPr lang="en-US" dirty="0"/>
              <a:t>50% indirect cost rate</a:t>
            </a:r>
          </a:p>
          <a:p>
            <a:pPr marL="0" indent="0">
              <a:buNone/>
            </a:pPr>
            <a:r>
              <a:rPr lang="en-US" dirty="0"/>
              <a:t>Total Direct Costs = 575,000</a:t>
            </a:r>
          </a:p>
          <a:p>
            <a:pPr marL="0" indent="0">
              <a:buNone/>
            </a:pPr>
            <a:r>
              <a:rPr lang="en-US" dirty="0"/>
              <a:t>Total Participant Support = $200,000</a:t>
            </a:r>
          </a:p>
          <a:p>
            <a:pPr marL="0" indent="0">
              <a:buNone/>
            </a:pPr>
            <a:endParaRPr lang="en-US" dirty="0"/>
          </a:p>
          <a:p>
            <a:pPr marL="0" indent="0">
              <a:buNone/>
            </a:pPr>
            <a:r>
              <a:rPr lang="en-US" dirty="0"/>
              <a:t>When calculating your indirect cost amount, you must subtract the total amount of participant support costs from the total direct costs:</a:t>
            </a:r>
          </a:p>
          <a:p>
            <a:pPr marL="0" indent="0">
              <a:buNone/>
            </a:pPr>
            <a:endParaRPr lang="en-US" dirty="0"/>
          </a:p>
          <a:p>
            <a:pPr marL="0" indent="0">
              <a:buNone/>
            </a:pPr>
            <a:r>
              <a:rPr lang="en-US" dirty="0"/>
              <a:t>$575,000</a:t>
            </a:r>
          </a:p>
          <a:p>
            <a:pPr marL="0" indent="0">
              <a:buNone/>
            </a:pPr>
            <a:r>
              <a:rPr lang="en-US" u="sng" dirty="0"/>
              <a:t>($200,000)</a:t>
            </a:r>
          </a:p>
          <a:p>
            <a:pPr marL="0" indent="0">
              <a:buNone/>
            </a:pPr>
            <a:r>
              <a:rPr lang="en-US" dirty="0"/>
              <a:t>$375,000 x 50% = $187,500 (total indirect cost amount)</a:t>
            </a:r>
          </a:p>
        </p:txBody>
      </p:sp>
    </p:spTree>
    <p:extLst>
      <p:ext uri="{BB962C8B-B14F-4D97-AF65-F5344CB8AC3E}">
        <p14:creationId xmlns:p14="http://schemas.microsoft.com/office/powerpoint/2010/main" val="70244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062E9-977F-4D87-9F2B-0782482AD131}"/>
              </a:ext>
            </a:extLst>
          </p:cNvPr>
          <p:cNvSpPr>
            <a:spLocks noGrp="1"/>
          </p:cNvSpPr>
          <p:nvPr>
            <p:ph type="title"/>
          </p:nvPr>
        </p:nvSpPr>
        <p:spPr>
          <a:xfrm>
            <a:off x="1790700" y="754946"/>
            <a:ext cx="8610600" cy="1293028"/>
          </a:xfrm>
        </p:spPr>
        <p:txBody>
          <a:bodyPr/>
          <a:lstStyle/>
          <a:p>
            <a:r>
              <a:rPr lang="en-US" dirty="0"/>
              <a:t>FAQ’s on Participant support</a:t>
            </a:r>
          </a:p>
        </p:txBody>
      </p:sp>
      <p:sp>
        <p:nvSpPr>
          <p:cNvPr id="3" name="Content Placeholder 2">
            <a:extLst>
              <a:ext uri="{FF2B5EF4-FFF2-40B4-BE49-F238E27FC236}">
                <a16:creationId xmlns:a16="http://schemas.microsoft.com/office/drawing/2014/main" xmlns="" id="{642FDE76-850E-4442-8374-2FC25C1F356E}"/>
              </a:ext>
            </a:extLst>
          </p:cNvPr>
          <p:cNvSpPr>
            <a:spLocks noGrp="1"/>
          </p:cNvSpPr>
          <p:nvPr>
            <p:ph idx="1"/>
          </p:nvPr>
        </p:nvSpPr>
        <p:spPr/>
        <p:txBody>
          <a:bodyPr>
            <a:normAutofit/>
          </a:bodyPr>
          <a:lstStyle/>
          <a:p>
            <a:pPr marL="0" indent="0">
              <a:buNone/>
            </a:pPr>
            <a:r>
              <a:rPr lang="en-US" dirty="0"/>
              <a:t>Question (1):</a:t>
            </a:r>
          </a:p>
          <a:p>
            <a:pPr marL="0" indent="0" algn="ctr">
              <a:buNone/>
            </a:pPr>
            <a:r>
              <a:rPr lang="en-US" i="1" dirty="0"/>
              <a:t>May I include conference speaker fees in the participant support costs section of the budget?</a:t>
            </a:r>
          </a:p>
          <a:p>
            <a:pPr marL="0" indent="0" algn="ctr">
              <a:buNone/>
            </a:pPr>
            <a:endParaRPr lang="en-US" i="1" dirty="0"/>
          </a:p>
          <a:p>
            <a:pPr marL="0" indent="0">
              <a:buNone/>
            </a:pPr>
            <a:r>
              <a:rPr lang="en-US" dirty="0"/>
              <a:t>Answer (1):</a:t>
            </a:r>
          </a:p>
          <a:p>
            <a:pPr marL="0" indent="0">
              <a:buNone/>
            </a:pPr>
            <a:endParaRPr lang="en-US" dirty="0"/>
          </a:p>
          <a:p>
            <a:pPr marL="0" indent="0" algn="ctr">
              <a:buNone/>
            </a:pPr>
            <a:r>
              <a:rPr lang="en-US" dirty="0"/>
              <a:t>No, the participant support category is for the support of participants or trainees only. Speakers and trainers are not considered participants and should not be included in this section of the budget.</a:t>
            </a:r>
          </a:p>
          <a:p>
            <a:pPr marL="0" indent="0">
              <a:buNone/>
            </a:pPr>
            <a:endParaRPr lang="en-US" dirty="0"/>
          </a:p>
        </p:txBody>
      </p:sp>
    </p:spTree>
    <p:extLst>
      <p:ext uri="{BB962C8B-B14F-4D97-AF65-F5344CB8AC3E}">
        <p14:creationId xmlns:p14="http://schemas.microsoft.com/office/powerpoint/2010/main" val="171675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002C2F-D930-432A-B308-E7B96499ACBF}"/>
              </a:ext>
            </a:extLst>
          </p:cNvPr>
          <p:cNvSpPr>
            <a:spLocks noGrp="1"/>
          </p:cNvSpPr>
          <p:nvPr>
            <p:ph idx="1"/>
          </p:nvPr>
        </p:nvSpPr>
        <p:spPr>
          <a:xfrm>
            <a:off x="612559" y="1677880"/>
            <a:ext cx="10893641" cy="4540805"/>
          </a:xfrm>
        </p:spPr>
        <p:txBody>
          <a:bodyPr/>
          <a:lstStyle/>
          <a:p>
            <a:pPr marL="0" indent="0">
              <a:buNone/>
            </a:pPr>
            <a:r>
              <a:rPr lang="en-US" dirty="0"/>
              <a:t>Question (2):</a:t>
            </a:r>
          </a:p>
          <a:p>
            <a:pPr marL="0" indent="0" algn="ctr">
              <a:buNone/>
            </a:pPr>
            <a:r>
              <a:rPr lang="en-US" i="1" dirty="0"/>
              <a:t>Are costs such as room rental fees, catering, supplies, etc. related to an NSF-sponsored conference considered participant support costs?</a:t>
            </a:r>
          </a:p>
          <a:p>
            <a:pPr marL="0" indent="0" algn="ctr">
              <a:buNone/>
            </a:pPr>
            <a:endParaRPr lang="en-US" i="1" dirty="0"/>
          </a:p>
          <a:p>
            <a:pPr marL="0" indent="0">
              <a:buNone/>
            </a:pPr>
            <a:r>
              <a:rPr lang="en-US" dirty="0"/>
              <a:t>Answer (2):</a:t>
            </a:r>
          </a:p>
          <a:p>
            <a:pPr marL="0" indent="0">
              <a:buNone/>
            </a:pPr>
            <a:endParaRPr lang="en-US" dirty="0"/>
          </a:p>
          <a:p>
            <a:pPr marL="0" indent="0" algn="ctr">
              <a:buNone/>
            </a:pPr>
            <a:r>
              <a:rPr lang="en-US" dirty="0"/>
              <a:t>No, the participant support cost line in the NSF budget should not be used for such costs.</a:t>
            </a:r>
          </a:p>
          <a:p>
            <a:pPr marL="0" indent="0">
              <a:buNone/>
            </a:pPr>
            <a:endParaRPr lang="en-US" dirty="0"/>
          </a:p>
        </p:txBody>
      </p:sp>
    </p:spTree>
    <p:extLst>
      <p:ext uri="{BB962C8B-B14F-4D97-AF65-F5344CB8AC3E}">
        <p14:creationId xmlns:p14="http://schemas.microsoft.com/office/powerpoint/2010/main" val="18432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26C2E5-E3D1-48F3-B028-9B09BC42BBFC}"/>
              </a:ext>
            </a:extLst>
          </p:cNvPr>
          <p:cNvSpPr>
            <a:spLocks noGrp="1"/>
          </p:cNvSpPr>
          <p:nvPr>
            <p:ph idx="1"/>
          </p:nvPr>
        </p:nvSpPr>
        <p:spPr>
          <a:xfrm>
            <a:off x="577049" y="1535838"/>
            <a:ext cx="10929151" cy="4682848"/>
          </a:xfrm>
        </p:spPr>
        <p:txBody>
          <a:bodyPr/>
          <a:lstStyle/>
          <a:p>
            <a:pPr marL="0" indent="0">
              <a:buNone/>
            </a:pPr>
            <a:r>
              <a:rPr lang="en-US" dirty="0"/>
              <a:t>Question (3):</a:t>
            </a:r>
          </a:p>
          <a:p>
            <a:pPr marL="0" indent="0" algn="ctr">
              <a:buNone/>
            </a:pPr>
            <a:r>
              <a:rPr lang="en-US" i="1" dirty="0"/>
              <a:t>How should student employees be budgeted?</a:t>
            </a:r>
          </a:p>
          <a:p>
            <a:pPr marL="0" indent="0" algn="ctr">
              <a:buNone/>
            </a:pPr>
            <a:endParaRPr lang="en-US" i="1" dirty="0"/>
          </a:p>
          <a:p>
            <a:pPr marL="0" indent="0">
              <a:buNone/>
            </a:pPr>
            <a:r>
              <a:rPr lang="en-US" dirty="0"/>
              <a:t>Answer (3):</a:t>
            </a:r>
          </a:p>
          <a:p>
            <a:pPr marL="0" indent="0">
              <a:buNone/>
            </a:pPr>
            <a:endParaRPr lang="en-US" dirty="0"/>
          </a:p>
          <a:p>
            <a:pPr marL="0" indent="0" algn="ctr">
              <a:buNone/>
            </a:pPr>
            <a:r>
              <a:rPr lang="en-US" dirty="0"/>
              <a:t>A student cannot be compensated partially as an employee and as a participant on the same grant. It is up to the proposing organization to determine whether they should be a student employee or a participant based on the role of the student in the project.</a:t>
            </a:r>
          </a:p>
          <a:p>
            <a:pPr marL="0" indent="0">
              <a:buNone/>
            </a:pPr>
            <a:endParaRPr lang="en-US" dirty="0"/>
          </a:p>
        </p:txBody>
      </p:sp>
    </p:spTree>
    <p:extLst>
      <p:ext uri="{BB962C8B-B14F-4D97-AF65-F5344CB8AC3E}">
        <p14:creationId xmlns:p14="http://schemas.microsoft.com/office/powerpoint/2010/main" val="33099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46B25F-76F7-48CA-95E6-C25E46EA6F25}"/>
              </a:ext>
            </a:extLst>
          </p:cNvPr>
          <p:cNvSpPr>
            <a:spLocks noGrp="1"/>
          </p:cNvSpPr>
          <p:nvPr>
            <p:ph idx="1"/>
          </p:nvPr>
        </p:nvSpPr>
        <p:spPr>
          <a:xfrm>
            <a:off x="541538" y="1367162"/>
            <a:ext cx="10964662" cy="4851524"/>
          </a:xfrm>
        </p:spPr>
        <p:txBody>
          <a:bodyPr/>
          <a:lstStyle/>
          <a:p>
            <a:pPr marL="0" indent="0">
              <a:buNone/>
            </a:pPr>
            <a:r>
              <a:rPr lang="en-US" dirty="0"/>
              <a:t>Question (4):</a:t>
            </a:r>
          </a:p>
          <a:p>
            <a:pPr marL="0" indent="0">
              <a:buNone/>
            </a:pPr>
            <a:endParaRPr lang="en-US" dirty="0"/>
          </a:p>
          <a:p>
            <a:pPr marL="0" indent="0" algn="ctr">
              <a:buNone/>
            </a:pPr>
            <a:r>
              <a:rPr lang="en-US" i="1" dirty="0"/>
              <a:t>Do participant support costs apply for all participants, or do they only apply for non-awardee organization participants?</a:t>
            </a:r>
          </a:p>
          <a:p>
            <a:pPr marL="0" indent="0" algn="ctr">
              <a:buNone/>
            </a:pPr>
            <a:endParaRPr lang="en-US" i="1" dirty="0"/>
          </a:p>
          <a:p>
            <a:pPr marL="0" indent="0">
              <a:buNone/>
            </a:pPr>
            <a:r>
              <a:rPr lang="en-US" dirty="0"/>
              <a:t>Answer (4):</a:t>
            </a:r>
          </a:p>
          <a:p>
            <a:endParaRPr lang="en-US" dirty="0"/>
          </a:p>
          <a:p>
            <a:pPr marL="0" indent="0" algn="ctr">
              <a:buNone/>
            </a:pPr>
            <a:r>
              <a:rPr lang="en-US" dirty="0"/>
              <a:t>Participants from the submitting institution and other institution(s) could be considered participants.</a:t>
            </a:r>
          </a:p>
          <a:p>
            <a:pPr marL="0" indent="0">
              <a:buNone/>
            </a:pPr>
            <a:endParaRPr lang="en-US" dirty="0"/>
          </a:p>
        </p:txBody>
      </p:sp>
    </p:spTree>
    <p:extLst>
      <p:ext uri="{BB962C8B-B14F-4D97-AF65-F5344CB8AC3E}">
        <p14:creationId xmlns:p14="http://schemas.microsoft.com/office/powerpoint/2010/main" val="24153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F8598-543F-4337-8BB4-ADB2B0ADD959}"/>
              </a:ext>
            </a:extLst>
          </p:cNvPr>
          <p:cNvSpPr>
            <a:spLocks noGrp="1"/>
          </p:cNvSpPr>
          <p:nvPr>
            <p:ph type="title"/>
          </p:nvPr>
        </p:nvSpPr>
        <p:spPr/>
        <p:txBody>
          <a:bodyPr/>
          <a:lstStyle/>
          <a:p>
            <a:pPr algn="ctr"/>
            <a:r>
              <a:rPr lang="en-US" dirty="0"/>
              <a:t>Pathways to success!</a:t>
            </a:r>
          </a:p>
        </p:txBody>
      </p:sp>
      <p:sp>
        <p:nvSpPr>
          <p:cNvPr id="3" name="Content Placeholder 2">
            <a:extLst>
              <a:ext uri="{FF2B5EF4-FFF2-40B4-BE49-F238E27FC236}">
                <a16:creationId xmlns:a16="http://schemas.microsoft.com/office/drawing/2014/main" xmlns="" id="{96692BE9-2A52-4C08-AF72-778082B7563B}"/>
              </a:ext>
            </a:extLst>
          </p:cNvPr>
          <p:cNvSpPr>
            <a:spLocks noGrp="1"/>
          </p:cNvSpPr>
          <p:nvPr>
            <p:ph idx="1"/>
          </p:nvPr>
        </p:nvSpPr>
        <p:spPr/>
        <p:txBody>
          <a:bodyPr/>
          <a:lstStyle/>
          <a:p>
            <a:pPr marL="285750" indent="-285750"/>
            <a:r>
              <a:rPr lang="en-US" sz="2000" dirty="0"/>
              <a:t>Policies and Procedures;</a:t>
            </a:r>
          </a:p>
          <a:p>
            <a:pPr marL="285750" indent="-285750"/>
            <a:endParaRPr lang="en-US" sz="2000" dirty="0"/>
          </a:p>
          <a:p>
            <a:pPr marL="285750" indent="-285750"/>
            <a:r>
              <a:rPr lang="en-US" sz="2000" dirty="0"/>
              <a:t>Effective communication between everyone involved;</a:t>
            </a:r>
          </a:p>
          <a:p>
            <a:pPr marL="0" indent="0">
              <a:buNone/>
            </a:pPr>
            <a:endParaRPr lang="en-US" sz="2000" dirty="0"/>
          </a:p>
          <a:p>
            <a:pPr marL="285750" indent="-285750"/>
            <a:r>
              <a:rPr lang="en-US" sz="2000" dirty="0"/>
              <a:t>Official records to include sign-in sheets, invoices and receipts in case of an audit;</a:t>
            </a:r>
          </a:p>
          <a:p>
            <a:pPr marL="0" indent="0">
              <a:buNone/>
            </a:pPr>
            <a:endParaRPr lang="en-US" sz="2000" dirty="0"/>
          </a:p>
          <a:p>
            <a:pPr marL="285750" indent="-285750"/>
            <a:r>
              <a:rPr lang="en-US" sz="2000" dirty="0"/>
              <a:t>Good accounting practices</a:t>
            </a:r>
          </a:p>
          <a:p>
            <a:pPr marL="285750" indent="-285750"/>
            <a:endParaRPr lang="en-US" sz="2000" dirty="0"/>
          </a:p>
          <a:p>
            <a:endParaRPr lang="en-US" dirty="0"/>
          </a:p>
        </p:txBody>
      </p:sp>
    </p:spTree>
    <p:extLst>
      <p:ext uri="{BB962C8B-B14F-4D97-AF65-F5344CB8AC3E}">
        <p14:creationId xmlns:p14="http://schemas.microsoft.com/office/powerpoint/2010/main" val="131785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FED2B-137F-41C3-AAE9-408068B7AB2A}"/>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xmlns="" id="{7F2BF403-E8CC-4343-A10A-D3099F16771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Jannele Gosey, </a:t>
            </a:r>
            <a:r>
              <a:rPr lang="en-US" dirty="0">
                <a:hlinkClick r:id="rId3"/>
              </a:rPr>
              <a:t>jgosey@nsf.gov</a:t>
            </a:r>
            <a:r>
              <a:rPr lang="en-US" dirty="0"/>
              <a:t>, 703-292-4445</a:t>
            </a:r>
          </a:p>
          <a:p>
            <a:endParaRPr lang="en-US" dirty="0"/>
          </a:p>
        </p:txBody>
      </p:sp>
    </p:spTree>
    <p:extLst>
      <p:ext uri="{BB962C8B-B14F-4D97-AF65-F5344CB8AC3E}">
        <p14:creationId xmlns:p14="http://schemas.microsoft.com/office/powerpoint/2010/main" val="160692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F52FC-2CA8-4692-A685-4CA77F7535D8}"/>
              </a:ext>
            </a:extLst>
          </p:cNvPr>
          <p:cNvSpPr>
            <a:spLocks noGrp="1"/>
          </p:cNvSpPr>
          <p:nvPr>
            <p:ph type="ctrTitle"/>
          </p:nvPr>
        </p:nvSpPr>
        <p:spPr/>
        <p:txBody>
          <a:bodyPr/>
          <a:lstStyle/>
          <a:p>
            <a:r>
              <a:rPr lang="en-US" dirty="0"/>
              <a:t>ASK EARLY, ASK OFTEN!</a:t>
            </a:r>
          </a:p>
        </p:txBody>
      </p:sp>
    </p:spTree>
    <p:extLst>
      <p:ext uri="{BB962C8B-B14F-4D97-AF65-F5344CB8AC3E}">
        <p14:creationId xmlns:p14="http://schemas.microsoft.com/office/powerpoint/2010/main" val="151889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9CF2B-17D7-4F3D-B80A-92A3F030AE98}"/>
              </a:ext>
            </a:extLst>
          </p:cNvPr>
          <p:cNvSpPr>
            <a:spLocks noGrp="1"/>
          </p:cNvSpPr>
          <p:nvPr>
            <p:ph type="title"/>
          </p:nvPr>
        </p:nvSpPr>
        <p:spPr>
          <a:xfrm>
            <a:off x="1381760" y="520533"/>
            <a:ext cx="8610600" cy="1293028"/>
          </a:xfrm>
        </p:spPr>
        <p:txBody>
          <a:bodyPr/>
          <a:lstStyle/>
          <a:p>
            <a:pPr algn="ctr"/>
            <a:r>
              <a:rPr lang="en-US" dirty="0"/>
              <a:t>Introductions</a:t>
            </a:r>
          </a:p>
        </p:txBody>
      </p:sp>
      <p:sp>
        <p:nvSpPr>
          <p:cNvPr id="3" name="Content Placeholder 2">
            <a:extLst>
              <a:ext uri="{FF2B5EF4-FFF2-40B4-BE49-F238E27FC236}">
                <a16:creationId xmlns:a16="http://schemas.microsoft.com/office/drawing/2014/main" xmlns="" id="{2CE2FE98-14D1-4FE3-B3D2-EB432CE21E36}"/>
              </a:ext>
            </a:extLst>
          </p:cNvPr>
          <p:cNvSpPr>
            <a:spLocks noGrp="1"/>
          </p:cNvSpPr>
          <p:nvPr>
            <p:ph idx="1"/>
          </p:nvPr>
        </p:nvSpPr>
        <p:spPr/>
        <p:txBody>
          <a:bodyPr>
            <a:normAutofit lnSpcReduction="10000"/>
          </a:bodyPr>
          <a:lstStyle/>
          <a:p>
            <a:endParaRPr lang="en-US" dirty="0"/>
          </a:p>
          <a:p>
            <a:pPr marL="0" indent="0">
              <a:buNone/>
            </a:pPr>
            <a:r>
              <a:rPr lang="en-US" dirty="0"/>
              <a:t>Clytrice Watson, Program Officer of the HBCU-UP Program, Education and Human Resource Directorate, Division of Human Resource Development (EHR/HRD)</a:t>
            </a:r>
          </a:p>
          <a:p>
            <a:pPr marL="0" indent="0">
              <a:buNone/>
            </a:pPr>
            <a:endParaRPr lang="en-US" dirty="0"/>
          </a:p>
          <a:p>
            <a:pPr marL="0" indent="0">
              <a:buNone/>
            </a:pPr>
            <a:r>
              <a:rPr lang="en-US" dirty="0"/>
              <a:t>Rashawn Farrior, Team Lead, Education and Human Resources Directorate (EHR)</a:t>
            </a:r>
          </a:p>
          <a:p>
            <a:pPr marL="0" indent="0">
              <a:buNone/>
            </a:pPr>
            <a:endParaRPr lang="en-US" dirty="0"/>
          </a:p>
          <a:p>
            <a:pPr marL="0" indent="0">
              <a:buNone/>
            </a:pPr>
            <a:r>
              <a:rPr lang="en-US" dirty="0"/>
              <a:t>Jannele Gosey, Grants Management Specialist for the Division of Undergraduate Education (DUE) and the Division of Human Resource Development (HRD)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47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9CF2B-17D7-4F3D-B80A-92A3F030AE98}"/>
              </a:ext>
            </a:extLst>
          </p:cNvPr>
          <p:cNvSpPr>
            <a:spLocks noGrp="1"/>
          </p:cNvSpPr>
          <p:nvPr>
            <p:ph type="title"/>
          </p:nvPr>
        </p:nvSpPr>
        <p:spPr>
          <a:xfrm>
            <a:off x="1696720" y="408773"/>
            <a:ext cx="8610600" cy="1293028"/>
          </a:xfrm>
        </p:spPr>
        <p:txBody>
          <a:bodyPr/>
          <a:lstStyle/>
          <a:p>
            <a:pPr algn="ctr"/>
            <a:r>
              <a:rPr lang="en-US" dirty="0"/>
              <a:t>agenda</a:t>
            </a:r>
          </a:p>
        </p:txBody>
      </p:sp>
      <p:sp>
        <p:nvSpPr>
          <p:cNvPr id="3" name="Content Placeholder 2">
            <a:extLst>
              <a:ext uri="{FF2B5EF4-FFF2-40B4-BE49-F238E27FC236}">
                <a16:creationId xmlns:a16="http://schemas.microsoft.com/office/drawing/2014/main" xmlns="" id="{2CE2FE98-14D1-4FE3-B3D2-EB432CE21E36}"/>
              </a:ext>
            </a:extLst>
          </p:cNvPr>
          <p:cNvSpPr>
            <a:spLocks noGrp="1"/>
          </p:cNvSpPr>
          <p:nvPr>
            <p:ph idx="1"/>
          </p:nvPr>
        </p:nvSpPr>
        <p:spPr>
          <a:xfrm>
            <a:off x="726440" y="2194560"/>
            <a:ext cx="10820400" cy="4024125"/>
          </a:xfrm>
        </p:spPr>
        <p:txBody>
          <a:bodyPr>
            <a:normAutofit/>
          </a:bodyPr>
          <a:lstStyle/>
          <a:p>
            <a:endParaRPr lang="en-US" dirty="0"/>
          </a:p>
          <a:p>
            <a:r>
              <a:rPr lang="en-US" dirty="0"/>
              <a:t>What are Participant Support Costs (PSCs)</a:t>
            </a:r>
          </a:p>
          <a:p>
            <a:r>
              <a:rPr lang="en-US" dirty="0"/>
              <a:t>Participant Support Categories</a:t>
            </a:r>
          </a:p>
          <a:p>
            <a:r>
              <a:rPr lang="en-US" dirty="0"/>
              <a:t>Unallowable Costs</a:t>
            </a:r>
          </a:p>
          <a:p>
            <a:r>
              <a:rPr lang="en-US" dirty="0"/>
              <a:t>Indirect cost calculation (MTDC) with PSCs </a:t>
            </a:r>
          </a:p>
          <a:p>
            <a:r>
              <a:rPr lang="en-US" dirty="0"/>
              <a:t>FAQs</a:t>
            </a:r>
          </a:p>
          <a:p>
            <a:r>
              <a:rPr lang="en-US" dirty="0"/>
              <a:t>Pathways to Success</a:t>
            </a:r>
          </a:p>
          <a:p>
            <a:r>
              <a:rPr lang="en-US" dirty="0"/>
              <a:t>Q &amp; A</a:t>
            </a:r>
          </a:p>
        </p:txBody>
      </p:sp>
    </p:spTree>
    <p:extLst>
      <p:ext uri="{BB962C8B-B14F-4D97-AF65-F5344CB8AC3E}">
        <p14:creationId xmlns:p14="http://schemas.microsoft.com/office/powerpoint/2010/main" val="413818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2A76B-10EB-41A2-A89B-0BF99E96EBB8}"/>
              </a:ext>
            </a:extLst>
          </p:cNvPr>
          <p:cNvSpPr>
            <a:spLocks noGrp="1"/>
          </p:cNvSpPr>
          <p:nvPr>
            <p:ph type="title"/>
          </p:nvPr>
        </p:nvSpPr>
        <p:spPr>
          <a:xfrm>
            <a:off x="599440" y="701040"/>
            <a:ext cx="10906760" cy="1356361"/>
          </a:xfrm>
        </p:spPr>
        <p:txBody>
          <a:bodyPr>
            <a:normAutofit fontScale="90000"/>
          </a:bodyPr>
          <a:lstStyle/>
          <a:p>
            <a:pPr algn="ctr"/>
            <a:r>
              <a:rPr lang="en-US" dirty="0"/>
              <a:t>Proposal &amp; Award Policies and Procedures guide </a:t>
            </a:r>
            <a:br>
              <a:rPr lang="en-US" dirty="0"/>
            </a:br>
            <a:r>
              <a:rPr lang="en-US" dirty="0">
                <a:hlinkClick r:id="rId3"/>
              </a:rPr>
              <a:t>NSF 18-1</a:t>
            </a:r>
            <a:r>
              <a:rPr lang="en-US" dirty="0"/>
              <a:t/>
            </a:r>
            <a:br>
              <a:rPr lang="en-US" dirty="0"/>
            </a:br>
            <a:endParaRPr lang="en-US" dirty="0"/>
          </a:p>
        </p:txBody>
      </p:sp>
      <p:pic>
        <p:nvPicPr>
          <p:cNvPr id="4" name="Content Placeholder 3">
            <a:extLst>
              <a:ext uri="{FF2B5EF4-FFF2-40B4-BE49-F238E27FC236}">
                <a16:creationId xmlns:a16="http://schemas.microsoft.com/office/drawing/2014/main" xmlns="" id="{09B5DF6B-7EFA-4EA0-8D67-671813E76F76}"/>
              </a:ext>
            </a:extLst>
          </p:cNvPr>
          <p:cNvPicPr>
            <a:picLocks noGrp="1" noChangeAspect="1"/>
          </p:cNvPicPr>
          <p:nvPr>
            <p:ph idx="1"/>
          </p:nvPr>
        </p:nvPicPr>
        <p:blipFill rotWithShape="1">
          <a:blip r:embed="rId4"/>
          <a:stretch/>
        </p:blipFill>
        <p:spPr>
          <a:xfrm>
            <a:off x="4541568" y="2193925"/>
            <a:ext cx="3108864" cy="4024313"/>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60801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67E1A-2A2E-4B30-AF18-02615632A517}"/>
              </a:ext>
            </a:extLst>
          </p:cNvPr>
          <p:cNvSpPr>
            <a:spLocks noGrp="1"/>
          </p:cNvSpPr>
          <p:nvPr>
            <p:ph type="title"/>
          </p:nvPr>
        </p:nvSpPr>
        <p:spPr>
          <a:xfrm>
            <a:off x="245097" y="584461"/>
            <a:ext cx="9950778" cy="1284403"/>
          </a:xfrm>
        </p:spPr>
        <p:txBody>
          <a:bodyPr/>
          <a:lstStyle/>
          <a:p>
            <a:pPr algn="ctr"/>
            <a:r>
              <a:rPr lang="en-US" dirty="0"/>
              <a:t>What are participant support Costs (pscs)?</a:t>
            </a:r>
          </a:p>
        </p:txBody>
      </p:sp>
      <p:sp>
        <p:nvSpPr>
          <p:cNvPr id="3" name="Content Placeholder 2">
            <a:extLst>
              <a:ext uri="{FF2B5EF4-FFF2-40B4-BE49-F238E27FC236}">
                <a16:creationId xmlns:a16="http://schemas.microsoft.com/office/drawing/2014/main" xmlns="" id="{8D2E068E-2633-425A-94F1-E1F2AAD56772}"/>
              </a:ext>
            </a:extLst>
          </p:cNvPr>
          <p:cNvSpPr>
            <a:spLocks noGrp="1"/>
          </p:cNvSpPr>
          <p:nvPr>
            <p:ph idx="1"/>
          </p:nvPr>
        </p:nvSpPr>
        <p:spPr/>
        <p:txBody>
          <a:bodyPr>
            <a:normAutofit/>
          </a:bodyPr>
          <a:lstStyle/>
          <a:p>
            <a:pPr marL="0" indent="0">
              <a:buNone/>
            </a:pPr>
            <a:r>
              <a:rPr lang="en-US" dirty="0"/>
              <a:t>The following definition is from the Uniform Guidance, 2 CFR 200.75 and included in the PAPPG :</a:t>
            </a:r>
          </a:p>
          <a:p>
            <a:pPr marL="0" indent="0" algn="ctr">
              <a:buNone/>
            </a:pPr>
            <a:endParaRPr lang="en-US" dirty="0"/>
          </a:p>
          <a:p>
            <a:pPr marL="0" indent="0" algn="ctr">
              <a:buNone/>
            </a:pPr>
            <a:r>
              <a:rPr lang="en-US" dirty="0"/>
              <a:t>Participant support costs are direct costs such as stipends or subsistence allowances, travel allowances, and registration fees paid to or on behalf of participants or trainees (</a:t>
            </a:r>
            <a:r>
              <a:rPr lang="en-US" dirty="0">
                <a:solidFill>
                  <a:schemeClr val="accent1"/>
                </a:solidFill>
              </a:rPr>
              <a:t>but not employees</a:t>
            </a:r>
            <a:r>
              <a:rPr lang="en-US" dirty="0"/>
              <a:t>) in connection with NSF-sponsored conferences or training projects.</a:t>
            </a:r>
          </a:p>
          <a:p>
            <a:pPr marL="0" indent="0" algn="ctr">
              <a:buNone/>
            </a:pPr>
            <a:endParaRPr lang="en-US" dirty="0"/>
          </a:p>
          <a:p>
            <a:pPr marL="0" indent="0" algn="ctr">
              <a:buNone/>
            </a:pPr>
            <a:r>
              <a:rPr lang="en-US" dirty="0"/>
              <a:t>In accordance with the PAPPG, participant support costs must be specified, itemized and justified in the budget justification of the proposal; indirect cost recovery is not permitted.</a:t>
            </a:r>
          </a:p>
          <a:p>
            <a:pPr marL="0" indent="0" algn="ctr">
              <a:buNone/>
            </a:pPr>
            <a:endParaRPr lang="en-US" dirty="0"/>
          </a:p>
        </p:txBody>
      </p:sp>
    </p:spTree>
    <p:extLst>
      <p:ext uri="{BB962C8B-B14F-4D97-AF65-F5344CB8AC3E}">
        <p14:creationId xmlns:p14="http://schemas.microsoft.com/office/powerpoint/2010/main" val="285058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97FA2-145D-4AB8-838F-52C169133B2F}"/>
              </a:ext>
            </a:extLst>
          </p:cNvPr>
          <p:cNvSpPr>
            <a:spLocks noGrp="1"/>
          </p:cNvSpPr>
          <p:nvPr>
            <p:ph type="title"/>
          </p:nvPr>
        </p:nvSpPr>
        <p:spPr>
          <a:xfrm>
            <a:off x="235671" y="857839"/>
            <a:ext cx="11270530" cy="1199562"/>
          </a:xfrm>
        </p:spPr>
        <p:txBody>
          <a:bodyPr>
            <a:normAutofit/>
          </a:bodyPr>
          <a:lstStyle/>
          <a:p>
            <a:pPr algn="l"/>
            <a:r>
              <a:rPr lang="en-US" dirty="0"/>
              <a:t>Participant support cost categories defined    </a:t>
            </a:r>
          </a:p>
        </p:txBody>
      </p:sp>
      <p:sp>
        <p:nvSpPr>
          <p:cNvPr id="3" name="Content Placeholder 2">
            <a:extLst>
              <a:ext uri="{FF2B5EF4-FFF2-40B4-BE49-F238E27FC236}">
                <a16:creationId xmlns:a16="http://schemas.microsoft.com/office/drawing/2014/main" xmlns="" id="{943B8017-8EA3-414B-96C5-C779EB0750A6}"/>
              </a:ext>
            </a:extLst>
          </p:cNvPr>
          <p:cNvSpPr>
            <a:spLocks noGrp="1"/>
          </p:cNvSpPr>
          <p:nvPr>
            <p:ph idx="1"/>
          </p:nvPr>
        </p:nvSpPr>
        <p:spPr/>
        <p:txBody>
          <a:bodyPr>
            <a:normAutofit fontScale="77500" lnSpcReduction="20000"/>
          </a:bodyPr>
          <a:lstStyle/>
          <a:p>
            <a:pPr marL="0" indent="0">
              <a:buNone/>
            </a:pPr>
            <a:r>
              <a:rPr lang="en-US" dirty="0">
                <a:solidFill>
                  <a:srgbClr val="FF0000"/>
                </a:solidFill>
              </a:rPr>
              <a:t>F 1. Stipends </a:t>
            </a:r>
            <a:r>
              <a:rPr lang="en-US" dirty="0"/>
              <a:t>– </a:t>
            </a:r>
            <a:r>
              <a:rPr lang="en-US" sz="2400" dirty="0"/>
              <a:t>To help defray the costs of participating in a conference or training activity, funds may be proposed for payment of stipends, per diem or subsistence allowances, based on the type and duration of the activity. </a:t>
            </a:r>
            <a:endParaRPr lang="en-US" dirty="0"/>
          </a:p>
          <a:p>
            <a:pPr marL="0" indent="0">
              <a:buNone/>
            </a:pPr>
            <a:r>
              <a:rPr lang="en-US" dirty="0">
                <a:solidFill>
                  <a:srgbClr val="FF0000"/>
                </a:solidFill>
              </a:rPr>
              <a:t>F 2. Travel </a:t>
            </a:r>
            <a:r>
              <a:rPr lang="en-US" dirty="0"/>
              <a:t>– </a:t>
            </a:r>
            <a:r>
              <a:rPr lang="en-US" sz="2400" dirty="0"/>
              <a:t>Funds may be requested for the travel costs of participants.</a:t>
            </a:r>
          </a:p>
          <a:p>
            <a:pPr>
              <a:buFont typeface="Wingdings" panose="05000000000000000000" pitchFamily="2" charset="2"/>
              <a:buChar char="Ø"/>
            </a:pPr>
            <a:endParaRPr lang="en-US" sz="800" dirty="0"/>
          </a:p>
          <a:p>
            <a:pPr>
              <a:buFont typeface="Wingdings" panose="05000000000000000000" pitchFamily="2" charset="2"/>
              <a:buChar char="Ø"/>
            </a:pPr>
            <a:r>
              <a:rPr lang="en-US" sz="2400" dirty="0">
                <a:solidFill>
                  <a:srgbClr val="FF0000"/>
                </a:solidFill>
              </a:rPr>
              <a:t>Field Trips</a:t>
            </a:r>
            <a:r>
              <a:rPr lang="en-US" sz="2400" b="1" dirty="0"/>
              <a:t>:  </a:t>
            </a:r>
            <a:r>
              <a:rPr lang="en-US" sz="2400" dirty="0"/>
              <a:t>When the purpose of the field trip is directly related to and necessary to meet the objectives of the training activity, costs of transportation for participants can be allowable.</a:t>
            </a:r>
          </a:p>
          <a:p>
            <a:pPr marL="0" indent="0">
              <a:buNone/>
            </a:pPr>
            <a:endParaRPr lang="en-US" dirty="0"/>
          </a:p>
          <a:p>
            <a:pPr marL="0" indent="0">
              <a:buNone/>
            </a:pPr>
            <a:r>
              <a:rPr lang="en-US" dirty="0">
                <a:solidFill>
                  <a:srgbClr val="FF0000"/>
                </a:solidFill>
              </a:rPr>
              <a:t>F 3. Subsistence  Allowance </a:t>
            </a:r>
            <a:r>
              <a:rPr lang="en-US" dirty="0"/>
              <a:t>– Food and drink during activities </a:t>
            </a:r>
          </a:p>
          <a:p>
            <a:pPr marL="0" indent="0">
              <a:buNone/>
            </a:pPr>
            <a:endParaRPr lang="en-US" dirty="0"/>
          </a:p>
          <a:p>
            <a:pPr marL="0" indent="0">
              <a:buNone/>
            </a:pPr>
            <a:r>
              <a:rPr lang="en-US" dirty="0">
                <a:solidFill>
                  <a:srgbClr val="FF0000"/>
                </a:solidFill>
              </a:rPr>
              <a:t>F 4. Other </a:t>
            </a:r>
            <a:r>
              <a:rPr lang="en-US" dirty="0"/>
              <a:t>–  Registrations fees, tuition, etc.</a:t>
            </a:r>
          </a:p>
          <a:p>
            <a:pPr marL="0" indent="0">
              <a:buNone/>
            </a:pPr>
            <a:endParaRPr lang="en-US" dirty="0"/>
          </a:p>
          <a:p>
            <a:pPr marL="0" indent="0">
              <a:buNone/>
            </a:pPr>
            <a:r>
              <a:rPr lang="en-US" sz="2000" dirty="0"/>
              <a:t>Place all related participant support costs in designated participant cost categories unless otherwise stated in solicitation.</a:t>
            </a:r>
          </a:p>
          <a:p>
            <a:pPr marL="0" indent="0">
              <a:buNone/>
            </a:pPr>
            <a:endParaRPr lang="en-US" dirty="0"/>
          </a:p>
        </p:txBody>
      </p:sp>
      <p:pic>
        <p:nvPicPr>
          <p:cNvPr id="4" name="Picture 3">
            <a:extLst>
              <a:ext uri="{FF2B5EF4-FFF2-40B4-BE49-F238E27FC236}">
                <a16:creationId xmlns:a16="http://schemas.microsoft.com/office/drawing/2014/main" xmlns="" id="{DD50BE7A-FC5F-4112-AC92-31B63D15E855}"/>
              </a:ext>
            </a:extLst>
          </p:cNvPr>
          <p:cNvPicPr>
            <a:picLocks noChangeAspect="1"/>
          </p:cNvPicPr>
          <p:nvPr/>
        </p:nvPicPr>
        <p:blipFill>
          <a:blip r:embed="rId3"/>
          <a:stretch>
            <a:fillRect/>
          </a:stretch>
        </p:blipFill>
        <p:spPr>
          <a:xfrm>
            <a:off x="7714634" y="4487159"/>
            <a:ext cx="3918402" cy="1216057"/>
          </a:xfrm>
          <a:prstGeom prst="rect">
            <a:avLst/>
          </a:prstGeom>
        </p:spPr>
      </p:pic>
    </p:spTree>
    <p:extLst>
      <p:ext uri="{BB962C8B-B14F-4D97-AF65-F5344CB8AC3E}">
        <p14:creationId xmlns:p14="http://schemas.microsoft.com/office/powerpoint/2010/main" val="354325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869BC-D128-4059-8235-D78DFE377703}"/>
              </a:ext>
            </a:extLst>
          </p:cNvPr>
          <p:cNvSpPr>
            <a:spLocks noGrp="1"/>
          </p:cNvSpPr>
          <p:nvPr>
            <p:ph type="title"/>
          </p:nvPr>
        </p:nvSpPr>
        <p:spPr>
          <a:xfrm>
            <a:off x="1604127" y="613544"/>
            <a:ext cx="8463700" cy="791050"/>
          </a:xfrm>
        </p:spPr>
        <p:txBody>
          <a:bodyPr>
            <a:normAutofit fontScale="90000"/>
          </a:bodyPr>
          <a:lstStyle/>
          <a:p>
            <a:pPr algn="ctr"/>
            <a:r>
              <a:rPr lang="en-US" dirty="0"/>
              <a:t>Incentive payments</a:t>
            </a:r>
            <a:br>
              <a:rPr lang="en-US" dirty="0"/>
            </a:br>
            <a:endParaRPr lang="en-US" dirty="0"/>
          </a:p>
        </p:txBody>
      </p:sp>
      <p:sp>
        <p:nvSpPr>
          <p:cNvPr id="3" name="Content Placeholder 2">
            <a:extLst>
              <a:ext uri="{FF2B5EF4-FFF2-40B4-BE49-F238E27FC236}">
                <a16:creationId xmlns:a16="http://schemas.microsoft.com/office/drawing/2014/main" xmlns="" id="{9B3551CD-36F5-4E9C-8D44-B33E5305EF3C}"/>
              </a:ext>
            </a:extLst>
          </p:cNvPr>
          <p:cNvSpPr>
            <a:spLocks noGrp="1"/>
          </p:cNvSpPr>
          <p:nvPr>
            <p:ph idx="1"/>
          </p:nvPr>
        </p:nvSpPr>
        <p:spPr>
          <a:xfrm>
            <a:off x="685799" y="1289587"/>
            <a:ext cx="10820400" cy="4024125"/>
          </a:xfrm>
        </p:spPr>
        <p:txBody>
          <a:bodyPr/>
          <a:lstStyle/>
          <a:p>
            <a:pPr marL="0" indent="0">
              <a:buNone/>
            </a:pPr>
            <a:r>
              <a:rPr lang="en-US" dirty="0"/>
              <a:t>Any additional categories of participant support costs other than those described in 2 CFR § 200.75 (such as incentives, gifts, souvenirs, t-shirts and memorabilia), must be justified in the budget justification, and such costs will be closely scrutinized by NSF. </a:t>
            </a:r>
          </a:p>
          <a:p>
            <a:endParaRPr lang="en-US" dirty="0"/>
          </a:p>
          <a:p>
            <a:endParaRPr lang="en-US" dirty="0"/>
          </a:p>
        </p:txBody>
      </p:sp>
      <p:pic>
        <p:nvPicPr>
          <p:cNvPr id="4" name="Picture 3">
            <a:extLst>
              <a:ext uri="{FF2B5EF4-FFF2-40B4-BE49-F238E27FC236}">
                <a16:creationId xmlns:a16="http://schemas.microsoft.com/office/drawing/2014/main" xmlns="" id="{9D177AB6-98A0-4ED9-BA3B-B2F0E7D93ACE}"/>
              </a:ext>
            </a:extLst>
          </p:cNvPr>
          <p:cNvPicPr>
            <a:picLocks noChangeAspect="1"/>
          </p:cNvPicPr>
          <p:nvPr/>
        </p:nvPicPr>
        <p:blipFill>
          <a:blip r:embed="rId3"/>
          <a:stretch>
            <a:fillRect/>
          </a:stretch>
        </p:blipFill>
        <p:spPr>
          <a:xfrm>
            <a:off x="1354870" y="2687110"/>
            <a:ext cx="9482257" cy="4170890"/>
          </a:xfrm>
          <a:prstGeom prst="rect">
            <a:avLst/>
          </a:prstGeom>
        </p:spPr>
      </p:pic>
    </p:spTree>
    <p:extLst>
      <p:ext uri="{BB962C8B-B14F-4D97-AF65-F5344CB8AC3E}">
        <p14:creationId xmlns:p14="http://schemas.microsoft.com/office/powerpoint/2010/main" val="22530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765ED-8493-4D5C-AD69-A490077E160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xmlns="" id="{37B6A8EA-DC9A-4014-9572-8BA4A6A19B5D}"/>
              </a:ext>
            </a:extLst>
          </p:cNvPr>
          <p:cNvPicPr>
            <a:picLocks noGrp="1" noChangeAspect="1"/>
          </p:cNvPicPr>
          <p:nvPr>
            <p:ph idx="1"/>
          </p:nvPr>
        </p:nvPicPr>
        <p:blipFill>
          <a:blip r:embed="rId3"/>
          <a:stretch>
            <a:fillRect/>
          </a:stretch>
        </p:blipFill>
        <p:spPr>
          <a:xfrm>
            <a:off x="2225244" y="650240"/>
            <a:ext cx="9243409" cy="5201919"/>
          </a:xfrm>
          <a:prstGeom prst="rect">
            <a:avLst/>
          </a:prstGeom>
        </p:spPr>
      </p:pic>
    </p:spTree>
    <p:extLst>
      <p:ext uri="{BB962C8B-B14F-4D97-AF65-F5344CB8AC3E}">
        <p14:creationId xmlns:p14="http://schemas.microsoft.com/office/powerpoint/2010/main" val="336668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31530-4FD7-4A92-A55E-E0B678963982}"/>
              </a:ext>
            </a:extLst>
          </p:cNvPr>
          <p:cNvSpPr>
            <a:spLocks noGrp="1"/>
          </p:cNvSpPr>
          <p:nvPr>
            <p:ph type="title"/>
          </p:nvPr>
        </p:nvSpPr>
        <p:spPr>
          <a:xfrm>
            <a:off x="2895600" y="764373"/>
            <a:ext cx="8143188" cy="78272"/>
          </a:xfrm>
        </p:spPr>
        <p:txBody>
          <a:bodyPr>
            <a:normAutofit fontScale="90000"/>
          </a:bodyPr>
          <a:lstStyle/>
          <a:p>
            <a:r>
              <a:rPr lang="en-US" dirty="0"/>
              <a:t> </a:t>
            </a:r>
          </a:p>
        </p:txBody>
      </p:sp>
      <p:pic>
        <p:nvPicPr>
          <p:cNvPr id="4" name="Content Placeholder 3">
            <a:extLst>
              <a:ext uri="{FF2B5EF4-FFF2-40B4-BE49-F238E27FC236}">
                <a16:creationId xmlns:a16="http://schemas.microsoft.com/office/drawing/2014/main" xmlns="" id="{E704EF70-6D61-4985-A94D-7CE1FEC189A9}"/>
              </a:ext>
            </a:extLst>
          </p:cNvPr>
          <p:cNvPicPr>
            <a:picLocks noGrp="1" noChangeAspect="1"/>
          </p:cNvPicPr>
          <p:nvPr>
            <p:ph idx="1"/>
          </p:nvPr>
        </p:nvPicPr>
        <p:blipFill>
          <a:blip r:embed="rId3"/>
          <a:stretch>
            <a:fillRect/>
          </a:stretch>
        </p:blipFill>
        <p:spPr>
          <a:xfrm>
            <a:off x="2316480" y="842645"/>
            <a:ext cx="8950959" cy="4948555"/>
          </a:xfrm>
          <a:prstGeom prst="rect">
            <a:avLst/>
          </a:prstGeom>
        </p:spPr>
      </p:pic>
    </p:spTree>
    <p:extLst>
      <p:ext uri="{BB962C8B-B14F-4D97-AF65-F5344CB8AC3E}">
        <p14:creationId xmlns:p14="http://schemas.microsoft.com/office/powerpoint/2010/main" val="130988225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389</TotalTime>
  <Words>830</Words>
  <Application>Microsoft Office PowerPoint</Application>
  <PresentationFormat>Widescreen</PresentationFormat>
  <Paragraphs>123</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vt:lpstr>
      <vt:lpstr>Vapor Trail</vt:lpstr>
      <vt:lpstr>  Empowerment through knowledge and engagement – understanding the NSF processes</vt:lpstr>
      <vt:lpstr>Introductions</vt:lpstr>
      <vt:lpstr>agenda</vt:lpstr>
      <vt:lpstr>Proposal &amp; Award Policies and Procedures guide  NSF 18-1 </vt:lpstr>
      <vt:lpstr>What are participant support Costs (pscs)?</vt:lpstr>
      <vt:lpstr>Participant support cost categories defined    </vt:lpstr>
      <vt:lpstr>Incentive payments </vt:lpstr>
      <vt:lpstr>PowerPoint Presentation</vt:lpstr>
      <vt:lpstr> </vt:lpstr>
      <vt:lpstr>PowerPoint Presentation</vt:lpstr>
      <vt:lpstr>Participant support with a Modified Total Direct Cost Base</vt:lpstr>
      <vt:lpstr>FAQ’s on Participant support</vt:lpstr>
      <vt:lpstr>PowerPoint Presentation</vt:lpstr>
      <vt:lpstr>PowerPoint Presentation</vt:lpstr>
      <vt:lpstr>PowerPoint Presentation</vt:lpstr>
      <vt:lpstr>Pathways to success!</vt:lpstr>
      <vt:lpstr>CONTACT INFORMATION</vt:lpstr>
      <vt:lpstr>ASK EARLY, ASK OFTEN!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 through knowledge and engagement – understanding the NSF processes</dc:title>
  <dc:creator>Gosey, Jannele L.</dc:creator>
  <cp:lastModifiedBy>E87115</cp:lastModifiedBy>
  <cp:revision>48</cp:revision>
  <dcterms:created xsi:type="dcterms:W3CDTF">2018-05-20T00:29:43Z</dcterms:created>
  <dcterms:modified xsi:type="dcterms:W3CDTF">2018-05-31T13:52:23Z</dcterms:modified>
</cp:coreProperties>
</file>