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sldIdLst>
    <p:sldId id="256" r:id="rId2"/>
    <p:sldId id="258" r:id="rId3"/>
    <p:sldId id="257" r:id="rId4"/>
    <p:sldId id="274" r:id="rId5"/>
    <p:sldId id="273" r:id="rId6"/>
    <p:sldId id="275" r:id="rId7"/>
    <p:sldId id="276" r:id="rId8"/>
    <p:sldId id="277" r:id="rId9"/>
    <p:sldId id="278" r:id="rId10"/>
    <p:sldId id="279" r:id="rId11"/>
    <p:sldId id="280" r:id="rId12"/>
    <p:sldId id="270" r:id="rId13"/>
    <p:sldId id="281" r:id="rId14"/>
    <p:sldId id="282" r:id="rId15"/>
    <p:sldId id="267"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67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CDF03-E40E-43F1-90CB-7DB94A48B954}" type="datetimeFigureOut">
              <a:rPr lang="en-US" smtClean="0"/>
              <a:t>5/31/2018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ABC07-B273-439F-977C-9ED5D670B593}" type="slidenum">
              <a:rPr lang="en-US" smtClean="0"/>
              <a:t>‹#›</a:t>
            </a:fld>
            <a:endParaRPr lang="en-US"/>
          </a:p>
        </p:txBody>
      </p:sp>
    </p:spTree>
    <p:extLst>
      <p:ext uri="{BB962C8B-B14F-4D97-AF65-F5344CB8AC3E}">
        <p14:creationId xmlns:p14="http://schemas.microsoft.com/office/powerpoint/2010/main" val="268499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FF2ABC07-B273-439F-977C-9ED5D670B593}" type="slidenum">
              <a:rPr lang="en-US" smtClean="0"/>
              <a:t>2</a:t>
            </a:fld>
            <a:endParaRPr lang="en-US"/>
          </a:p>
        </p:txBody>
      </p:sp>
    </p:spTree>
    <p:extLst>
      <p:ext uri="{BB962C8B-B14F-4D97-AF65-F5344CB8AC3E}">
        <p14:creationId xmlns:p14="http://schemas.microsoft.com/office/powerpoint/2010/main" val="180664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FF2ABC07-B273-439F-977C-9ED5D670B593}" type="slidenum">
              <a:rPr lang="en-US" smtClean="0"/>
              <a:t>12</a:t>
            </a:fld>
            <a:endParaRPr lang="en-US"/>
          </a:p>
        </p:txBody>
      </p:sp>
    </p:spTree>
    <p:extLst>
      <p:ext uri="{BB962C8B-B14F-4D97-AF65-F5344CB8AC3E}">
        <p14:creationId xmlns:p14="http://schemas.microsoft.com/office/powerpoint/2010/main" val="302136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13</a:t>
            </a:fld>
            <a:endParaRPr lang="en-US"/>
          </a:p>
        </p:txBody>
      </p:sp>
    </p:spTree>
    <p:extLst>
      <p:ext uri="{BB962C8B-B14F-4D97-AF65-F5344CB8AC3E}">
        <p14:creationId xmlns:p14="http://schemas.microsoft.com/office/powerpoint/2010/main" val="2987196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14</a:t>
            </a:fld>
            <a:endParaRPr lang="en-US"/>
          </a:p>
        </p:txBody>
      </p:sp>
    </p:spTree>
    <p:extLst>
      <p:ext uri="{BB962C8B-B14F-4D97-AF65-F5344CB8AC3E}">
        <p14:creationId xmlns:p14="http://schemas.microsoft.com/office/powerpoint/2010/main" val="3148716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15</a:t>
            </a:fld>
            <a:endParaRPr lang="en-US"/>
          </a:p>
        </p:txBody>
      </p:sp>
    </p:spTree>
    <p:extLst>
      <p:ext uri="{BB962C8B-B14F-4D97-AF65-F5344CB8AC3E}">
        <p14:creationId xmlns:p14="http://schemas.microsoft.com/office/powerpoint/2010/main" val="1640648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16</a:t>
            </a:fld>
            <a:endParaRPr lang="en-US"/>
          </a:p>
        </p:txBody>
      </p:sp>
    </p:spTree>
    <p:extLst>
      <p:ext uri="{BB962C8B-B14F-4D97-AF65-F5344CB8AC3E}">
        <p14:creationId xmlns:p14="http://schemas.microsoft.com/office/powerpoint/2010/main" val="173666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3</a:t>
            </a:fld>
            <a:endParaRPr lang="en-US"/>
          </a:p>
        </p:txBody>
      </p:sp>
    </p:spTree>
    <p:extLst>
      <p:ext uri="{BB962C8B-B14F-4D97-AF65-F5344CB8AC3E}">
        <p14:creationId xmlns:p14="http://schemas.microsoft.com/office/powerpoint/2010/main" val="3144013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4</a:t>
            </a:fld>
            <a:endParaRPr lang="en-US"/>
          </a:p>
        </p:txBody>
      </p:sp>
    </p:spTree>
    <p:extLst>
      <p:ext uri="{BB962C8B-B14F-4D97-AF65-F5344CB8AC3E}">
        <p14:creationId xmlns:p14="http://schemas.microsoft.com/office/powerpoint/2010/main" val="109026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BC07-B273-439F-977C-9ED5D670B593}" type="slidenum">
              <a:rPr lang="en-US" smtClean="0"/>
              <a:t>5</a:t>
            </a:fld>
            <a:endParaRPr lang="en-US"/>
          </a:p>
        </p:txBody>
      </p:sp>
    </p:spTree>
    <p:extLst>
      <p:ext uri="{BB962C8B-B14F-4D97-AF65-F5344CB8AC3E}">
        <p14:creationId xmlns:p14="http://schemas.microsoft.com/office/powerpoint/2010/main" val="332658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6</a:t>
            </a:fld>
            <a:endParaRPr lang="en-US"/>
          </a:p>
        </p:txBody>
      </p:sp>
    </p:spTree>
    <p:extLst>
      <p:ext uri="{BB962C8B-B14F-4D97-AF65-F5344CB8AC3E}">
        <p14:creationId xmlns:p14="http://schemas.microsoft.com/office/powerpoint/2010/main" val="78225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2ABC07-B273-439F-977C-9ED5D670B593}" type="slidenum">
              <a:rPr lang="en-US" smtClean="0"/>
              <a:t>7</a:t>
            </a:fld>
            <a:endParaRPr lang="en-US"/>
          </a:p>
        </p:txBody>
      </p:sp>
    </p:spTree>
    <p:extLst>
      <p:ext uri="{BB962C8B-B14F-4D97-AF65-F5344CB8AC3E}">
        <p14:creationId xmlns:p14="http://schemas.microsoft.com/office/powerpoint/2010/main" val="3958913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8</a:t>
            </a:fld>
            <a:endParaRPr lang="en-US"/>
          </a:p>
        </p:txBody>
      </p:sp>
    </p:spTree>
    <p:extLst>
      <p:ext uri="{BB962C8B-B14F-4D97-AF65-F5344CB8AC3E}">
        <p14:creationId xmlns:p14="http://schemas.microsoft.com/office/powerpoint/2010/main" val="106485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9</a:t>
            </a:fld>
            <a:endParaRPr lang="en-US"/>
          </a:p>
        </p:txBody>
      </p:sp>
    </p:spTree>
    <p:extLst>
      <p:ext uri="{BB962C8B-B14F-4D97-AF65-F5344CB8AC3E}">
        <p14:creationId xmlns:p14="http://schemas.microsoft.com/office/powerpoint/2010/main" val="1682085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F2ABC07-B273-439F-977C-9ED5D670B593}" type="slidenum">
              <a:rPr lang="en-US" smtClean="0"/>
              <a:t>11</a:t>
            </a:fld>
            <a:endParaRPr lang="en-US"/>
          </a:p>
        </p:txBody>
      </p:sp>
    </p:spTree>
    <p:extLst>
      <p:ext uri="{BB962C8B-B14F-4D97-AF65-F5344CB8AC3E}">
        <p14:creationId xmlns:p14="http://schemas.microsoft.com/office/powerpoint/2010/main" val="245626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4592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270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8936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654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527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757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6774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391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650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286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050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719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858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575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152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69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81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13144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f.gov/publications/pub_summ.jsp?ods_key=nsf1800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gosey@nsf.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390950-40B1-4224-84F1-B832791087E2}"/>
              </a:ext>
            </a:extLst>
          </p:cNvPr>
          <p:cNvSpPr>
            <a:spLocks noGrp="1"/>
          </p:cNvSpPr>
          <p:nvPr>
            <p:ph type="ctrTitle"/>
          </p:nvPr>
        </p:nvSpPr>
        <p:spPr>
          <a:xfrm>
            <a:off x="329938" y="1803405"/>
            <a:ext cx="10490462" cy="1825096"/>
          </a:xfrm>
        </p:spPr>
        <p:txBody>
          <a:bodyPr>
            <a:normAutofit fontScale="90000"/>
          </a:bodyPr>
          <a:lstStyle/>
          <a:p>
            <a:r>
              <a:rPr lang="en-US" dirty="0"/>
              <a:t/>
            </a:r>
            <a:br>
              <a:rPr lang="en-US" dirty="0"/>
            </a:br>
            <a:r>
              <a:rPr lang="en-US" dirty="0"/>
              <a:t/>
            </a:r>
            <a:br>
              <a:rPr lang="en-US" dirty="0"/>
            </a:br>
            <a:r>
              <a:rPr lang="en-US" sz="3600" dirty="0"/>
              <a:t>Empowerment through knowledge and engagement – understanding the NSF processes</a:t>
            </a:r>
          </a:p>
        </p:txBody>
      </p:sp>
      <p:sp>
        <p:nvSpPr>
          <p:cNvPr id="3" name="Subtitle 2">
            <a:extLst>
              <a:ext uri="{FF2B5EF4-FFF2-40B4-BE49-F238E27FC236}">
                <a16:creationId xmlns:a16="http://schemas.microsoft.com/office/drawing/2014/main" xmlns="" id="{6D0A7E86-5B6C-4821-AE8D-DD64FD57791C}"/>
              </a:ext>
            </a:extLst>
          </p:cNvPr>
          <p:cNvSpPr>
            <a:spLocks noGrp="1"/>
          </p:cNvSpPr>
          <p:nvPr>
            <p:ph type="subTitle" idx="1"/>
          </p:nvPr>
        </p:nvSpPr>
        <p:spPr>
          <a:xfrm>
            <a:off x="329938" y="3864990"/>
            <a:ext cx="10490461" cy="1498861"/>
          </a:xfrm>
        </p:spPr>
        <p:txBody>
          <a:bodyPr>
            <a:normAutofit/>
          </a:bodyPr>
          <a:lstStyle/>
          <a:p>
            <a:r>
              <a:rPr lang="en-US" sz="2900" dirty="0"/>
              <a:t>Session Three – Post Award Management</a:t>
            </a:r>
          </a:p>
          <a:p>
            <a:r>
              <a:rPr lang="en-US" sz="2600" dirty="0"/>
              <a:t>May 25, 2018</a:t>
            </a:r>
          </a:p>
          <a:p>
            <a:r>
              <a:rPr lang="en-US" sz="2600" dirty="0"/>
              <a:t>11:00 am – 12:00 pm EST</a:t>
            </a:r>
          </a:p>
        </p:txBody>
      </p:sp>
      <p:pic>
        <p:nvPicPr>
          <p:cNvPr id="4" name="Picture 2">
            <a:extLst>
              <a:ext uri="{FF2B5EF4-FFF2-40B4-BE49-F238E27FC236}">
                <a16:creationId xmlns:a16="http://schemas.microsoft.com/office/drawing/2014/main" xmlns="" id="{2A19D887-12CB-43B6-9A06-40F4452C0B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81" r="1" b="99"/>
          <a:stretch/>
        </p:blipFill>
        <p:spPr bwMode="auto">
          <a:xfrm>
            <a:off x="0" y="-113891"/>
            <a:ext cx="2275873" cy="2196691"/>
          </a:xfrm>
          <a:custGeom>
            <a:avLst/>
            <a:gdLst>
              <a:gd name="connsiteX0" fmla="*/ 0 w 3872912"/>
              <a:gd name="connsiteY0" fmla="*/ 0 h 3738166"/>
              <a:gd name="connsiteX1" fmla="*/ 3709180 w 3872912"/>
              <a:gd name="connsiteY1" fmla="*/ 0 h 3738166"/>
              <a:gd name="connsiteX2" fmla="*/ 3872912 w 3872912"/>
              <a:gd name="connsiteY2" fmla="*/ 163732 h 3738166"/>
              <a:gd name="connsiteX3" fmla="*/ 3872912 w 3872912"/>
              <a:gd name="connsiteY3" fmla="*/ 3574434 h 3738166"/>
              <a:gd name="connsiteX4" fmla="*/ 3709180 w 3872912"/>
              <a:gd name="connsiteY4" fmla="*/ 3738166 h 3738166"/>
              <a:gd name="connsiteX5" fmla="*/ 0 w 3872912"/>
              <a:gd name="connsiteY5" fmla="*/ 3738166 h 373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2912" h="3738166">
                <a:moveTo>
                  <a:pt x="0" y="0"/>
                </a:moveTo>
                <a:lnTo>
                  <a:pt x="3709180" y="0"/>
                </a:lnTo>
                <a:cubicBezTo>
                  <a:pt x="3799607" y="0"/>
                  <a:pt x="3872912" y="73305"/>
                  <a:pt x="3872912" y="163732"/>
                </a:cubicBezTo>
                <a:lnTo>
                  <a:pt x="3872912" y="3574434"/>
                </a:lnTo>
                <a:cubicBezTo>
                  <a:pt x="3872912" y="3664861"/>
                  <a:pt x="3799607" y="3738166"/>
                  <a:pt x="3709180" y="3738166"/>
                </a:cubicBezTo>
                <a:lnTo>
                  <a:pt x="0" y="3738166"/>
                </a:ln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2039078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32125-A4D6-44AF-9452-F206F1ED6261}"/>
              </a:ext>
            </a:extLst>
          </p:cNvPr>
          <p:cNvSpPr>
            <a:spLocks noGrp="1"/>
          </p:cNvSpPr>
          <p:nvPr>
            <p:ph type="title"/>
          </p:nvPr>
        </p:nvSpPr>
        <p:spPr>
          <a:xfrm>
            <a:off x="1676400" y="132463"/>
            <a:ext cx="8610600" cy="1293028"/>
          </a:xfrm>
        </p:spPr>
        <p:txBody>
          <a:bodyPr/>
          <a:lstStyle/>
          <a:p>
            <a:pPr algn="ctr"/>
            <a:r>
              <a:rPr lang="en-US" dirty="0"/>
              <a:t>Project outcomes report</a:t>
            </a:r>
          </a:p>
        </p:txBody>
      </p:sp>
      <p:sp>
        <p:nvSpPr>
          <p:cNvPr id="3" name="Content Placeholder 2">
            <a:extLst>
              <a:ext uri="{FF2B5EF4-FFF2-40B4-BE49-F238E27FC236}">
                <a16:creationId xmlns:a16="http://schemas.microsoft.com/office/drawing/2014/main" xmlns="" id="{19774259-5843-4587-B4E3-A94D22FDCAE5}"/>
              </a:ext>
            </a:extLst>
          </p:cNvPr>
          <p:cNvSpPr>
            <a:spLocks noGrp="1"/>
          </p:cNvSpPr>
          <p:nvPr>
            <p:ph idx="1"/>
          </p:nvPr>
        </p:nvSpPr>
        <p:spPr>
          <a:xfrm>
            <a:off x="685800" y="1005840"/>
            <a:ext cx="10820400" cy="4024125"/>
          </a:xfrm>
        </p:spPr>
        <p:txBody>
          <a:bodyPr/>
          <a:lstStyle/>
          <a:p>
            <a:pPr marL="0" indent="0">
              <a:buNone/>
            </a:pPr>
            <a:r>
              <a:rPr lang="en-US" dirty="0"/>
              <a:t>Do not submit this report if you intend to request a NCE.  Submission of this report states that the project is done and the system will initiate the financial and administrative closing of the award.</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xmlns="" id="{EC32A6F0-62E3-4109-B8A9-B15F6B36CCE3}"/>
              </a:ext>
            </a:extLst>
          </p:cNvPr>
          <p:cNvPicPr>
            <a:picLocks noChangeAspect="1"/>
          </p:cNvPicPr>
          <p:nvPr/>
        </p:nvPicPr>
        <p:blipFill>
          <a:blip r:embed="rId2"/>
          <a:stretch>
            <a:fillRect/>
          </a:stretch>
        </p:blipFill>
        <p:spPr>
          <a:xfrm>
            <a:off x="3606800" y="2020694"/>
            <a:ext cx="4179887" cy="4837306"/>
          </a:xfrm>
          <a:prstGeom prst="rect">
            <a:avLst/>
          </a:prstGeom>
        </p:spPr>
      </p:pic>
    </p:spTree>
    <p:extLst>
      <p:ext uri="{BB962C8B-B14F-4D97-AF65-F5344CB8AC3E}">
        <p14:creationId xmlns:p14="http://schemas.microsoft.com/office/powerpoint/2010/main" val="235819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88619-F9BC-4591-A58A-087C341947DE}"/>
              </a:ext>
            </a:extLst>
          </p:cNvPr>
          <p:cNvSpPr>
            <a:spLocks noGrp="1"/>
          </p:cNvSpPr>
          <p:nvPr>
            <p:ph type="title"/>
          </p:nvPr>
        </p:nvSpPr>
        <p:spPr>
          <a:xfrm>
            <a:off x="367645" y="716437"/>
            <a:ext cx="10506959" cy="1340964"/>
          </a:xfrm>
        </p:spPr>
        <p:txBody>
          <a:bodyPr/>
          <a:lstStyle/>
          <a:p>
            <a:r>
              <a:rPr lang="en-US" dirty="0"/>
              <a:t>Advanced monitoring site visit</a:t>
            </a:r>
          </a:p>
        </p:txBody>
      </p:sp>
      <p:sp>
        <p:nvSpPr>
          <p:cNvPr id="3" name="Content Placeholder 2">
            <a:extLst>
              <a:ext uri="{FF2B5EF4-FFF2-40B4-BE49-F238E27FC236}">
                <a16:creationId xmlns:a16="http://schemas.microsoft.com/office/drawing/2014/main" xmlns="" id="{A802215D-879B-4B7F-82BA-7B9AE7AD2650}"/>
              </a:ext>
            </a:extLst>
          </p:cNvPr>
          <p:cNvSpPr>
            <a:spLocks noGrp="1"/>
          </p:cNvSpPr>
          <p:nvPr>
            <p:ph idx="1"/>
          </p:nvPr>
        </p:nvSpPr>
        <p:spPr>
          <a:xfrm>
            <a:off x="367645" y="2057401"/>
            <a:ext cx="11110275" cy="4390533"/>
          </a:xfrm>
        </p:spPr>
        <p:txBody>
          <a:bodyPr/>
          <a:lstStyle/>
          <a:p>
            <a:pPr marL="0" indent="0">
              <a:buNone/>
            </a:pPr>
            <a:r>
              <a:rPr lang="en-US" dirty="0"/>
              <a:t>Site visits are one of several monitoring tools used by the Office of Budget, Finance and Award Management (BFA) Division to provide oversight of NSF’s research award portfolio. </a:t>
            </a:r>
          </a:p>
          <a:p>
            <a:pPr marL="0" indent="0">
              <a:buNone/>
            </a:pPr>
            <a:r>
              <a:rPr lang="en-US" dirty="0"/>
              <a:t>The Division of Institute and Award Support (DIAS) uses an risk assessment algorithm to develop the list of institutions that will receive an Advanced Monitoring Site Visit for that year.  30 visits are done each year either in person or virtually, by a Cost Analyst from DIAS and a Grants Management Specialist from DGA.</a:t>
            </a:r>
          </a:p>
          <a:p>
            <a:pPr marL="0" indent="0">
              <a:buNone/>
            </a:pPr>
            <a:r>
              <a:rPr lang="en-US" dirty="0"/>
              <a:t>This is a business assistance visit and not an audit. We review your time and effort systems, accounting systems and also review your policies and procedures to make sure that you  are in compliance with Federal guidelines and regulations.</a:t>
            </a:r>
          </a:p>
          <a:p>
            <a:pPr marL="0" indent="0">
              <a:buNone/>
            </a:pPr>
            <a:r>
              <a:rPr lang="en-US" dirty="0"/>
              <a:t>Being prepared prior to the site visit always helps thing run smoother.</a:t>
            </a:r>
          </a:p>
        </p:txBody>
      </p:sp>
    </p:spTree>
    <p:extLst>
      <p:ext uri="{BB962C8B-B14F-4D97-AF65-F5344CB8AC3E}">
        <p14:creationId xmlns:p14="http://schemas.microsoft.com/office/powerpoint/2010/main" val="123895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F8598-543F-4337-8BB4-ADB2B0ADD959}"/>
              </a:ext>
            </a:extLst>
          </p:cNvPr>
          <p:cNvSpPr>
            <a:spLocks noGrp="1"/>
          </p:cNvSpPr>
          <p:nvPr>
            <p:ph type="title"/>
          </p:nvPr>
        </p:nvSpPr>
        <p:spPr/>
        <p:txBody>
          <a:bodyPr/>
          <a:lstStyle/>
          <a:p>
            <a:pPr algn="ctr"/>
            <a:r>
              <a:rPr lang="en-US" dirty="0"/>
              <a:t>Pathways to success!</a:t>
            </a:r>
          </a:p>
        </p:txBody>
      </p:sp>
      <p:sp>
        <p:nvSpPr>
          <p:cNvPr id="3" name="Content Placeholder 2">
            <a:extLst>
              <a:ext uri="{FF2B5EF4-FFF2-40B4-BE49-F238E27FC236}">
                <a16:creationId xmlns:a16="http://schemas.microsoft.com/office/drawing/2014/main" xmlns="" id="{96692BE9-2A52-4C08-AF72-778082B7563B}"/>
              </a:ext>
            </a:extLst>
          </p:cNvPr>
          <p:cNvSpPr>
            <a:spLocks noGrp="1"/>
          </p:cNvSpPr>
          <p:nvPr>
            <p:ph idx="1"/>
          </p:nvPr>
        </p:nvSpPr>
        <p:spPr/>
        <p:txBody>
          <a:bodyPr/>
          <a:lstStyle/>
          <a:p>
            <a:pPr marL="285750" indent="-285750"/>
            <a:r>
              <a:rPr lang="en-US" sz="2000" dirty="0"/>
              <a:t>Policies and Procedures;</a:t>
            </a:r>
          </a:p>
          <a:p>
            <a:pPr marL="285750" indent="-285750"/>
            <a:endParaRPr lang="en-US" sz="2000" dirty="0"/>
          </a:p>
          <a:p>
            <a:pPr marL="285750" indent="-285750"/>
            <a:r>
              <a:rPr lang="en-US" sz="2000" dirty="0"/>
              <a:t>Effective communication between everyone involved;</a:t>
            </a:r>
          </a:p>
          <a:p>
            <a:pPr marL="0" indent="0">
              <a:buNone/>
            </a:pPr>
            <a:endParaRPr lang="en-US" sz="2000" dirty="0"/>
          </a:p>
          <a:p>
            <a:pPr marL="285750" indent="-285750"/>
            <a:r>
              <a:rPr lang="en-US" sz="2000" dirty="0"/>
              <a:t>Official records;</a:t>
            </a:r>
          </a:p>
          <a:p>
            <a:pPr marL="0" indent="0">
              <a:buNone/>
            </a:pPr>
            <a:endParaRPr lang="en-US" sz="2000" dirty="0"/>
          </a:p>
          <a:p>
            <a:pPr marL="285750" indent="-285750"/>
            <a:r>
              <a:rPr lang="en-US" sz="2000" dirty="0"/>
              <a:t>Good accounting practices</a:t>
            </a:r>
          </a:p>
          <a:p>
            <a:pPr marL="285750" indent="-285750"/>
            <a:endParaRPr lang="en-US" sz="2000" dirty="0"/>
          </a:p>
          <a:p>
            <a:endParaRPr lang="en-US" dirty="0"/>
          </a:p>
        </p:txBody>
      </p:sp>
    </p:spTree>
    <p:extLst>
      <p:ext uri="{BB962C8B-B14F-4D97-AF65-F5344CB8AC3E}">
        <p14:creationId xmlns:p14="http://schemas.microsoft.com/office/powerpoint/2010/main" val="131785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A9E50-69D8-4823-BE62-B1F8FDA156D9}"/>
              </a:ext>
            </a:extLst>
          </p:cNvPr>
          <p:cNvSpPr>
            <a:spLocks noGrp="1"/>
          </p:cNvSpPr>
          <p:nvPr>
            <p:ph type="title"/>
          </p:nvPr>
        </p:nvSpPr>
        <p:spPr>
          <a:xfrm>
            <a:off x="1790700" y="195413"/>
            <a:ext cx="8610600" cy="1293028"/>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dirty="0"/>
              <a:t/>
            </a:r>
            <a:br>
              <a:rPr lang="en-US" dirty="0"/>
            </a:br>
            <a:r>
              <a:rPr lang="en-US" dirty="0"/>
              <a:t>Resources</a:t>
            </a:r>
            <a:br>
              <a:rPr lang="en-US" dirty="0"/>
            </a:br>
            <a:r>
              <a:rPr lang="en-US" dirty="0"/>
              <a:t/>
            </a:r>
            <a:br>
              <a:rPr lang="en-US" dirty="0"/>
            </a:br>
            <a:r>
              <a:rPr lang="en-US" dirty="0"/>
              <a:t>Proposal &amp; Award Policies and Procedures guide </a:t>
            </a:r>
            <a:br>
              <a:rPr lang="en-US" dirty="0"/>
            </a:br>
            <a:r>
              <a:rPr lang="en-US" dirty="0">
                <a:hlinkClick r:id="rId3"/>
              </a:rPr>
              <a:t>NSF 18-1</a:t>
            </a:r>
            <a:r>
              <a:rPr lang="en-US" dirty="0"/>
              <a:t/>
            </a:r>
            <a:br>
              <a:rPr lang="en-US" dirty="0"/>
            </a:br>
            <a:endParaRPr lang="en-US" dirty="0"/>
          </a:p>
        </p:txBody>
      </p:sp>
      <p:pic>
        <p:nvPicPr>
          <p:cNvPr id="7" name="Content Placeholder 3">
            <a:extLst>
              <a:ext uri="{FF2B5EF4-FFF2-40B4-BE49-F238E27FC236}">
                <a16:creationId xmlns:a16="http://schemas.microsoft.com/office/drawing/2014/main" xmlns="" id="{CD41A577-49EC-430A-B5C5-09491F72AAC4}"/>
              </a:ext>
            </a:extLst>
          </p:cNvPr>
          <p:cNvPicPr>
            <a:picLocks noGrp="1" noChangeAspect="1"/>
          </p:cNvPicPr>
          <p:nvPr>
            <p:ph idx="1"/>
          </p:nvPr>
        </p:nvPicPr>
        <p:blipFill rotWithShape="1">
          <a:blip r:embed="rId4"/>
          <a:stretch/>
        </p:blipFill>
        <p:spPr>
          <a:xfrm>
            <a:off x="4541568" y="2193925"/>
            <a:ext cx="3108864" cy="4024313"/>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235926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B1012753-3D50-494D-8EFF-D3BDDFDA3CE1}"/>
              </a:ext>
            </a:extLst>
          </p:cNvPr>
          <p:cNvPicPr>
            <a:picLocks noGrp="1" noChangeAspect="1"/>
          </p:cNvPicPr>
          <p:nvPr>
            <p:ph idx="1"/>
          </p:nvPr>
        </p:nvPicPr>
        <p:blipFill>
          <a:blip r:embed="rId3"/>
          <a:stretch>
            <a:fillRect/>
          </a:stretch>
        </p:blipFill>
        <p:spPr>
          <a:xfrm>
            <a:off x="1828029" y="805678"/>
            <a:ext cx="8940103" cy="5462915"/>
          </a:xfrm>
          <a:prstGeom prst="rect">
            <a:avLst/>
          </a:prstGeom>
        </p:spPr>
      </p:pic>
    </p:spTree>
    <p:extLst>
      <p:ext uri="{BB962C8B-B14F-4D97-AF65-F5344CB8AC3E}">
        <p14:creationId xmlns:p14="http://schemas.microsoft.com/office/powerpoint/2010/main" val="2709715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40CC9755-2921-4B0C-8F42-449B703E9800}"/>
              </a:ext>
            </a:extLst>
          </p:cNvPr>
          <p:cNvPicPr>
            <a:picLocks noGrp="1" noChangeAspect="1"/>
          </p:cNvPicPr>
          <p:nvPr>
            <p:ph idx="1"/>
          </p:nvPr>
        </p:nvPicPr>
        <p:blipFill>
          <a:blip r:embed="rId3"/>
          <a:stretch>
            <a:fillRect/>
          </a:stretch>
        </p:blipFill>
        <p:spPr>
          <a:xfrm>
            <a:off x="1574799" y="883285"/>
            <a:ext cx="9873663" cy="4938395"/>
          </a:xfrm>
          <a:prstGeom prst="rect">
            <a:avLst/>
          </a:prstGeom>
        </p:spPr>
      </p:pic>
    </p:spTree>
    <p:extLst>
      <p:ext uri="{BB962C8B-B14F-4D97-AF65-F5344CB8AC3E}">
        <p14:creationId xmlns:p14="http://schemas.microsoft.com/office/powerpoint/2010/main" val="360801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FED2B-137F-41C3-AAE9-408068B7AB2A}"/>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xmlns="" id="{7F2BF403-E8CC-4343-A10A-D3099F167716}"/>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Jannele Gosey, </a:t>
            </a:r>
            <a:r>
              <a:rPr lang="en-US" dirty="0">
                <a:hlinkClick r:id="rId3"/>
              </a:rPr>
              <a:t>jgosey@nsf.gov</a:t>
            </a:r>
            <a:r>
              <a:rPr lang="en-US" dirty="0"/>
              <a:t>, 703-292-4445</a:t>
            </a:r>
          </a:p>
          <a:p>
            <a:endParaRPr lang="en-US" dirty="0"/>
          </a:p>
        </p:txBody>
      </p:sp>
    </p:spTree>
    <p:extLst>
      <p:ext uri="{BB962C8B-B14F-4D97-AF65-F5344CB8AC3E}">
        <p14:creationId xmlns:p14="http://schemas.microsoft.com/office/powerpoint/2010/main" val="160692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F52FC-2CA8-4692-A685-4CA77F7535D8}"/>
              </a:ext>
            </a:extLst>
          </p:cNvPr>
          <p:cNvSpPr>
            <a:spLocks noGrp="1"/>
          </p:cNvSpPr>
          <p:nvPr>
            <p:ph type="ctrTitle"/>
          </p:nvPr>
        </p:nvSpPr>
        <p:spPr/>
        <p:txBody>
          <a:bodyPr/>
          <a:lstStyle/>
          <a:p>
            <a:r>
              <a:rPr lang="en-US" dirty="0"/>
              <a:t>ASK EARLY, ASK OFTEN!</a:t>
            </a:r>
          </a:p>
        </p:txBody>
      </p:sp>
      <p:sp>
        <p:nvSpPr>
          <p:cNvPr id="3" name="Subtitle 2">
            <a:extLst>
              <a:ext uri="{FF2B5EF4-FFF2-40B4-BE49-F238E27FC236}">
                <a16:creationId xmlns:a16="http://schemas.microsoft.com/office/drawing/2014/main" xmlns="" id="{9FF0F776-DD73-4164-B11B-590916821C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889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381760" y="520533"/>
            <a:ext cx="8610600" cy="1293028"/>
          </a:xfrm>
        </p:spPr>
        <p:txBody>
          <a:bodyPr/>
          <a:lstStyle/>
          <a:p>
            <a:pPr algn="ctr"/>
            <a:r>
              <a:rPr lang="en-US" dirty="0"/>
              <a:t>Introductions</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p:txBody>
          <a:bodyPr>
            <a:normAutofit lnSpcReduction="10000"/>
          </a:bodyPr>
          <a:lstStyle/>
          <a:p>
            <a:endParaRPr lang="en-US" dirty="0"/>
          </a:p>
          <a:p>
            <a:pPr marL="0" indent="0">
              <a:buNone/>
            </a:pPr>
            <a:r>
              <a:rPr lang="en-US" dirty="0"/>
              <a:t>Clytrice Watson, Program Officer of the HBCU-UP Program, Education and Human Resource Directorate, Division of Human Resource Development (EHR/HRD)</a:t>
            </a:r>
          </a:p>
          <a:p>
            <a:pPr marL="0" indent="0">
              <a:buNone/>
            </a:pPr>
            <a:endParaRPr lang="en-US" dirty="0"/>
          </a:p>
          <a:p>
            <a:pPr marL="0" indent="0">
              <a:buNone/>
            </a:pPr>
            <a:r>
              <a:rPr lang="en-US" dirty="0"/>
              <a:t>Jannele Gosey, Grants Management Specialist for the Division of Undergraduate Education (DUE) and the Division of Human Resource Development (HRD)</a:t>
            </a:r>
          </a:p>
          <a:p>
            <a:pPr marL="0" indent="0">
              <a:buNone/>
            </a:pPr>
            <a:endParaRPr lang="en-US" dirty="0"/>
          </a:p>
          <a:p>
            <a:pPr marL="0" indent="0">
              <a:buNone/>
            </a:pPr>
            <a:r>
              <a:rPr lang="en-US" dirty="0"/>
              <a:t>Rashawn Farrior, Team Lead, Education and Human Resources Directorate (EHR)</a:t>
            </a:r>
          </a:p>
          <a:p>
            <a:pPr marL="0" indent="0">
              <a:buNone/>
            </a:pPr>
            <a:endParaRPr lang="en-US" dirty="0"/>
          </a:p>
        </p:txBody>
      </p:sp>
    </p:spTree>
    <p:extLst>
      <p:ext uri="{BB962C8B-B14F-4D97-AF65-F5344CB8AC3E}">
        <p14:creationId xmlns:p14="http://schemas.microsoft.com/office/powerpoint/2010/main" val="13947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9CF2B-17D7-4F3D-B80A-92A3F030AE98}"/>
              </a:ext>
            </a:extLst>
          </p:cNvPr>
          <p:cNvSpPr>
            <a:spLocks noGrp="1"/>
          </p:cNvSpPr>
          <p:nvPr>
            <p:ph type="title"/>
          </p:nvPr>
        </p:nvSpPr>
        <p:spPr>
          <a:xfrm>
            <a:off x="1696720" y="408773"/>
            <a:ext cx="8610600" cy="1293028"/>
          </a:xfrm>
        </p:spPr>
        <p:txBody>
          <a:bodyPr/>
          <a:lstStyle/>
          <a:p>
            <a:pPr algn="ctr"/>
            <a:r>
              <a:rPr lang="en-US" dirty="0"/>
              <a:t>agenda</a:t>
            </a:r>
          </a:p>
        </p:txBody>
      </p:sp>
      <p:sp>
        <p:nvSpPr>
          <p:cNvPr id="3" name="Content Placeholder 2">
            <a:extLst>
              <a:ext uri="{FF2B5EF4-FFF2-40B4-BE49-F238E27FC236}">
                <a16:creationId xmlns:a16="http://schemas.microsoft.com/office/drawing/2014/main" xmlns="" id="{2CE2FE98-14D1-4FE3-B3D2-EB432CE21E36}"/>
              </a:ext>
            </a:extLst>
          </p:cNvPr>
          <p:cNvSpPr>
            <a:spLocks noGrp="1"/>
          </p:cNvSpPr>
          <p:nvPr>
            <p:ph idx="1"/>
          </p:nvPr>
        </p:nvSpPr>
        <p:spPr>
          <a:xfrm>
            <a:off x="381740" y="1535837"/>
            <a:ext cx="11165099" cy="4838329"/>
          </a:xfrm>
        </p:spPr>
        <p:txBody>
          <a:bodyPr>
            <a:normAutofit/>
          </a:bodyPr>
          <a:lstStyle/>
          <a:p>
            <a:pPr marL="0" indent="0">
              <a:buNone/>
            </a:pPr>
            <a:endParaRPr lang="en-US" dirty="0"/>
          </a:p>
          <a:p>
            <a:r>
              <a:rPr lang="en-US" dirty="0"/>
              <a:t>Prior Approvals</a:t>
            </a:r>
          </a:p>
          <a:p>
            <a:r>
              <a:rPr lang="en-US" dirty="0"/>
              <a:t>Re-Budgeting Authority</a:t>
            </a:r>
          </a:p>
          <a:p>
            <a:r>
              <a:rPr lang="en-US" dirty="0"/>
              <a:t>No Cost Extensions</a:t>
            </a:r>
          </a:p>
          <a:p>
            <a:r>
              <a:rPr lang="en-US" dirty="0"/>
              <a:t>Reporting Requirements</a:t>
            </a:r>
          </a:p>
          <a:p>
            <a:r>
              <a:rPr lang="en-US" dirty="0"/>
              <a:t>Site Visit Information</a:t>
            </a:r>
          </a:p>
          <a:p>
            <a:r>
              <a:rPr lang="en-US" dirty="0"/>
              <a:t>Pathways to Success</a:t>
            </a:r>
          </a:p>
          <a:p>
            <a:r>
              <a:rPr lang="en-US" dirty="0"/>
              <a:t>Resources</a:t>
            </a:r>
          </a:p>
          <a:p>
            <a:r>
              <a:rPr lang="en-US" dirty="0"/>
              <a:t>Q &amp; A</a:t>
            </a:r>
          </a:p>
        </p:txBody>
      </p:sp>
    </p:spTree>
    <p:extLst>
      <p:ext uri="{BB962C8B-B14F-4D97-AF65-F5344CB8AC3E}">
        <p14:creationId xmlns:p14="http://schemas.microsoft.com/office/powerpoint/2010/main" val="413818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BA27C-5C46-4B20-A05E-9FA7AB569FD2}"/>
              </a:ext>
            </a:extLst>
          </p:cNvPr>
          <p:cNvSpPr>
            <a:spLocks noGrp="1"/>
          </p:cNvSpPr>
          <p:nvPr>
            <p:ph type="title"/>
          </p:nvPr>
        </p:nvSpPr>
        <p:spPr>
          <a:xfrm>
            <a:off x="2428240" y="256373"/>
            <a:ext cx="8543590" cy="1135547"/>
          </a:xfrm>
        </p:spPr>
        <p:txBody>
          <a:bodyPr/>
          <a:lstStyle/>
          <a:p>
            <a:pPr algn="ctr"/>
            <a:r>
              <a:rPr lang="en-US" dirty="0"/>
              <a:t>Prior approvals</a:t>
            </a:r>
          </a:p>
        </p:txBody>
      </p:sp>
      <p:pic>
        <p:nvPicPr>
          <p:cNvPr id="4" name="Content Placeholder 3">
            <a:extLst>
              <a:ext uri="{FF2B5EF4-FFF2-40B4-BE49-F238E27FC236}">
                <a16:creationId xmlns:a16="http://schemas.microsoft.com/office/drawing/2014/main" xmlns="" id="{1F943646-0953-492A-8831-369C31B99DFF}"/>
              </a:ext>
            </a:extLst>
          </p:cNvPr>
          <p:cNvPicPr>
            <a:picLocks noGrp="1" noChangeAspect="1"/>
          </p:cNvPicPr>
          <p:nvPr>
            <p:ph idx="1"/>
          </p:nvPr>
        </p:nvPicPr>
        <p:blipFill>
          <a:blip r:embed="rId3"/>
          <a:stretch>
            <a:fillRect/>
          </a:stretch>
        </p:blipFill>
        <p:spPr>
          <a:xfrm>
            <a:off x="1889760" y="1309704"/>
            <a:ext cx="9775435" cy="5027983"/>
          </a:xfrm>
          <a:prstGeom prst="rect">
            <a:avLst/>
          </a:prstGeom>
        </p:spPr>
      </p:pic>
    </p:spTree>
    <p:extLst>
      <p:ext uri="{BB962C8B-B14F-4D97-AF65-F5344CB8AC3E}">
        <p14:creationId xmlns:p14="http://schemas.microsoft.com/office/powerpoint/2010/main" val="184152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AEEE8D7C-F766-46CC-99E5-AA72CCCE8251}"/>
              </a:ext>
            </a:extLst>
          </p:cNvPr>
          <p:cNvPicPr>
            <a:picLocks noGrp="1" noChangeAspect="1"/>
          </p:cNvPicPr>
          <p:nvPr>
            <p:ph idx="1"/>
          </p:nvPr>
        </p:nvPicPr>
        <p:blipFill>
          <a:blip r:embed="rId3"/>
          <a:stretch>
            <a:fillRect/>
          </a:stretch>
        </p:blipFill>
        <p:spPr>
          <a:xfrm>
            <a:off x="1036320" y="711200"/>
            <a:ext cx="10058400" cy="5852159"/>
          </a:xfrm>
          <a:prstGeom prst="rect">
            <a:avLst/>
          </a:prstGeom>
        </p:spPr>
      </p:pic>
    </p:spTree>
    <p:extLst>
      <p:ext uri="{BB962C8B-B14F-4D97-AF65-F5344CB8AC3E}">
        <p14:creationId xmlns:p14="http://schemas.microsoft.com/office/powerpoint/2010/main" val="153589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6B0B79FA-84D6-441D-A8FD-9F50C0EE9363}"/>
              </a:ext>
            </a:extLst>
          </p:cNvPr>
          <p:cNvPicPr>
            <a:picLocks noGrp="1" noChangeAspect="1"/>
          </p:cNvPicPr>
          <p:nvPr>
            <p:ph idx="1"/>
          </p:nvPr>
        </p:nvPicPr>
        <p:blipFill>
          <a:blip r:embed="rId3"/>
          <a:stretch>
            <a:fillRect/>
          </a:stretch>
        </p:blipFill>
        <p:spPr>
          <a:xfrm>
            <a:off x="1463040" y="782321"/>
            <a:ext cx="9753600" cy="5598160"/>
          </a:xfrm>
          <a:prstGeom prst="rect">
            <a:avLst/>
          </a:prstGeom>
        </p:spPr>
      </p:pic>
    </p:spTree>
    <p:extLst>
      <p:ext uri="{BB962C8B-B14F-4D97-AF65-F5344CB8AC3E}">
        <p14:creationId xmlns:p14="http://schemas.microsoft.com/office/powerpoint/2010/main" val="303858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97880-8C99-46EA-87B9-3ECEEAFEE9D1}"/>
              </a:ext>
            </a:extLst>
          </p:cNvPr>
          <p:cNvSpPr>
            <a:spLocks noGrp="1"/>
          </p:cNvSpPr>
          <p:nvPr>
            <p:ph type="title"/>
          </p:nvPr>
        </p:nvSpPr>
        <p:spPr/>
        <p:txBody>
          <a:bodyPr/>
          <a:lstStyle/>
          <a:p>
            <a:pPr algn="ctr"/>
            <a:r>
              <a:rPr lang="en-US" dirty="0"/>
              <a:t>Re-budgeting authority</a:t>
            </a:r>
          </a:p>
        </p:txBody>
      </p:sp>
      <p:sp>
        <p:nvSpPr>
          <p:cNvPr id="3" name="Content Placeholder 2">
            <a:extLst>
              <a:ext uri="{FF2B5EF4-FFF2-40B4-BE49-F238E27FC236}">
                <a16:creationId xmlns:a16="http://schemas.microsoft.com/office/drawing/2014/main" xmlns="" id="{864B0EE5-6A71-4A90-BF21-7486BF24EF8F}"/>
              </a:ext>
            </a:extLst>
          </p:cNvPr>
          <p:cNvSpPr>
            <a:spLocks noGrp="1"/>
          </p:cNvSpPr>
          <p:nvPr>
            <p:ph idx="1"/>
          </p:nvPr>
        </p:nvSpPr>
        <p:spPr>
          <a:xfrm>
            <a:off x="443883" y="1828801"/>
            <a:ext cx="11062317" cy="4469784"/>
          </a:xfrm>
        </p:spPr>
        <p:txBody>
          <a:bodyPr>
            <a:normAutofit lnSpcReduction="10000"/>
          </a:bodyPr>
          <a:lstStyle/>
          <a:p>
            <a:pPr marL="0" indent="0">
              <a:buNone/>
            </a:pPr>
            <a:r>
              <a:rPr lang="en-US" dirty="0"/>
              <a:t>NSF allows the institutions total budget reallocation authority.  However, you must adhere to your institution’s policies and procedures.</a:t>
            </a:r>
          </a:p>
          <a:p>
            <a:pPr marL="0" indent="0">
              <a:buNone/>
            </a:pPr>
            <a:endParaRPr lang="en-US" dirty="0"/>
          </a:p>
          <a:p>
            <a:pPr marL="0" indent="0">
              <a:buNone/>
            </a:pPr>
            <a:r>
              <a:rPr lang="en-US" dirty="0"/>
              <a:t>You do NOT have to request permission from NSF to make budget changes unless:</a:t>
            </a:r>
          </a:p>
          <a:p>
            <a:pPr marL="0" indent="0">
              <a:buNone/>
            </a:pPr>
            <a:endParaRPr lang="en-US" dirty="0"/>
          </a:p>
          <a:p>
            <a:r>
              <a:rPr lang="en-US" dirty="0"/>
              <a:t>Funding needs to be moved OUT of the Participant Support Costs Category. </a:t>
            </a:r>
          </a:p>
          <a:p>
            <a:pPr marL="0" indent="0">
              <a:buNone/>
            </a:pPr>
            <a:r>
              <a:rPr lang="en-US" dirty="0"/>
              <a:t>                                                             OR</a:t>
            </a:r>
          </a:p>
          <a:p>
            <a:r>
              <a:rPr lang="en-US" dirty="0"/>
              <a:t>The change would result in a change of scope or objective.</a:t>
            </a:r>
          </a:p>
          <a:p>
            <a:endParaRPr lang="en-US" dirty="0"/>
          </a:p>
          <a:p>
            <a:pPr marL="0" indent="0">
              <a:buNone/>
            </a:pPr>
            <a:r>
              <a:rPr lang="en-US" dirty="0">
                <a:solidFill>
                  <a:srgbClr val="FF0000"/>
                </a:solidFill>
              </a:rPr>
              <a:t>*If either situation were to arise, permission from the Program Officer is needed and the request can be made through Fastlane.</a:t>
            </a:r>
          </a:p>
          <a:p>
            <a:endParaRPr lang="en-US" dirty="0"/>
          </a:p>
          <a:p>
            <a:endParaRPr lang="en-US" dirty="0"/>
          </a:p>
        </p:txBody>
      </p:sp>
    </p:spTree>
    <p:extLst>
      <p:ext uri="{BB962C8B-B14F-4D97-AF65-F5344CB8AC3E}">
        <p14:creationId xmlns:p14="http://schemas.microsoft.com/office/powerpoint/2010/main" val="188876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17AA75-4A7D-4852-A9D8-D03054607EC6}"/>
              </a:ext>
            </a:extLst>
          </p:cNvPr>
          <p:cNvSpPr>
            <a:spLocks noGrp="1"/>
          </p:cNvSpPr>
          <p:nvPr>
            <p:ph type="title"/>
          </p:nvPr>
        </p:nvSpPr>
        <p:spPr>
          <a:xfrm>
            <a:off x="1076227" y="679531"/>
            <a:ext cx="8610600" cy="1293028"/>
          </a:xfrm>
        </p:spPr>
        <p:txBody>
          <a:bodyPr/>
          <a:lstStyle/>
          <a:p>
            <a:r>
              <a:rPr lang="en-US" dirty="0"/>
              <a:t>No cost extension (nce)</a:t>
            </a:r>
          </a:p>
        </p:txBody>
      </p:sp>
      <p:pic>
        <p:nvPicPr>
          <p:cNvPr id="4" name="Content Placeholder 3">
            <a:extLst>
              <a:ext uri="{FF2B5EF4-FFF2-40B4-BE49-F238E27FC236}">
                <a16:creationId xmlns:a16="http://schemas.microsoft.com/office/drawing/2014/main" xmlns="" id="{BCEE5F16-CC55-4D75-8772-5A4D0CDE335D}"/>
              </a:ext>
            </a:extLst>
          </p:cNvPr>
          <p:cNvPicPr>
            <a:picLocks noGrp="1" noChangeAspect="1"/>
          </p:cNvPicPr>
          <p:nvPr>
            <p:ph idx="1"/>
          </p:nvPr>
        </p:nvPicPr>
        <p:blipFill>
          <a:blip r:embed="rId3"/>
          <a:stretch>
            <a:fillRect/>
          </a:stretch>
        </p:blipFill>
        <p:spPr>
          <a:xfrm>
            <a:off x="1008668" y="1972559"/>
            <a:ext cx="9945278" cy="4245679"/>
          </a:xfrm>
          <a:prstGeom prst="rect">
            <a:avLst/>
          </a:prstGeom>
        </p:spPr>
      </p:pic>
    </p:spTree>
    <p:extLst>
      <p:ext uri="{BB962C8B-B14F-4D97-AF65-F5344CB8AC3E}">
        <p14:creationId xmlns:p14="http://schemas.microsoft.com/office/powerpoint/2010/main" val="42053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1E65D-2E61-4467-B216-28631D417702}"/>
              </a:ext>
            </a:extLst>
          </p:cNvPr>
          <p:cNvSpPr>
            <a:spLocks noGrp="1"/>
          </p:cNvSpPr>
          <p:nvPr>
            <p:ph type="title"/>
          </p:nvPr>
        </p:nvSpPr>
        <p:spPr/>
        <p:txBody>
          <a:bodyPr/>
          <a:lstStyle/>
          <a:p>
            <a:pPr algn="ctr"/>
            <a:r>
              <a:rPr lang="en-US" dirty="0"/>
              <a:t>Reporting requirements</a:t>
            </a:r>
          </a:p>
        </p:txBody>
      </p:sp>
      <p:pic>
        <p:nvPicPr>
          <p:cNvPr id="4" name="Content Placeholder 3">
            <a:extLst>
              <a:ext uri="{FF2B5EF4-FFF2-40B4-BE49-F238E27FC236}">
                <a16:creationId xmlns:a16="http://schemas.microsoft.com/office/drawing/2014/main" xmlns="" id="{59D42C12-56E9-4292-9105-951216270570}"/>
              </a:ext>
            </a:extLst>
          </p:cNvPr>
          <p:cNvPicPr>
            <a:picLocks noGrp="1" noChangeAspect="1"/>
          </p:cNvPicPr>
          <p:nvPr>
            <p:ph idx="1"/>
          </p:nvPr>
        </p:nvPicPr>
        <p:blipFill>
          <a:blip r:embed="rId3"/>
          <a:stretch>
            <a:fillRect/>
          </a:stretch>
        </p:blipFill>
        <p:spPr>
          <a:xfrm>
            <a:off x="1930400" y="1862388"/>
            <a:ext cx="9204960" cy="4640011"/>
          </a:xfrm>
          <a:prstGeom prst="rect">
            <a:avLst/>
          </a:prstGeom>
        </p:spPr>
      </p:pic>
    </p:spTree>
    <p:extLst>
      <p:ext uri="{BB962C8B-B14F-4D97-AF65-F5344CB8AC3E}">
        <p14:creationId xmlns:p14="http://schemas.microsoft.com/office/powerpoint/2010/main" val="243530939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479</TotalTime>
  <Words>449</Words>
  <Application>Microsoft Office PowerPoint</Application>
  <PresentationFormat>Widescreen</PresentationFormat>
  <Paragraphs>81</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Vapor Trail</vt:lpstr>
      <vt:lpstr>  Empowerment through knowledge and engagement – understanding the NSF processes</vt:lpstr>
      <vt:lpstr>Introductions</vt:lpstr>
      <vt:lpstr>agenda</vt:lpstr>
      <vt:lpstr>Prior approvals</vt:lpstr>
      <vt:lpstr>PowerPoint Presentation</vt:lpstr>
      <vt:lpstr>PowerPoint Presentation</vt:lpstr>
      <vt:lpstr>Re-budgeting authority</vt:lpstr>
      <vt:lpstr>No cost extension (nce)</vt:lpstr>
      <vt:lpstr>Reporting requirements</vt:lpstr>
      <vt:lpstr>Project outcomes report</vt:lpstr>
      <vt:lpstr>Advanced monitoring site visit</vt:lpstr>
      <vt:lpstr>Pathways to success!</vt:lpstr>
      <vt:lpstr>    Resources  Proposal &amp; Award Policies and Procedures guide  NSF 18-1 </vt:lpstr>
      <vt:lpstr>PowerPoint Presentation</vt:lpstr>
      <vt:lpstr>PowerPoint Presentation</vt:lpstr>
      <vt:lpstr>CONTACT INFORMATION</vt:lpstr>
      <vt:lpstr>ASK EARLY, ASK OFTEN!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 through knowledge and engagement – understanding the NSF processes</dc:title>
  <dc:creator>Gosey, Jannele L.</dc:creator>
  <cp:lastModifiedBy>E87115</cp:lastModifiedBy>
  <cp:revision>57</cp:revision>
  <dcterms:created xsi:type="dcterms:W3CDTF">2018-05-20T00:29:43Z</dcterms:created>
  <dcterms:modified xsi:type="dcterms:W3CDTF">2018-05-31T13:59:55Z</dcterms:modified>
</cp:coreProperties>
</file>