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0"/>
  </p:notesMasterIdLst>
  <p:handoutMasterIdLst>
    <p:handoutMasterId r:id="rId21"/>
  </p:handoutMasterIdLst>
  <p:sldIdLst>
    <p:sldId id="334" r:id="rId2"/>
    <p:sldId id="328" r:id="rId3"/>
    <p:sldId id="331" r:id="rId4"/>
    <p:sldId id="329" r:id="rId5"/>
    <p:sldId id="333" r:id="rId6"/>
    <p:sldId id="332" r:id="rId7"/>
    <p:sldId id="330" r:id="rId8"/>
    <p:sldId id="335" r:id="rId9"/>
    <p:sldId id="343" r:id="rId10"/>
    <p:sldId id="342" r:id="rId11"/>
    <p:sldId id="336" r:id="rId12"/>
    <p:sldId id="341" r:id="rId13"/>
    <p:sldId id="345" r:id="rId14"/>
    <p:sldId id="344" r:id="rId15"/>
    <p:sldId id="348" r:id="rId16"/>
    <p:sldId id="349" r:id="rId17"/>
    <p:sldId id="339" r:id="rId18"/>
    <p:sldId id="340" r:id="rId19"/>
  </p:sldIdLst>
  <p:sldSz cx="9144000" cy="6858000" type="screen4x3"/>
  <p:notesSz cx="7315200" cy="9601200"/>
  <p:defaultTextStyle>
    <a:defPPr>
      <a:defRPr lang="en-US"/>
    </a:defPPr>
    <a:lvl1pPr algn="l" rtl="0" fontAlgn="base">
      <a:spcBef>
        <a:spcPct val="0"/>
      </a:spcBef>
      <a:spcAft>
        <a:spcPct val="0"/>
      </a:spcAft>
      <a:defRPr sz="1500" b="1"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1500" b="1"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1500" b="1"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1500" b="1"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1500" b="1"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500" b="1"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1500" b="1"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1500" b="1"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1500" b="1"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showPr>
  <p:clrMru>
    <a:srgbClr val="6699FF"/>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915" autoAdjust="0"/>
  </p:normalViewPr>
  <p:slideViewPr>
    <p:cSldViewPr>
      <p:cViewPr varScale="1">
        <p:scale>
          <a:sx n="84" d="100"/>
          <a:sy n="84" d="100"/>
        </p:scale>
        <p:origin x="-1421"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48"/>
    </p:cViewPr>
  </p:sorterViewPr>
  <p:notesViewPr>
    <p:cSldViewPr>
      <p:cViewPr varScale="1">
        <p:scale>
          <a:sx n="63" d="100"/>
          <a:sy n="63" d="100"/>
        </p:scale>
        <p:origin x="-3149" y="-82"/>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4663" tIns="47332" rIns="94663" bIns="47332" rtlCol="0"/>
          <a:lstStyle>
            <a:lvl1pPr algn="l">
              <a:defRPr sz="1200"/>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4663" tIns="47332" rIns="94663" bIns="47332" rtlCol="0"/>
          <a:lstStyle>
            <a:lvl1pPr algn="r">
              <a:defRPr sz="1200"/>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4663" tIns="47332" rIns="94663" bIns="47332"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4663" tIns="47332" rIns="94663" bIns="47332" rtlCol="0" anchor="b"/>
          <a:lstStyle>
            <a:lvl1pPr algn="r">
              <a:defRPr sz="1200"/>
            </a:lvl1pPr>
          </a:lstStyle>
          <a:p>
            <a:pPr>
              <a:defRPr/>
            </a:pPr>
            <a:fld id="{081D99FC-A88B-4729-B9D0-AF6A71257277}" type="slidenum">
              <a:rPr lang="en-US"/>
              <a:pPr>
                <a:defRPr/>
              </a:pPr>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06" tIns="48305" rIns="96606" bIns="48305" rtlCol="0"/>
          <a:lstStyle>
            <a:lvl1pPr algn="l" eaLnBrk="1" fontAlgn="auto" hangingPunct="1">
              <a:spcBef>
                <a:spcPts val="0"/>
              </a:spcBef>
              <a:spcAft>
                <a:spcPts val="0"/>
              </a:spcAft>
              <a:defRPr sz="1200" b="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06" tIns="48305" rIns="96606" bIns="48305" rtlCol="0"/>
          <a:lstStyle>
            <a:lvl1pPr algn="r" eaLnBrk="1" fontAlgn="auto" hangingPunct="1">
              <a:spcBef>
                <a:spcPts val="0"/>
              </a:spcBef>
              <a:spcAft>
                <a:spcPts val="0"/>
              </a:spcAft>
              <a:defRPr sz="1200" b="0">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06" tIns="48305" rIns="96606" bIns="48305" rtlCol="0" anchor="ctr"/>
          <a:lstStyle/>
          <a:p>
            <a:pPr lvl="0"/>
            <a:endParaRPr lang="en-US" noProof="0" dirty="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06" tIns="48305" rIns="96606" bIns="4830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06" tIns="48305" rIns="96606" bIns="48305" rtlCol="0" anchor="b"/>
          <a:lstStyle>
            <a:lvl1pPr algn="l" eaLnBrk="1" fontAlgn="auto" hangingPunct="1">
              <a:spcBef>
                <a:spcPts val="0"/>
              </a:spcBef>
              <a:spcAft>
                <a:spcPts val="0"/>
              </a:spcAft>
              <a:defRPr sz="1200" b="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06" tIns="48305" rIns="96606" bIns="48305" numCol="1" anchor="b" anchorCtr="0" compatLnSpc="1">
            <a:prstTxWarp prst="textNoShape">
              <a:avLst/>
            </a:prstTxWarp>
          </a:bodyPr>
          <a:lstStyle>
            <a:lvl1pPr algn="r" eaLnBrk="1" hangingPunct="1">
              <a:defRPr sz="1200" b="0">
                <a:latin typeface="Calibri" pitchFamily="34" charset="0"/>
              </a:defRPr>
            </a:lvl1pPr>
          </a:lstStyle>
          <a:p>
            <a:pPr>
              <a:defRPr/>
            </a:pPr>
            <a:fld id="{51837F6A-EECC-410F-B77F-79D036C463B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1508" name="Slide Number Placeholder 3"/>
          <p:cNvSpPr>
            <a:spLocks noGrp="1"/>
          </p:cNvSpPr>
          <p:nvPr>
            <p:ph type="sldNum" sz="quarter" idx="5"/>
          </p:nvPr>
        </p:nvSpPr>
        <p:spPr bwMode="auto">
          <a:noFill/>
          <a:ln>
            <a:miter lim="800000"/>
            <a:headEnd/>
            <a:tailEnd/>
          </a:ln>
        </p:spPr>
        <p:txBody>
          <a:bodyPr/>
          <a:lstStyle/>
          <a:p>
            <a:fld id="{3381F62F-9A63-4550-8ECB-DC1C9ED94F76}" type="slidenum">
              <a:rPr lang="en-US" altLang="en-US" smtClean="0"/>
              <a:pPr/>
              <a:t>1</a:t>
            </a:fld>
            <a:endParaRPr lang="en-US" altLang="en-US" smtClean="0"/>
          </a:p>
        </p:txBody>
      </p:sp>
      <p:sp>
        <p:nvSpPr>
          <p:cNvPr id="5" name="Date Placeholder 4"/>
          <p:cNvSpPr>
            <a:spLocks noGrp="1"/>
          </p:cNvSpPr>
          <p:nvPr>
            <p:ph type="dt" sz="quarter" idx="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2532" name="Slide Number Placeholder 4"/>
          <p:cNvSpPr>
            <a:spLocks noGrp="1"/>
          </p:cNvSpPr>
          <p:nvPr>
            <p:ph type="sldNum" sz="quarter" idx="5"/>
          </p:nvPr>
        </p:nvSpPr>
        <p:spPr bwMode="auto">
          <a:noFill/>
          <a:ln>
            <a:miter lim="800000"/>
            <a:headEnd/>
            <a:tailEnd/>
          </a:ln>
        </p:spPr>
        <p:txBody>
          <a:bodyPr/>
          <a:lstStyle/>
          <a:p>
            <a:fld id="{FAE01810-E1F9-4711-BDDB-72434993273B}" type="slidenum">
              <a:rPr lang="en-US" altLang="en-US" smtClean="0"/>
              <a:pPr/>
              <a:t>10</a:t>
            </a:fld>
            <a:endParaRPr lang="en-US" altLang="en-US" smtClean="0"/>
          </a:p>
        </p:txBody>
      </p:sp>
      <p:sp>
        <p:nvSpPr>
          <p:cNvPr id="5" name="Date Placeholder 4"/>
          <p:cNvSpPr>
            <a:spLocks noGrp="1"/>
          </p:cNvSpPr>
          <p:nvPr>
            <p:ph type="dt" sz="quarter" idx="1"/>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3556" name="Slide Number Placeholder 3"/>
          <p:cNvSpPr>
            <a:spLocks noGrp="1"/>
          </p:cNvSpPr>
          <p:nvPr>
            <p:ph type="sldNum" sz="quarter" idx="5"/>
          </p:nvPr>
        </p:nvSpPr>
        <p:spPr bwMode="auto">
          <a:noFill/>
          <a:ln>
            <a:miter lim="800000"/>
            <a:headEnd/>
            <a:tailEnd/>
          </a:ln>
        </p:spPr>
        <p:txBody>
          <a:bodyPr/>
          <a:lstStyle/>
          <a:p>
            <a:fld id="{8ED2D44E-106F-43D7-8256-BA78DFE374E4}" type="slidenum">
              <a:rPr lang="en-US" altLang="en-US" smtClean="0"/>
              <a:pPr/>
              <a:t>18</a:t>
            </a:fld>
            <a:endParaRPr lang="en-US" altLang="en-US" smtClean="0"/>
          </a:p>
        </p:txBody>
      </p:sp>
      <p:sp>
        <p:nvSpPr>
          <p:cNvPr id="5" name="Date Placeholder 4"/>
          <p:cNvSpPr>
            <a:spLocks noGrp="1"/>
          </p:cNvSpPr>
          <p:nvPr>
            <p:ph type="dt" sz="quarter" idx="1"/>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9B6F7DA-C98D-4B12-B2D3-267E3AAA9565}" type="datetime1">
              <a:rPr lang="en-US" smtClean="0"/>
              <a:t>10/21/2020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E4B80C84-80F6-43C6-9141-3412679C605C}" type="slidenum">
              <a:rPr lang="en-US" altLang="en-US"/>
              <a:pPr>
                <a:defRPr/>
              </a:pPr>
              <a:t>‹#›</a:t>
            </a:fld>
            <a:endParaRPr lang="en-US" altLang="en-US"/>
          </a:p>
        </p:txBody>
      </p:sp>
    </p:spTree>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E7F9AB-9A15-4BD4-BC7E-3222EB5BC477}" type="datetime1">
              <a:rPr lang="en-US" smtClean="0"/>
              <a:t>10/21/2020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4C647BA-C7DB-4BE4-A604-81B30547669A}" type="slidenum">
              <a:rPr lang="en-US" altLang="en-US"/>
              <a:pPr>
                <a:defRPr/>
              </a:pPr>
              <a:t>‹#›</a:t>
            </a:fld>
            <a:endParaRPr lang="en-US" altLang="en-US"/>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E842A6-CB00-406B-9C7A-0D671D7E9FC3}" type="datetime1">
              <a:rPr lang="en-US" smtClean="0"/>
              <a:t>10/21/2020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00FB38B7-AB26-478A-B72F-078FB8EC226E}" type="slidenum">
              <a:rPr lang="en-US" altLang="en-US"/>
              <a:pPr>
                <a:defRPr/>
              </a:pPr>
              <a:t>‹#›</a:t>
            </a:fld>
            <a:endParaRPr lang="en-US" altLang="en-US"/>
          </a:p>
        </p:txBody>
      </p:sp>
    </p:spTree>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3"/>
          <p:cNvSpPr>
            <a:spLocks noGrp="1"/>
          </p:cNvSpPr>
          <p:nvPr>
            <p:ph type="dt" sz="half" idx="10"/>
          </p:nvPr>
        </p:nvSpPr>
        <p:spPr/>
        <p:txBody>
          <a:bodyPr/>
          <a:lstStyle>
            <a:lvl1pPr>
              <a:defRPr/>
            </a:lvl1pPr>
          </a:lstStyle>
          <a:p>
            <a:pPr>
              <a:defRPr/>
            </a:pPr>
            <a:fld id="{FA4ABA92-101D-4B2D-927D-23D4DBEB4960}" type="datetime1">
              <a:rPr lang="en-US" smtClean="0"/>
              <a:t>10/21/2020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0CD8AF66-406C-4359-8610-5A349D4C541F}" type="slidenum">
              <a:rPr lang="en-US" altLang="en-US"/>
              <a:pPr>
                <a:defRPr/>
              </a:pPr>
              <a:t>‹#›</a:t>
            </a:fld>
            <a:endParaRPr lang="en-US" altLang="en-US"/>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7D95C8A-004E-47B7-93ED-3D6A53457070}" type="datetime1">
              <a:rPr lang="en-US" smtClean="0"/>
              <a:t>10/21/2020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44BAC479-3656-4866-B2AC-BBBCD87ECFC9}" type="slidenum">
              <a:rPr lang="en-US" altLang="en-US"/>
              <a:pPr>
                <a:defRPr/>
              </a:pPr>
              <a:t>‹#›</a:t>
            </a:fld>
            <a:endParaRPr lang="en-US" altLang="en-US"/>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FB516DF-D116-4799-98C6-D4B2464CA78A}" type="datetime1">
              <a:rPr lang="en-US" smtClean="0"/>
              <a:t>10/21/2020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FB17B38F-0906-427C-B062-1F891EC50DFA}" type="slidenum">
              <a:rPr lang="en-US" altLang="en-US"/>
              <a:pPr>
                <a:defRPr/>
              </a:pPr>
              <a:t>‹#›</a:t>
            </a:fld>
            <a:endParaRPr lang="en-US" altLang="en-US"/>
          </a:p>
        </p:txBody>
      </p:sp>
    </p:spTree>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77ED787-8731-42FE-931A-DE17B5E67785}" type="datetime1">
              <a:rPr lang="en-US" smtClean="0"/>
              <a:t>10/21/2020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4B145BD4-1049-44AC-B4B3-28AE01A6A55E}" type="slidenum">
              <a:rPr lang="en-US" altLang="en-US"/>
              <a:pPr>
                <a:defRPr/>
              </a:pPr>
              <a:t>‹#›</a:t>
            </a:fld>
            <a:endParaRPr lang="en-US" altLang="en-US"/>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0D5E268-9438-4DB2-B296-389DEF700A43}" type="datetime1">
              <a:rPr lang="en-US" smtClean="0"/>
              <a:t>10/21/2020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522DF46B-83AC-46F3-BAEA-9ED65C9815C8}" type="slidenum">
              <a:rPr lang="en-US" altLang="en-US"/>
              <a:pPr>
                <a:defRPr/>
              </a:pPr>
              <a:t>‹#›</a:t>
            </a:fld>
            <a:endParaRPr lang="en-US" altLang="en-US"/>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96A9D6-6A0B-4EB5-B1E7-34EA1AD9FA11}" type="datetime1">
              <a:rPr lang="en-US" smtClean="0"/>
              <a:t>10/21/2020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4847B3C4-0DDE-4425-A5D3-20B13DA0F03F}" type="slidenum">
              <a:rPr lang="en-US" altLang="en-US"/>
              <a:pPr>
                <a:defRPr/>
              </a:pPr>
              <a:t>‹#›</a:t>
            </a:fld>
            <a:endParaRPr lang="en-US" altLang="en-US"/>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EB1B85-2996-4E32-A37D-2CD4728EAC4D}" type="datetime1">
              <a:rPr lang="en-US" smtClean="0"/>
              <a:t>10/21/2020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CFDD61D5-DA8C-46CE-8C67-F9CD5B19E6C0}" type="slidenum">
              <a:rPr lang="en-US" altLang="en-US"/>
              <a:pPr>
                <a:defRPr/>
              </a:pPr>
              <a:t>‹#›</a:t>
            </a:fld>
            <a:endParaRPr lang="en-US" altLang="en-US"/>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98794A6-FC4F-4BAF-937C-7904C7EA326C}" type="datetime1">
              <a:rPr lang="en-US" smtClean="0"/>
              <a:t>10/21/2020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D61409A6-2C71-4BA1-B8EF-11EBA462BAAD}" type="slidenum">
              <a:rPr lang="en-US" altLang="en-US"/>
              <a:pPr>
                <a:defRPr/>
              </a:pPr>
              <a:t>‹#›</a:t>
            </a:fld>
            <a:endParaRPr lang="en-US" altLang="en-US"/>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9EFFEB-6EBB-4F63-AAE5-A31929BEAA86}" type="datetime1">
              <a:rPr lang="en-US" smtClean="0"/>
              <a:t>10/21/2020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3E87529A-C00A-4DE9-9B2F-9775B3197526}" type="slidenum">
              <a:rPr lang="en-US" altLang="en-US"/>
              <a:pPr>
                <a:defRPr/>
              </a:pPr>
              <a:t>‹#›</a:t>
            </a:fld>
            <a:endParaRPr lang="en-US" altLang="en-US"/>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schemeClr val="tx1">
                    <a:tint val="75000"/>
                  </a:schemeClr>
                </a:solidFill>
                <a:latin typeface="Arial" charset="0"/>
                <a:cs typeface="+mn-cs"/>
              </a:defRPr>
            </a:lvl1pPr>
          </a:lstStyle>
          <a:p>
            <a:pPr>
              <a:defRPr/>
            </a:pPr>
            <a:fld id="{011DFAF8-EAA2-46B5-949A-DFC7608DAA00}" type="datetime1">
              <a:rPr lang="en-US" smtClean="0"/>
              <a:t>10/21/2020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0">
                <a:solidFill>
                  <a:srgbClr val="898989"/>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latin typeface="Arial" charset="0"/>
              </a:defRPr>
            </a:lvl1pPr>
          </a:lstStyle>
          <a:p>
            <a:pPr>
              <a:defRPr/>
            </a:pPr>
            <a:fld id="{ABC71D9A-C177-446F-82A3-6250CCD5677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ransition>
    <p:pull dir="rd"/>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mailto:tiffany.f.robinson@jsums.edu" TargetMode="External"/><Relationship Id="rId3" Type="http://schemas.openxmlformats.org/officeDocument/2006/relationships/image" Target="../media/image2.png"/><Relationship Id="rId7" Type="http://schemas.openxmlformats.org/officeDocument/2006/relationships/hyperlink" Target="mailto:william.t.davis@jsums.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hillisa.r.conner@jsums.edu" TargetMode="External"/><Relationship Id="rId11" Type="http://schemas.openxmlformats.org/officeDocument/2006/relationships/hyperlink" Target="mailto:dana.body@jsums.edu" TargetMode="External"/><Relationship Id="rId5" Type="http://schemas.openxmlformats.org/officeDocument/2006/relationships/hyperlink" Target="mailto:illiad.l.kelly@jsums.edu" TargetMode="External"/><Relationship Id="rId10" Type="http://schemas.openxmlformats.org/officeDocument/2006/relationships/hyperlink" Target="mailto:Tande@jsums.edu" TargetMode="External"/><Relationship Id="rId4" Type="http://schemas.openxmlformats.org/officeDocument/2006/relationships/image" Target="../media/image3.png"/><Relationship Id="rId9" Type="http://schemas.openxmlformats.org/officeDocument/2006/relationships/hyperlink" Target="mailto:shirley.j.smith@jsums.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bwMode="auto">
          <a:noFill/>
          <a:ln>
            <a:miter lim="800000"/>
            <a:headEnd/>
            <a:tailEnd/>
          </a:ln>
        </p:spPr>
        <p:txBody>
          <a:bodyPr/>
          <a:lstStyle/>
          <a:p>
            <a:fld id="{8D4ACB18-D071-4E05-96C1-E9301AD2D834}" type="slidenum">
              <a:rPr lang="en-US" altLang="en-US" smtClean="0"/>
              <a:pPr/>
              <a:t>1</a:t>
            </a:fld>
            <a:endParaRPr lang="en-US" altLang="en-US" smtClean="0"/>
          </a:p>
        </p:txBody>
      </p:sp>
      <p:pic>
        <p:nvPicPr>
          <p:cNvPr id="2051" name="Picture 7" descr="tiger"/>
          <p:cNvPicPr>
            <a:picLocks noChangeAspect="1" noChangeArrowheads="1"/>
          </p:cNvPicPr>
          <p:nvPr/>
        </p:nvPicPr>
        <p:blipFill>
          <a:blip r:embed="rId3" cstate="print"/>
          <a:srcRect/>
          <a:stretch>
            <a:fillRect/>
          </a:stretch>
        </p:blipFill>
        <p:spPr bwMode="auto">
          <a:xfrm rot="10786980" flipV="1">
            <a:off x="7164388" y="5413375"/>
            <a:ext cx="1700212" cy="989013"/>
          </a:xfrm>
          <a:prstGeom prst="rect">
            <a:avLst/>
          </a:prstGeom>
          <a:noFill/>
          <a:ln w="9525">
            <a:noFill/>
            <a:miter lim="800000"/>
            <a:headEnd/>
            <a:tailEnd/>
          </a:ln>
        </p:spPr>
      </p:pic>
      <p:pic>
        <p:nvPicPr>
          <p:cNvPr id="2052" name="Picture 7" descr="Jackson State University"/>
          <p:cNvPicPr>
            <a:picLocks noChangeAspect="1" noChangeArrowheads="1"/>
          </p:cNvPicPr>
          <p:nvPr/>
        </p:nvPicPr>
        <p:blipFill>
          <a:blip r:embed="rId4" cstate="print"/>
          <a:srcRect/>
          <a:stretch>
            <a:fillRect/>
          </a:stretch>
        </p:blipFill>
        <p:spPr bwMode="auto">
          <a:xfrm>
            <a:off x="-76200" y="76200"/>
            <a:ext cx="1752600" cy="2381250"/>
          </a:xfrm>
          <a:prstGeom prst="rect">
            <a:avLst/>
          </a:prstGeom>
          <a:noFill/>
          <a:ln w="9525">
            <a:noFill/>
            <a:miter lim="800000"/>
            <a:headEnd/>
            <a:tailEnd/>
          </a:ln>
        </p:spPr>
      </p:pic>
      <p:sp>
        <p:nvSpPr>
          <p:cNvPr id="11" name="Title 1"/>
          <p:cNvSpPr txBox="1">
            <a:spLocks/>
          </p:cNvSpPr>
          <p:nvPr/>
        </p:nvSpPr>
        <p:spPr bwMode="auto">
          <a:xfrm>
            <a:off x="762000" y="990600"/>
            <a:ext cx="8229600" cy="762000"/>
          </a:xfrm>
          <a:prstGeom prst="rect">
            <a:avLst/>
          </a:prstGeom>
          <a:noFill/>
          <a:ln w="9525">
            <a:noFill/>
            <a:miter lim="800000"/>
            <a:headEnd/>
            <a:tailEnd/>
          </a:ln>
        </p:spPr>
        <p:txBody>
          <a:bodyPr anchor="ctr"/>
          <a:lstStyle/>
          <a:p>
            <a:pPr algn="ctr" eaLnBrk="0" hangingPunct="0">
              <a:defRPr/>
            </a:pPr>
            <a:r>
              <a:rPr lang="en-US" sz="4800" b="0" dirty="0">
                <a:latin typeface="+mj-lt"/>
                <a:ea typeface="+mj-ea"/>
                <a:cs typeface="+mj-cs"/>
              </a:rPr>
              <a:t>Jackson State University</a:t>
            </a:r>
          </a:p>
        </p:txBody>
      </p:sp>
      <p:sp>
        <p:nvSpPr>
          <p:cNvPr id="12" name="Subtitle 2"/>
          <p:cNvSpPr txBox="1">
            <a:spLocks/>
          </p:cNvSpPr>
          <p:nvPr/>
        </p:nvSpPr>
        <p:spPr bwMode="auto">
          <a:xfrm>
            <a:off x="762000" y="1981200"/>
            <a:ext cx="8153400" cy="685800"/>
          </a:xfrm>
          <a:prstGeom prst="rect">
            <a:avLst/>
          </a:prstGeom>
          <a:noFill/>
          <a:ln w="9525">
            <a:noFill/>
            <a:miter lim="800000"/>
            <a:headEnd/>
            <a:tailEnd/>
          </a:ln>
        </p:spPr>
        <p:txBody>
          <a:bodyPr>
            <a:normAutofit fontScale="85000" lnSpcReduction="10000"/>
          </a:bodyPr>
          <a:lstStyle/>
          <a:p>
            <a:pPr marL="342900" indent="-342900" algn="ctr" eaLnBrk="0" hangingPunct="0">
              <a:spcBef>
                <a:spcPct val="20000"/>
              </a:spcBef>
              <a:defRPr/>
            </a:pPr>
            <a:r>
              <a:rPr lang="en-US" sz="3000" b="0" dirty="0">
                <a:latin typeface="+mn-lt"/>
                <a:cs typeface="+mn-cs"/>
              </a:rPr>
              <a:t>DIVISION OF RESEARCH AND ECONOMIC DEVELOPMENT</a:t>
            </a:r>
          </a:p>
        </p:txBody>
      </p:sp>
      <p:sp>
        <p:nvSpPr>
          <p:cNvPr id="13" name="Subtitle 2"/>
          <p:cNvSpPr txBox="1">
            <a:spLocks/>
          </p:cNvSpPr>
          <p:nvPr/>
        </p:nvSpPr>
        <p:spPr>
          <a:xfrm>
            <a:off x="838200" y="2819400"/>
            <a:ext cx="8077200" cy="685800"/>
          </a:xfrm>
          <a:prstGeom prst="rect">
            <a:avLst/>
          </a:prstGeom>
        </p:spPr>
        <p:txBody>
          <a:bodyPr anchor="ctr">
            <a:normAutofit/>
          </a:bodyPr>
          <a:lstStyle/>
          <a:p>
            <a:pPr algn="ctr" fontAlgn="auto">
              <a:spcBef>
                <a:spcPts val="700"/>
              </a:spcBef>
              <a:spcAft>
                <a:spcPts val="0"/>
              </a:spcAft>
              <a:buClr>
                <a:schemeClr val="accent2"/>
              </a:buClr>
              <a:buSzPct val="60000"/>
              <a:buFont typeface="Wingdings"/>
              <a:buNone/>
              <a:defRPr/>
            </a:pPr>
            <a:r>
              <a:rPr lang="en-US" sz="2600" b="0" dirty="0">
                <a:latin typeface="+mn-lt"/>
                <a:cs typeface="+mn-cs"/>
              </a:rPr>
              <a:t>Unit of Grants and Contracts Management (UGCM)</a:t>
            </a:r>
          </a:p>
        </p:txBody>
      </p:sp>
      <p:sp>
        <p:nvSpPr>
          <p:cNvPr id="14" name="Subtitle 2"/>
          <p:cNvSpPr txBox="1">
            <a:spLocks/>
          </p:cNvSpPr>
          <p:nvPr/>
        </p:nvSpPr>
        <p:spPr>
          <a:xfrm>
            <a:off x="2590800" y="5257800"/>
            <a:ext cx="6324600" cy="685800"/>
          </a:xfrm>
          <a:prstGeom prst="rect">
            <a:avLst/>
          </a:prstGeom>
        </p:spPr>
        <p:txBody>
          <a:bodyPr anchor="ctr">
            <a:normAutofit/>
          </a:bodyPr>
          <a:lstStyle/>
          <a:p>
            <a:pPr algn="r" fontAlgn="auto">
              <a:spcBef>
                <a:spcPts val="700"/>
              </a:spcBef>
              <a:spcAft>
                <a:spcPts val="0"/>
              </a:spcAft>
              <a:buClr>
                <a:schemeClr val="accent2"/>
              </a:buClr>
              <a:buSzPct val="60000"/>
              <a:buFont typeface="Wingdings"/>
              <a:buNone/>
              <a:defRPr/>
            </a:pPr>
            <a:endParaRPr lang="en-US" sz="2600" b="0" dirty="0">
              <a:solidFill>
                <a:srgbClr val="FFFFFF"/>
              </a:solidFill>
              <a:latin typeface="+mn-lt"/>
              <a:cs typeface="+mn-cs"/>
            </a:endParaRPr>
          </a:p>
        </p:txBody>
      </p:sp>
      <p:sp>
        <p:nvSpPr>
          <p:cNvPr id="16" name="Subtitle 2"/>
          <p:cNvSpPr txBox="1">
            <a:spLocks/>
          </p:cNvSpPr>
          <p:nvPr/>
        </p:nvSpPr>
        <p:spPr>
          <a:xfrm>
            <a:off x="838200" y="4419600"/>
            <a:ext cx="8077200" cy="1447800"/>
          </a:xfrm>
          <a:prstGeom prst="rect">
            <a:avLst/>
          </a:prstGeom>
        </p:spPr>
        <p:txBody>
          <a:bodyPr anchor="ctr"/>
          <a:lstStyle/>
          <a:p>
            <a:pPr algn="ctr" fontAlgn="auto">
              <a:spcBef>
                <a:spcPts val="700"/>
              </a:spcBef>
              <a:spcAft>
                <a:spcPts val="0"/>
              </a:spcAft>
              <a:buClr>
                <a:schemeClr val="accent2"/>
              </a:buClr>
              <a:buSzPct val="60000"/>
              <a:buFont typeface="Wingdings"/>
              <a:buNone/>
              <a:defRPr/>
            </a:pPr>
            <a:r>
              <a:rPr lang="en-US" sz="4400" dirty="0">
                <a:latin typeface="+mn-lt"/>
                <a:cs typeface="+mn-cs"/>
              </a:rPr>
              <a:t>Closeout Policy &amp; Procedures</a:t>
            </a:r>
          </a:p>
        </p:txBody>
      </p:sp>
      <p:sp>
        <p:nvSpPr>
          <p:cNvPr id="15" name="Subtitle 2"/>
          <p:cNvSpPr txBox="1">
            <a:spLocks/>
          </p:cNvSpPr>
          <p:nvPr/>
        </p:nvSpPr>
        <p:spPr>
          <a:xfrm>
            <a:off x="1066800" y="3657600"/>
            <a:ext cx="7924800" cy="457200"/>
          </a:xfrm>
          <a:prstGeom prst="rect">
            <a:avLst/>
          </a:prstGeom>
        </p:spPr>
        <p:txBody>
          <a:bodyPr anchor="ctr">
            <a:normAutofit fontScale="70000" lnSpcReduction="20000"/>
          </a:bodyPr>
          <a:lstStyle/>
          <a:p>
            <a:pPr algn="ctr" fontAlgn="auto">
              <a:spcBef>
                <a:spcPts val="700"/>
              </a:spcBef>
              <a:spcAft>
                <a:spcPts val="0"/>
              </a:spcAft>
              <a:buClr>
                <a:schemeClr val="accent2"/>
              </a:buClr>
              <a:buSzPct val="60000"/>
              <a:buFont typeface="Wingdings"/>
              <a:buNone/>
              <a:defRPr/>
            </a:pPr>
            <a:r>
              <a:rPr lang="en-US" sz="2600" b="0" dirty="0">
                <a:latin typeface="+mn-lt"/>
                <a:cs typeface="+mn-cs"/>
              </a:rPr>
              <a:t>Vice President of Research and Economic Development: Dr. Joseph Whittaker</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fltVal val="0"/>
                                          </p:val>
                                        </p:tav>
                                        <p:tav tm="100000">
                                          <p:val>
                                            <p:strVal val="#ppt_w"/>
                                          </p:val>
                                        </p:tav>
                                      </p:tavLst>
                                    </p:anim>
                                    <p:anim calcmode="lin" valueType="num">
                                      <p:cBhvr>
                                        <p:cTn id="35" dur="500" fill="hold"/>
                                        <p:tgtEl>
                                          <p:spTgt spid="15"/>
                                        </p:tgtEl>
                                        <p:attrNameLst>
                                          <p:attrName>ppt_h</p:attrName>
                                        </p:attrNameLst>
                                      </p:cBhvr>
                                      <p:tavLst>
                                        <p:tav tm="0">
                                          <p:val>
                                            <p:fltVal val="0"/>
                                          </p:val>
                                        </p:tav>
                                        <p:tav tm="100000">
                                          <p:val>
                                            <p:strVal val="#ppt_h"/>
                                          </p:val>
                                        </p:tav>
                                      </p:tavLst>
                                    </p:anim>
                                    <p:animEffect transition="in" filter="fade">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bldP spid="13" grpId="0"/>
      <p:bldP spid="16"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1266" name="Picture 7" descr="tiger"/>
          <p:cNvPicPr>
            <a:picLocks noChangeAspect="1" noChangeArrowheads="1"/>
          </p:cNvPicPr>
          <p:nvPr/>
        </p:nvPicPr>
        <p:blipFill>
          <a:blip r:embed="rId3"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1267" name="Picture 7" descr="Jackson State University"/>
          <p:cNvPicPr>
            <a:picLocks noChangeAspect="1" noChangeArrowheads="1"/>
          </p:cNvPicPr>
          <p:nvPr/>
        </p:nvPicPr>
        <p:blipFill>
          <a:blip r:embed="rId4" cstate="print"/>
          <a:srcRect/>
          <a:stretch>
            <a:fillRect/>
          </a:stretch>
        </p:blipFill>
        <p:spPr bwMode="auto">
          <a:xfrm>
            <a:off x="-76200" y="76200"/>
            <a:ext cx="1752600" cy="2381250"/>
          </a:xfrm>
          <a:prstGeom prst="rect">
            <a:avLst/>
          </a:prstGeom>
          <a:noFill/>
          <a:ln w="9525">
            <a:noFill/>
            <a:miter lim="800000"/>
            <a:headEnd/>
            <a:tailEnd/>
          </a:ln>
        </p:spPr>
      </p:pic>
      <p:sp>
        <p:nvSpPr>
          <p:cNvPr id="11" name="Title 4"/>
          <p:cNvSpPr>
            <a:spLocks noGrp="1"/>
          </p:cNvSpPr>
          <p:nvPr>
            <p:ph type="title"/>
          </p:nvPr>
        </p:nvSpPr>
        <p:spPr>
          <a:xfrm>
            <a:off x="457200" y="381000"/>
            <a:ext cx="8229600" cy="895350"/>
          </a:xfrm>
        </p:spPr>
        <p:txBody>
          <a:bodyPr/>
          <a:lstStyle/>
          <a:p>
            <a:r>
              <a:rPr lang="en-US" sz="3200" smtClean="0">
                <a:latin typeface="Arial Rounded MT Bold" pitchFamily="34" charset="0"/>
              </a:rPr>
              <a:t>CLOSEOUT POLICY </a:t>
            </a:r>
          </a:p>
        </p:txBody>
      </p:sp>
      <p:sp>
        <p:nvSpPr>
          <p:cNvPr id="12" name="Content Placeholder 5"/>
          <p:cNvSpPr>
            <a:spLocks noGrp="1"/>
          </p:cNvSpPr>
          <p:nvPr>
            <p:ph idx="1"/>
          </p:nvPr>
        </p:nvSpPr>
        <p:spPr>
          <a:xfrm>
            <a:off x="609600" y="1676400"/>
            <a:ext cx="7924800" cy="4876800"/>
          </a:xfrm>
        </p:spPr>
        <p:txBody>
          <a:bodyPr>
            <a:normAutofit fontScale="92500" lnSpcReduction="20000"/>
          </a:bodyPr>
          <a:lstStyle/>
          <a:p>
            <a:pPr>
              <a:buFont typeface="Arial" charset="0"/>
              <a:buNone/>
              <a:defRPr/>
            </a:pPr>
            <a:endParaRPr lang="en-US" sz="2800" dirty="0" smtClean="0"/>
          </a:p>
          <a:p>
            <a:pPr>
              <a:defRPr/>
            </a:pPr>
            <a:r>
              <a:rPr lang="en-US" sz="2800" dirty="0" smtClean="0"/>
              <a:t>No equipment can be purchased 90 days prior to the end of the award unless there are extenuating circumstances.</a:t>
            </a:r>
          </a:p>
          <a:p>
            <a:pPr>
              <a:buFont typeface="Arial" charset="0"/>
              <a:buNone/>
              <a:defRPr/>
            </a:pPr>
            <a:r>
              <a:rPr lang="en-US" sz="2800" dirty="0" smtClean="0"/>
              <a:t>	 </a:t>
            </a:r>
            <a:r>
              <a:rPr lang="en-US" sz="2800" b="1" dirty="0" smtClean="0"/>
              <a:t>Per federal regulations, the grantee typically should not be purchasing items of equipment and computing devices in anticipation of grant expiration where there is little or no time left for such items to be utilized in the project.</a:t>
            </a:r>
            <a:endParaRPr lang="en-US" sz="2800" dirty="0" smtClean="0"/>
          </a:p>
          <a:p>
            <a:pPr>
              <a:defRPr/>
            </a:pPr>
            <a:r>
              <a:rPr lang="en-US" sz="2800" dirty="0" smtClean="0"/>
              <a:t>The purchase will </a:t>
            </a:r>
            <a:r>
              <a:rPr lang="en-US" sz="2800" i="1" u="sng" dirty="0" smtClean="0">
                <a:solidFill>
                  <a:srgbClr val="FF0000"/>
                </a:solidFill>
              </a:rPr>
              <a:t>always</a:t>
            </a:r>
            <a:r>
              <a:rPr lang="en-US" sz="2800" dirty="0" smtClean="0"/>
              <a:t> require documented/written approval of the Associate Provost/Vice President           for Research and Economic Development. </a:t>
            </a:r>
          </a:p>
          <a:p>
            <a:pPr>
              <a:buFont typeface="Arial" charset="0"/>
              <a:buNone/>
              <a:defRPr/>
            </a:pPr>
            <a:r>
              <a:rPr lang="en-US" sz="2800" b="1" dirty="0" smtClean="0"/>
              <a:t>	</a:t>
            </a:r>
            <a:endParaRPr lang="en-US" sz="2800" dirty="0" smtClean="0"/>
          </a:p>
        </p:txBody>
      </p:sp>
      <p:sp>
        <p:nvSpPr>
          <p:cNvPr id="11270" name="Slide Number Placeholder 4"/>
          <p:cNvSpPr>
            <a:spLocks noGrp="1"/>
          </p:cNvSpPr>
          <p:nvPr>
            <p:ph type="sldNum" sz="quarter" idx="12"/>
          </p:nvPr>
        </p:nvSpPr>
        <p:spPr bwMode="auto">
          <a:noFill/>
          <a:ln>
            <a:miter lim="800000"/>
            <a:headEnd/>
            <a:tailEnd/>
          </a:ln>
        </p:spPr>
        <p:txBody>
          <a:bodyPr/>
          <a:lstStyle/>
          <a:p>
            <a:fld id="{52052A1C-49D1-4D27-84D6-D38BE0FDD041}" type="slidenum">
              <a:rPr lang="en-US" altLang="en-US" smtClean="0"/>
              <a:pPr/>
              <a:t>10</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 calcmode="lin" valueType="num">
                                      <p:cBhvr additive="base">
                                        <p:cTn id="1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 calcmode="lin" valueType="num">
                                      <p:cBhvr additive="base">
                                        <p:cTn id="19"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3" end="3"/>
                                            </p:txEl>
                                          </p:spTgt>
                                        </p:tgtEl>
                                        <p:attrNameLst>
                                          <p:attrName>style.visibility</p:attrName>
                                        </p:attrNameLst>
                                      </p:cBhvr>
                                      <p:to>
                                        <p:strVal val="visible"/>
                                      </p:to>
                                    </p:set>
                                    <p:anim calcmode="lin" valueType="num">
                                      <p:cBhvr additive="base">
                                        <p:cTn id="25"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 calcmode="lin" valueType="num">
                                      <p:cBhvr additive="base">
                                        <p:cTn id="31"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2290"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2291"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4"/>
          <p:cNvSpPr>
            <a:spLocks noGrp="1"/>
          </p:cNvSpPr>
          <p:nvPr>
            <p:ph type="title"/>
          </p:nvPr>
        </p:nvSpPr>
        <p:spPr>
          <a:xfrm>
            <a:off x="457200" y="704850"/>
            <a:ext cx="8229600" cy="895350"/>
          </a:xfrm>
        </p:spPr>
        <p:txBody>
          <a:bodyPr/>
          <a:lstStyle/>
          <a:p>
            <a:r>
              <a:rPr lang="en-US" sz="3200" smtClean="0">
                <a:latin typeface="Arial Rounded MT Bold" pitchFamily="34" charset="0"/>
              </a:rPr>
              <a:t>CLOSEOUT POLICY </a:t>
            </a:r>
          </a:p>
        </p:txBody>
      </p:sp>
      <p:sp>
        <p:nvSpPr>
          <p:cNvPr id="6" name="Content Placeholder 5"/>
          <p:cNvSpPr>
            <a:spLocks noGrp="1"/>
          </p:cNvSpPr>
          <p:nvPr>
            <p:ph idx="1"/>
          </p:nvPr>
        </p:nvSpPr>
        <p:spPr>
          <a:xfrm>
            <a:off x="609600" y="2286000"/>
            <a:ext cx="8077200" cy="3962400"/>
          </a:xfrm>
        </p:spPr>
        <p:txBody>
          <a:bodyPr/>
          <a:lstStyle/>
          <a:p>
            <a:pPr>
              <a:buFont typeface="Wingdings" pitchFamily="2" charset="2"/>
              <a:buChar char="Ø"/>
            </a:pPr>
            <a:r>
              <a:rPr lang="en-US" sz="2800" smtClean="0"/>
              <a:t>No </a:t>
            </a:r>
            <a:r>
              <a:rPr lang="en-US" sz="2800" b="1" u="sng" smtClean="0">
                <a:solidFill>
                  <a:srgbClr val="0000CC"/>
                </a:solidFill>
              </a:rPr>
              <a:t>“new”</a:t>
            </a:r>
            <a:r>
              <a:rPr lang="en-US" sz="2800" smtClean="0"/>
              <a:t> expenditures can be incurred </a:t>
            </a:r>
            <a:r>
              <a:rPr lang="en-US" sz="2800" i="1" u="sng" smtClean="0">
                <a:solidFill>
                  <a:srgbClr val="FF0000"/>
                </a:solidFill>
              </a:rPr>
              <a:t>30 days</a:t>
            </a:r>
            <a:r>
              <a:rPr lang="en-US" sz="2800" smtClean="0"/>
              <a:t> prior to the end of the award.</a:t>
            </a:r>
          </a:p>
          <a:p>
            <a:pPr>
              <a:buFont typeface="Wingdings" pitchFamily="2" charset="2"/>
              <a:buChar char="Ø"/>
            </a:pPr>
            <a:endParaRPr lang="en-US" sz="1400" smtClean="0"/>
          </a:p>
          <a:p>
            <a:pPr>
              <a:buFont typeface="Wingdings" pitchFamily="2" charset="2"/>
              <a:buChar char="Ø"/>
            </a:pPr>
            <a:r>
              <a:rPr lang="en-US" sz="2800" smtClean="0"/>
              <a:t>Record Retention: Upon official close of sponsored projects, all records must be retained 10 years after the submission of all final reporting. If there is an ongoing audit, records must be retained for the duration of the audit.</a:t>
            </a:r>
            <a:endParaRPr lang="en-US" smtClean="0"/>
          </a:p>
        </p:txBody>
      </p:sp>
      <p:sp>
        <p:nvSpPr>
          <p:cNvPr id="12294" name="Slide Number Placeholder 4"/>
          <p:cNvSpPr>
            <a:spLocks noGrp="1"/>
          </p:cNvSpPr>
          <p:nvPr>
            <p:ph type="sldNum" sz="quarter" idx="12"/>
          </p:nvPr>
        </p:nvSpPr>
        <p:spPr bwMode="auto">
          <a:noFill/>
          <a:ln>
            <a:miter lim="800000"/>
            <a:headEnd/>
            <a:tailEnd/>
          </a:ln>
        </p:spPr>
        <p:txBody>
          <a:bodyPr/>
          <a:lstStyle/>
          <a:p>
            <a:fld id="{F8B18E3D-5E66-46F4-967F-9D87249A682A}" type="slidenum">
              <a:rPr lang="en-US" altLang="en-US" smtClean="0"/>
              <a:pPr/>
              <a:t>11</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3314"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3315"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4"/>
          <p:cNvSpPr>
            <a:spLocks noGrp="1"/>
          </p:cNvSpPr>
          <p:nvPr>
            <p:ph type="title"/>
          </p:nvPr>
        </p:nvSpPr>
        <p:spPr>
          <a:xfrm>
            <a:off x="457200" y="704850"/>
            <a:ext cx="8229600" cy="895350"/>
          </a:xfrm>
        </p:spPr>
        <p:txBody>
          <a:bodyPr/>
          <a:lstStyle/>
          <a:p>
            <a:r>
              <a:rPr lang="en-US" smtClean="0">
                <a:latin typeface="Arial Rounded MT Bold" pitchFamily="34" charset="0"/>
              </a:rPr>
              <a:t>CLOSEOUT PROCESS</a:t>
            </a:r>
          </a:p>
        </p:txBody>
      </p:sp>
      <p:sp>
        <p:nvSpPr>
          <p:cNvPr id="6" name="Content Placeholder 5"/>
          <p:cNvSpPr>
            <a:spLocks noGrp="1"/>
          </p:cNvSpPr>
          <p:nvPr>
            <p:ph idx="1"/>
          </p:nvPr>
        </p:nvSpPr>
        <p:spPr>
          <a:xfrm>
            <a:off x="609600" y="1752600"/>
            <a:ext cx="7543800" cy="4114800"/>
          </a:xfrm>
        </p:spPr>
        <p:txBody>
          <a:bodyPr/>
          <a:lstStyle/>
          <a:p>
            <a:pPr algn="ctr">
              <a:buFont typeface="Arial" charset="0"/>
              <a:buNone/>
            </a:pPr>
            <a:r>
              <a:rPr lang="en-US" sz="2000" u="sng" smtClean="0">
                <a:solidFill>
                  <a:srgbClr val="FF0000"/>
                </a:solidFill>
              </a:rPr>
              <a:t>BEGINS DURING THE LAST 120 DAYS of an AWARD</a:t>
            </a:r>
          </a:p>
          <a:p>
            <a:pPr algn="ctr">
              <a:buFont typeface="Arial" charset="0"/>
              <a:buNone/>
            </a:pPr>
            <a:endParaRPr lang="en-US" sz="2000" u="sng" smtClean="0">
              <a:solidFill>
                <a:srgbClr val="FF0000"/>
              </a:solidFill>
            </a:endParaRPr>
          </a:p>
          <a:p>
            <a:pPr>
              <a:buFont typeface="Wingdings" pitchFamily="2" charset="2"/>
              <a:buChar char="Ø"/>
            </a:pPr>
            <a:r>
              <a:rPr lang="en-US" sz="3000" smtClean="0"/>
              <a:t>Project Closeout Notification</a:t>
            </a:r>
          </a:p>
          <a:p>
            <a:pPr>
              <a:buFont typeface="Wingdings" pitchFamily="2" charset="2"/>
              <a:buChar char="Ø"/>
            </a:pPr>
            <a:r>
              <a:rPr lang="en-US" sz="3000" smtClean="0"/>
              <a:t>Requesting No Cost Extensions (Sponsored Programs)</a:t>
            </a:r>
          </a:p>
          <a:p>
            <a:pPr>
              <a:buFont typeface="Wingdings" pitchFamily="2" charset="2"/>
              <a:buChar char="Ø"/>
            </a:pPr>
            <a:r>
              <a:rPr lang="en-US" sz="3000" smtClean="0"/>
              <a:t>Final reconciliation and reporting of expenses and activities</a:t>
            </a:r>
          </a:p>
          <a:p>
            <a:pPr>
              <a:buFont typeface="Arial" charset="0"/>
              <a:buNone/>
            </a:pPr>
            <a:endParaRPr lang="en-US" sz="3000" smtClean="0"/>
          </a:p>
          <a:p>
            <a:pPr>
              <a:buFont typeface="Arial" charset="0"/>
              <a:buNone/>
            </a:pPr>
            <a:endParaRPr lang="en-US" sz="3000" smtClean="0"/>
          </a:p>
        </p:txBody>
      </p:sp>
      <p:sp>
        <p:nvSpPr>
          <p:cNvPr id="13318" name="Slide Number Placeholder 4"/>
          <p:cNvSpPr>
            <a:spLocks noGrp="1"/>
          </p:cNvSpPr>
          <p:nvPr>
            <p:ph type="sldNum" sz="quarter" idx="12"/>
          </p:nvPr>
        </p:nvSpPr>
        <p:spPr bwMode="auto">
          <a:noFill/>
          <a:ln>
            <a:miter lim="800000"/>
            <a:headEnd/>
            <a:tailEnd/>
          </a:ln>
        </p:spPr>
        <p:txBody>
          <a:bodyPr/>
          <a:lstStyle/>
          <a:p>
            <a:fld id="{87A310B5-98FD-4986-A9FD-B7670CEA5556}" type="slidenum">
              <a:rPr lang="en-US" altLang="en-US" smtClean="0"/>
              <a:pPr/>
              <a:t>12</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4338"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4339"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4"/>
          <p:cNvSpPr>
            <a:spLocks noGrp="1"/>
          </p:cNvSpPr>
          <p:nvPr>
            <p:ph type="title"/>
          </p:nvPr>
        </p:nvSpPr>
        <p:spPr>
          <a:xfrm>
            <a:off x="457200" y="704850"/>
            <a:ext cx="8229600" cy="895350"/>
          </a:xfrm>
        </p:spPr>
        <p:txBody>
          <a:bodyPr/>
          <a:lstStyle/>
          <a:p>
            <a:r>
              <a:rPr lang="en-US" smtClean="0">
                <a:latin typeface="Arial Rounded MT Bold" pitchFamily="34" charset="0"/>
              </a:rPr>
              <a:t>CLOSEOUT PROCESS</a:t>
            </a:r>
          </a:p>
        </p:txBody>
      </p:sp>
      <p:sp>
        <p:nvSpPr>
          <p:cNvPr id="6" name="Content Placeholder 5"/>
          <p:cNvSpPr>
            <a:spLocks noGrp="1"/>
          </p:cNvSpPr>
          <p:nvPr>
            <p:ph idx="1"/>
          </p:nvPr>
        </p:nvSpPr>
        <p:spPr>
          <a:xfrm>
            <a:off x="609600" y="1752600"/>
            <a:ext cx="7543800" cy="4495800"/>
          </a:xfrm>
        </p:spPr>
        <p:txBody>
          <a:bodyPr>
            <a:normAutofit fontScale="92500" lnSpcReduction="20000"/>
          </a:bodyPr>
          <a:lstStyle/>
          <a:p>
            <a:pPr algn="ctr">
              <a:buFont typeface="Arial" charset="0"/>
              <a:buNone/>
              <a:defRPr/>
            </a:pPr>
            <a:r>
              <a:rPr lang="en-US" sz="2000" u="sng" dirty="0" smtClean="0">
                <a:solidFill>
                  <a:srgbClr val="FF0000"/>
                </a:solidFill>
              </a:rPr>
              <a:t>BEGINS DURING THE LAST 120 DAYS of an AWARD</a:t>
            </a:r>
          </a:p>
          <a:p>
            <a:pPr>
              <a:buFont typeface="Wingdings" panose="05000000000000000000" pitchFamily="2" charset="2"/>
              <a:buChar char="Ø"/>
              <a:defRPr/>
            </a:pPr>
            <a:endParaRPr lang="en-US" sz="3000" dirty="0" smtClean="0"/>
          </a:p>
          <a:p>
            <a:pPr>
              <a:buFont typeface="Wingdings" panose="05000000000000000000" pitchFamily="2" charset="2"/>
              <a:buChar char="Ø"/>
              <a:defRPr/>
            </a:pPr>
            <a:r>
              <a:rPr lang="en-US" sz="3000" dirty="0" smtClean="0"/>
              <a:t>Reviewing and finalizing all expenditures and other pending items (no expenditures in the last 30 days)</a:t>
            </a:r>
          </a:p>
          <a:p>
            <a:pPr algn="ctr">
              <a:buFont typeface="Arial" charset="0"/>
              <a:buNone/>
              <a:defRPr/>
            </a:pPr>
            <a:r>
              <a:rPr lang="en-US" sz="3000" dirty="0" smtClean="0"/>
              <a:t>	JSU PAWs </a:t>
            </a:r>
          </a:p>
          <a:p>
            <a:pPr algn="ctr">
              <a:buFont typeface="Arial" charset="0"/>
              <a:buNone/>
              <a:defRPr/>
            </a:pPr>
            <a:r>
              <a:rPr lang="en-US" sz="3000" dirty="0" smtClean="0"/>
              <a:t>Monthly/Quarterly Reports</a:t>
            </a:r>
          </a:p>
          <a:p>
            <a:pPr>
              <a:buFont typeface="Wingdings" panose="05000000000000000000" pitchFamily="2" charset="2"/>
              <a:buChar char="Ø"/>
              <a:defRPr/>
            </a:pPr>
            <a:r>
              <a:rPr lang="en-US" sz="3000" dirty="0" smtClean="0"/>
              <a:t>Resolving open commitments –liquidating all obligations, including Travel and Purchase Orders</a:t>
            </a:r>
          </a:p>
          <a:p>
            <a:pPr algn="ctr">
              <a:buFont typeface="Arial" charset="0"/>
              <a:buNone/>
              <a:defRPr/>
            </a:pPr>
            <a:r>
              <a:rPr lang="en-US" sz="3000" dirty="0" smtClean="0"/>
              <a:t>	JSU PAWs</a:t>
            </a:r>
          </a:p>
        </p:txBody>
      </p:sp>
      <p:sp>
        <p:nvSpPr>
          <p:cNvPr id="14342" name="Slide Number Placeholder 4"/>
          <p:cNvSpPr>
            <a:spLocks noGrp="1"/>
          </p:cNvSpPr>
          <p:nvPr>
            <p:ph type="sldNum" sz="quarter" idx="12"/>
          </p:nvPr>
        </p:nvSpPr>
        <p:spPr bwMode="auto">
          <a:noFill/>
          <a:ln>
            <a:miter lim="800000"/>
            <a:headEnd/>
            <a:tailEnd/>
          </a:ln>
        </p:spPr>
        <p:txBody>
          <a:bodyPr/>
          <a:lstStyle/>
          <a:p>
            <a:fld id="{F1D412BB-0CDE-448D-A7DE-C7BCED348222}" type="slidenum">
              <a:rPr lang="en-US" altLang="en-US" smtClean="0"/>
              <a:pPr/>
              <a:t>13</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5362"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5363"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4"/>
          <p:cNvSpPr>
            <a:spLocks noGrp="1"/>
          </p:cNvSpPr>
          <p:nvPr>
            <p:ph type="title"/>
          </p:nvPr>
        </p:nvSpPr>
        <p:spPr>
          <a:xfrm>
            <a:off x="457200" y="704850"/>
            <a:ext cx="8229600" cy="895350"/>
          </a:xfrm>
        </p:spPr>
        <p:txBody>
          <a:bodyPr/>
          <a:lstStyle/>
          <a:p>
            <a:r>
              <a:rPr lang="en-US" smtClean="0">
                <a:latin typeface="Arial Rounded MT Bold" pitchFamily="34" charset="0"/>
              </a:rPr>
              <a:t>CLOSEOUT PROCESS</a:t>
            </a:r>
          </a:p>
        </p:txBody>
      </p:sp>
      <p:sp>
        <p:nvSpPr>
          <p:cNvPr id="6" name="Content Placeholder 5"/>
          <p:cNvSpPr>
            <a:spLocks noGrp="1"/>
          </p:cNvSpPr>
          <p:nvPr>
            <p:ph idx="1"/>
          </p:nvPr>
        </p:nvSpPr>
        <p:spPr>
          <a:xfrm>
            <a:off x="533400" y="1828800"/>
            <a:ext cx="7543800" cy="4495800"/>
          </a:xfrm>
        </p:spPr>
        <p:txBody>
          <a:bodyPr/>
          <a:lstStyle/>
          <a:p>
            <a:pPr algn="ctr">
              <a:buFont typeface="Arial" charset="0"/>
              <a:buNone/>
            </a:pPr>
            <a:r>
              <a:rPr lang="en-US" sz="2000" u="sng" smtClean="0">
                <a:solidFill>
                  <a:srgbClr val="FF0000"/>
                </a:solidFill>
              </a:rPr>
              <a:t>BEGINS DURING THE LAST 120 DAYS of an AWARD</a:t>
            </a:r>
          </a:p>
          <a:p>
            <a:pPr>
              <a:buFont typeface="Arial" charset="0"/>
              <a:buNone/>
            </a:pPr>
            <a:endParaRPr lang="en-US" sz="3000" smtClean="0"/>
          </a:p>
          <a:p>
            <a:pPr>
              <a:buFont typeface="Wingdings" pitchFamily="2" charset="2"/>
              <a:buChar char="Ø"/>
            </a:pPr>
            <a:r>
              <a:rPr lang="en-US" sz="3000" smtClean="0"/>
              <a:t>Verifying all equipment purchased</a:t>
            </a:r>
          </a:p>
          <a:p>
            <a:pPr>
              <a:buFont typeface="Wingdings" pitchFamily="2" charset="2"/>
              <a:buChar char="Ø"/>
            </a:pPr>
            <a:r>
              <a:rPr lang="en-US" sz="3000" smtClean="0"/>
              <a:t>Collecting subrecipient documents</a:t>
            </a:r>
          </a:p>
          <a:p>
            <a:pPr>
              <a:buFont typeface="Wingdings" pitchFamily="2" charset="2"/>
              <a:buChar char="Ø"/>
            </a:pPr>
            <a:r>
              <a:rPr lang="en-US" sz="3000" smtClean="0"/>
              <a:t>Validating cost share requirements</a:t>
            </a:r>
          </a:p>
          <a:p>
            <a:pPr>
              <a:buFont typeface="Wingdings" pitchFamily="2" charset="2"/>
              <a:buChar char="Ø"/>
            </a:pPr>
            <a:r>
              <a:rPr lang="en-US" sz="3000" smtClean="0"/>
              <a:t>Addressing all disallowances to ensure grant reconciliation</a:t>
            </a:r>
          </a:p>
          <a:p>
            <a:pPr>
              <a:buFont typeface="Wingdings" pitchFamily="2" charset="2"/>
              <a:buChar char="Ø"/>
            </a:pPr>
            <a:r>
              <a:rPr lang="en-US" sz="3000" smtClean="0"/>
              <a:t>Storing Records/Documents</a:t>
            </a:r>
          </a:p>
        </p:txBody>
      </p:sp>
      <p:sp>
        <p:nvSpPr>
          <p:cNvPr id="15366" name="Slide Number Placeholder 4"/>
          <p:cNvSpPr>
            <a:spLocks noGrp="1"/>
          </p:cNvSpPr>
          <p:nvPr>
            <p:ph type="sldNum" sz="quarter" idx="12"/>
          </p:nvPr>
        </p:nvSpPr>
        <p:spPr bwMode="auto">
          <a:noFill/>
          <a:ln>
            <a:miter lim="800000"/>
            <a:headEnd/>
            <a:tailEnd/>
          </a:ln>
        </p:spPr>
        <p:txBody>
          <a:bodyPr/>
          <a:lstStyle/>
          <a:p>
            <a:fld id="{A92A1AA6-EE3C-4EAB-8F57-1421A8D0B2F0}" type="slidenum">
              <a:rPr lang="en-US" altLang="en-US" smtClean="0"/>
              <a:pPr/>
              <a:t>14</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6386"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6387"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4"/>
          <p:cNvSpPr>
            <a:spLocks noGrp="1"/>
          </p:cNvSpPr>
          <p:nvPr>
            <p:ph type="title"/>
          </p:nvPr>
        </p:nvSpPr>
        <p:spPr>
          <a:xfrm>
            <a:off x="457200" y="704850"/>
            <a:ext cx="8229600" cy="895350"/>
          </a:xfrm>
        </p:spPr>
        <p:txBody>
          <a:bodyPr/>
          <a:lstStyle/>
          <a:p>
            <a:r>
              <a:rPr lang="en-US" smtClean="0">
                <a:latin typeface="Arial Rounded MT Bold" pitchFamily="34" charset="0"/>
              </a:rPr>
              <a:t>CLOSEOUT PROCESS</a:t>
            </a:r>
          </a:p>
        </p:txBody>
      </p:sp>
      <p:sp>
        <p:nvSpPr>
          <p:cNvPr id="6" name="Content Placeholder 5"/>
          <p:cNvSpPr>
            <a:spLocks noGrp="1"/>
          </p:cNvSpPr>
          <p:nvPr>
            <p:ph idx="1"/>
          </p:nvPr>
        </p:nvSpPr>
        <p:spPr>
          <a:xfrm>
            <a:off x="609600" y="1752600"/>
            <a:ext cx="7620000" cy="4876800"/>
          </a:xfrm>
        </p:spPr>
        <p:txBody>
          <a:bodyPr/>
          <a:lstStyle/>
          <a:p>
            <a:pPr algn="ctr">
              <a:buFont typeface="Arial" charset="0"/>
              <a:buNone/>
            </a:pPr>
            <a:r>
              <a:rPr lang="en-US" sz="2000" u="sng" smtClean="0">
                <a:solidFill>
                  <a:srgbClr val="FF0000"/>
                </a:solidFill>
              </a:rPr>
              <a:t>BEGINS DURING THE LAST 120 DAYS of an AWARD</a:t>
            </a:r>
          </a:p>
          <a:p>
            <a:pPr>
              <a:buFont typeface="Wingdings" pitchFamily="2" charset="2"/>
              <a:buChar char="Ø"/>
            </a:pPr>
            <a:r>
              <a:rPr lang="en-US" sz="3000" smtClean="0"/>
              <a:t>Preparing and submitting </a:t>
            </a:r>
            <a:r>
              <a:rPr lang="en-US" sz="3000" i="1" smtClean="0">
                <a:solidFill>
                  <a:srgbClr val="FF0000"/>
                </a:solidFill>
              </a:rPr>
              <a:t>all required final</a:t>
            </a:r>
            <a:r>
              <a:rPr lang="en-US" sz="3000" smtClean="0"/>
              <a:t> reports.</a:t>
            </a:r>
          </a:p>
          <a:p>
            <a:pPr algn="ctr">
              <a:buFont typeface="Arial" charset="0"/>
              <a:buNone/>
            </a:pPr>
            <a:r>
              <a:rPr lang="en-US" sz="3000" b="1" smtClean="0"/>
              <a:t>Financial reports completed by UGCM</a:t>
            </a:r>
            <a:endParaRPr lang="en-US" sz="3000" smtClean="0"/>
          </a:p>
          <a:p>
            <a:pPr>
              <a:buFont typeface="Arial" charset="0"/>
              <a:buNone/>
            </a:pPr>
            <a:r>
              <a:rPr lang="en-US" sz="2800" smtClean="0"/>
              <a:t>		Final Financial Report</a:t>
            </a:r>
          </a:p>
          <a:p>
            <a:pPr>
              <a:buFont typeface="Arial" charset="0"/>
              <a:buNone/>
            </a:pPr>
            <a:r>
              <a:rPr lang="en-US" sz="2800" smtClean="0"/>
              <a:t>		Final Invoice </a:t>
            </a:r>
            <a:r>
              <a:rPr lang="en-US" sz="2400" b="1" i="1" smtClean="0">
                <a:solidFill>
                  <a:srgbClr val="FF0000"/>
                </a:solidFill>
              </a:rPr>
              <a:t>(the final payment may not be 	reimbursed in a timely manner if all other reports 	and/or deliverables have not been submitted)</a:t>
            </a:r>
          </a:p>
          <a:p>
            <a:pPr>
              <a:buFont typeface="Arial" charset="0"/>
              <a:buNone/>
            </a:pPr>
            <a:r>
              <a:rPr lang="en-US" sz="2800" b="1" i="1" smtClean="0">
                <a:solidFill>
                  <a:srgbClr val="FF0000"/>
                </a:solidFill>
              </a:rPr>
              <a:t>		</a:t>
            </a:r>
            <a:r>
              <a:rPr lang="en-US" sz="2800" smtClean="0"/>
              <a:t>Financial Certifications</a:t>
            </a:r>
          </a:p>
          <a:p>
            <a:pPr>
              <a:buFont typeface="Arial" charset="0"/>
              <a:buNone/>
            </a:pPr>
            <a:r>
              <a:rPr lang="en-US" sz="2800" smtClean="0"/>
              <a:t>		Release and Assignment Forms</a:t>
            </a:r>
            <a:endParaRPr lang="en-US" sz="3000" smtClean="0"/>
          </a:p>
          <a:p>
            <a:pPr>
              <a:buFont typeface="Arial" charset="0"/>
              <a:buNone/>
            </a:pPr>
            <a:endParaRPr lang="en-US" sz="3000" smtClean="0"/>
          </a:p>
        </p:txBody>
      </p:sp>
      <p:sp>
        <p:nvSpPr>
          <p:cNvPr id="16390" name="Slide Number Placeholder 4"/>
          <p:cNvSpPr>
            <a:spLocks noGrp="1"/>
          </p:cNvSpPr>
          <p:nvPr>
            <p:ph type="sldNum" sz="quarter" idx="12"/>
          </p:nvPr>
        </p:nvSpPr>
        <p:spPr bwMode="auto">
          <a:noFill/>
          <a:ln>
            <a:miter lim="800000"/>
            <a:headEnd/>
            <a:tailEnd/>
          </a:ln>
        </p:spPr>
        <p:txBody>
          <a:bodyPr/>
          <a:lstStyle/>
          <a:p>
            <a:fld id="{9C1FE8E5-175A-4A7A-9671-DEDF432640A7}" type="slidenum">
              <a:rPr lang="en-US" altLang="en-US" smtClean="0"/>
              <a:pPr/>
              <a:t>15</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additive="base">
                                        <p:cTn id="4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7410"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7411"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4"/>
          <p:cNvSpPr>
            <a:spLocks noGrp="1"/>
          </p:cNvSpPr>
          <p:nvPr>
            <p:ph type="title"/>
          </p:nvPr>
        </p:nvSpPr>
        <p:spPr>
          <a:xfrm>
            <a:off x="457200" y="704850"/>
            <a:ext cx="8229600" cy="895350"/>
          </a:xfrm>
        </p:spPr>
        <p:txBody>
          <a:bodyPr/>
          <a:lstStyle/>
          <a:p>
            <a:r>
              <a:rPr lang="en-US" smtClean="0">
                <a:latin typeface="Arial Rounded MT Bold" pitchFamily="34" charset="0"/>
              </a:rPr>
              <a:t>CLOSEOUT PROCESS</a:t>
            </a:r>
          </a:p>
        </p:txBody>
      </p:sp>
      <p:sp>
        <p:nvSpPr>
          <p:cNvPr id="6" name="Content Placeholder 5"/>
          <p:cNvSpPr>
            <a:spLocks noGrp="1"/>
          </p:cNvSpPr>
          <p:nvPr>
            <p:ph idx="1"/>
          </p:nvPr>
        </p:nvSpPr>
        <p:spPr>
          <a:xfrm>
            <a:off x="609600" y="1752600"/>
            <a:ext cx="7543800" cy="4495800"/>
          </a:xfrm>
        </p:spPr>
        <p:txBody>
          <a:bodyPr>
            <a:normAutofit lnSpcReduction="10000"/>
          </a:bodyPr>
          <a:lstStyle/>
          <a:p>
            <a:pPr algn="ctr">
              <a:buFont typeface="Arial" charset="0"/>
              <a:buNone/>
              <a:defRPr/>
            </a:pPr>
            <a:r>
              <a:rPr lang="en-US" sz="2000" u="sng" dirty="0" smtClean="0">
                <a:solidFill>
                  <a:srgbClr val="FF0000"/>
                </a:solidFill>
              </a:rPr>
              <a:t>BEGINS DURING THE LAST 120 DAYS of an AWARD</a:t>
            </a:r>
          </a:p>
          <a:p>
            <a:pPr>
              <a:buFont typeface="Wingdings" panose="05000000000000000000" pitchFamily="2" charset="2"/>
              <a:buChar char="Ø"/>
              <a:defRPr/>
            </a:pPr>
            <a:r>
              <a:rPr lang="en-US" sz="3000" dirty="0" smtClean="0"/>
              <a:t>Preparing and submitting </a:t>
            </a:r>
            <a:r>
              <a:rPr lang="en-US" sz="3000" i="1" dirty="0" smtClean="0">
                <a:solidFill>
                  <a:srgbClr val="FF0000"/>
                </a:solidFill>
              </a:rPr>
              <a:t>all required final</a:t>
            </a:r>
            <a:r>
              <a:rPr lang="en-US" sz="3000" dirty="0" smtClean="0"/>
              <a:t> reports.</a:t>
            </a:r>
          </a:p>
          <a:p>
            <a:pPr algn="ctr">
              <a:buFont typeface="Arial" charset="0"/>
              <a:buNone/>
              <a:defRPr/>
            </a:pPr>
            <a:r>
              <a:rPr lang="en-US" sz="3000" b="1" dirty="0" smtClean="0"/>
              <a:t>	Reports completed by the PI</a:t>
            </a:r>
          </a:p>
          <a:p>
            <a:pPr>
              <a:buFont typeface="Arial" charset="0"/>
              <a:buNone/>
              <a:defRPr/>
            </a:pPr>
            <a:r>
              <a:rPr lang="en-US" sz="2800" dirty="0" smtClean="0"/>
              <a:t>		Programmatic/Progress </a:t>
            </a:r>
          </a:p>
          <a:p>
            <a:pPr>
              <a:buFont typeface="Arial" charset="0"/>
              <a:buNone/>
              <a:defRPr/>
            </a:pPr>
            <a:r>
              <a:rPr lang="en-US" sz="2800" dirty="0" smtClean="0"/>
              <a:t>		Milestone Deliverables</a:t>
            </a:r>
          </a:p>
          <a:p>
            <a:pPr>
              <a:buFont typeface="Arial" charset="0"/>
              <a:buNone/>
              <a:defRPr/>
            </a:pPr>
            <a:r>
              <a:rPr lang="en-US" sz="2800" dirty="0" smtClean="0"/>
              <a:t>		Scientific/Technical </a:t>
            </a:r>
          </a:p>
          <a:p>
            <a:pPr>
              <a:buFont typeface="Arial" charset="0"/>
              <a:buNone/>
              <a:defRPr/>
            </a:pPr>
            <a:r>
              <a:rPr lang="en-US" sz="2800" dirty="0" smtClean="0"/>
              <a:t>		Invention (Patent) </a:t>
            </a:r>
          </a:p>
          <a:p>
            <a:pPr>
              <a:buFont typeface="Arial" charset="0"/>
              <a:buNone/>
              <a:defRPr/>
            </a:pPr>
            <a:r>
              <a:rPr lang="en-US" sz="2800" dirty="0" smtClean="0"/>
              <a:t>		Property (Equipment; Physical Inventory)</a:t>
            </a:r>
          </a:p>
          <a:p>
            <a:pPr>
              <a:buFont typeface="Arial" charset="0"/>
              <a:buNone/>
              <a:defRPr/>
            </a:pPr>
            <a:endParaRPr lang="en-US" sz="3000" dirty="0" smtClean="0"/>
          </a:p>
          <a:p>
            <a:pPr>
              <a:buFont typeface="Arial" charset="0"/>
              <a:buNone/>
              <a:defRPr/>
            </a:pPr>
            <a:endParaRPr lang="en-US" sz="3000" dirty="0" smtClean="0"/>
          </a:p>
        </p:txBody>
      </p:sp>
      <p:sp>
        <p:nvSpPr>
          <p:cNvPr id="17414" name="Slide Number Placeholder 4"/>
          <p:cNvSpPr>
            <a:spLocks noGrp="1"/>
          </p:cNvSpPr>
          <p:nvPr>
            <p:ph type="sldNum" sz="quarter" idx="12"/>
          </p:nvPr>
        </p:nvSpPr>
        <p:spPr bwMode="auto">
          <a:noFill/>
          <a:ln>
            <a:miter lim="800000"/>
            <a:headEnd/>
            <a:tailEnd/>
          </a:ln>
        </p:spPr>
        <p:txBody>
          <a:bodyPr/>
          <a:lstStyle/>
          <a:p>
            <a:fld id="{C1C6B4C1-D90E-4C2C-865C-944F97F4AEE8}" type="slidenum">
              <a:rPr lang="en-US" altLang="en-US" smtClean="0"/>
              <a:pPr/>
              <a:t>16</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additive="base">
                                        <p:cTn id="4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7" end="7"/>
                                            </p:txEl>
                                          </p:spTgt>
                                        </p:tgtEl>
                                        <p:attrNameLst>
                                          <p:attrName>style.visibility</p:attrName>
                                        </p:attrNameLst>
                                      </p:cBhvr>
                                      <p:to>
                                        <p:strVal val="visible"/>
                                      </p:to>
                                    </p:set>
                                    <p:anim calcmode="lin" valueType="num">
                                      <p:cBhvr additive="base">
                                        <p:cTn id="5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8434"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8435"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18436" name="Title 3"/>
          <p:cNvSpPr>
            <a:spLocks noGrp="1"/>
          </p:cNvSpPr>
          <p:nvPr>
            <p:ph type="title"/>
          </p:nvPr>
        </p:nvSpPr>
        <p:spPr>
          <a:xfrm>
            <a:off x="530225" y="1316038"/>
            <a:ext cx="7772400" cy="1363662"/>
          </a:xfrm>
        </p:spPr>
        <p:txBody>
          <a:bodyPr/>
          <a:lstStyle/>
          <a:p>
            <a:r>
              <a:rPr lang="en-US" sz="5000" smtClean="0">
                <a:latin typeface="Arial Rounded MT Bold" pitchFamily="34" charset="0"/>
              </a:rPr>
              <a:t>QUESTIONS</a:t>
            </a:r>
          </a:p>
        </p:txBody>
      </p:sp>
      <p:sp>
        <p:nvSpPr>
          <p:cNvPr id="9" name="Text Placeholder 5"/>
          <p:cNvSpPr txBox="1">
            <a:spLocks/>
          </p:cNvSpPr>
          <p:nvPr/>
        </p:nvSpPr>
        <p:spPr bwMode="auto">
          <a:xfrm>
            <a:off x="4535488" y="3657600"/>
            <a:ext cx="4075112" cy="762000"/>
          </a:xfrm>
          <a:prstGeom prst="rect">
            <a:avLst/>
          </a:prstGeom>
          <a:noFill/>
          <a:ln w="9525">
            <a:noFill/>
            <a:miter lim="800000"/>
            <a:headEnd/>
            <a:tailEnd/>
          </a:ln>
        </p:spPr>
        <p:txBody>
          <a:bodyPr>
            <a:normAutofit/>
          </a:bodyPr>
          <a:lstStyle/>
          <a:p>
            <a:pPr marL="514350" indent="-514350" eaLnBrk="0" hangingPunct="0">
              <a:spcBef>
                <a:spcPct val="20000"/>
              </a:spcBef>
              <a:buFont typeface="Wingdings" pitchFamily="2" charset="2"/>
              <a:buChar char="Ø"/>
              <a:defRPr/>
            </a:pPr>
            <a:r>
              <a:rPr lang="en-US" sz="4000" b="0">
                <a:latin typeface="+mn-lt"/>
                <a:cs typeface="+mn-cs"/>
              </a:rPr>
              <a:t>ASK, ASK, ASK!!!</a:t>
            </a:r>
            <a:endParaRPr lang="en-US" sz="4000" b="0" dirty="0">
              <a:latin typeface="+mn-lt"/>
              <a:cs typeface="+mn-cs"/>
            </a:endParaRPr>
          </a:p>
        </p:txBody>
      </p:sp>
      <p:sp>
        <p:nvSpPr>
          <p:cNvPr id="18438" name="Slide Number Placeholder 4"/>
          <p:cNvSpPr>
            <a:spLocks noGrp="1"/>
          </p:cNvSpPr>
          <p:nvPr>
            <p:ph type="sldNum" sz="quarter" idx="12"/>
          </p:nvPr>
        </p:nvSpPr>
        <p:spPr bwMode="auto">
          <a:noFill/>
          <a:ln>
            <a:miter lim="800000"/>
            <a:headEnd/>
            <a:tailEnd/>
          </a:ln>
        </p:spPr>
        <p:txBody>
          <a:bodyPr/>
          <a:lstStyle/>
          <a:p>
            <a:fld id="{DD7CE00E-7341-43F0-A39B-96623DC587A9}" type="slidenum">
              <a:rPr lang="en-US" altLang="en-US" smtClean="0"/>
              <a:pPr/>
              <a:t>17</a:t>
            </a:fld>
            <a:endParaRPr lang="en-US" altLang="en-US" smtClean="0"/>
          </a:p>
        </p:txBody>
      </p:sp>
    </p:spTree>
  </p:cSld>
  <p:clrMapOvr>
    <a:masterClrMapping/>
  </p:clrMapOvr>
  <p:transition>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9458" name="Picture 7" descr="tiger"/>
          <p:cNvPicPr>
            <a:picLocks noChangeAspect="1" noChangeArrowheads="1"/>
          </p:cNvPicPr>
          <p:nvPr/>
        </p:nvPicPr>
        <p:blipFill>
          <a:blip r:embed="rId3"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9459" name="Picture 7" descr="Jackson State University"/>
          <p:cNvPicPr>
            <a:picLocks noChangeAspect="1" noChangeArrowheads="1"/>
          </p:cNvPicPr>
          <p:nvPr/>
        </p:nvPicPr>
        <p:blipFill>
          <a:blip r:embed="rId4" cstate="print"/>
          <a:srcRect/>
          <a:stretch>
            <a:fillRect/>
          </a:stretch>
        </p:blipFill>
        <p:spPr bwMode="auto">
          <a:xfrm>
            <a:off x="-76200" y="76200"/>
            <a:ext cx="1752600" cy="2381250"/>
          </a:xfrm>
          <a:prstGeom prst="rect">
            <a:avLst/>
          </a:prstGeom>
          <a:noFill/>
          <a:ln w="9525">
            <a:noFill/>
            <a:miter lim="800000"/>
            <a:headEnd/>
            <a:tailEnd/>
          </a:ln>
        </p:spPr>
      </p:pic>
      <p:sp>
        <p:nvSpPr>
          <p:cNvPr id="6" name="Title 3"/>
          <p:cNvSpPr>
            <a:spLocks noGrp="1"/>
          </p:cNvSpPr>
          <p:nvPr>
            <p:ph type="title"/>
          </p:nvPr>
        </p:nvSpPr>
        <p:spPr>
          <a:xfrm>
            <a:off x="457200" y="704850"/>
            <a:ext cx="8229600" cy="742950"/>
          </a:xfrm>
        </p:spPr>
        <p:txBody>
          <a:bodyPr>
            <a:normAutofit fontScale="90000"/>
          </a:bodyPr>
          <a:lstStyle/>
          <a:p>
            <a:pPr>
              <a:defRPr/>
            </a:pPr>
            <a:r>
              <a:rPr lang="en-US" dirty="0" smtClean="0">
                <a:latin typeface="Arial Rounded MT Bold" pitchFamily="34" charset="0"/>
              </a:rPr>
              <a:t>CONTACT US</a:t>
            </a:r>
            <a:endParaRPr lang="en-US" dirty="0">
              <a:latin typeface="Arial Rounded MT Bold" pitchFamily="34" charset="0"/>
            </a:endParaRPr>
          </a:p>
        </p:txBody>
      </p:sp>
      <p:sp>
        <p:nvSpPr>
          <p:cNvPr id="7" name="Content Placeholder 4"/>
          <p:cNvSpPr>
            <a:spLocks noGrp="1"/>
          </p:cNvSpPr>
          <p:nvPr>
            <p:ph sz="half" idx="1"/>
          </p:nvPr>
        </p:nvSpPr>
        <p:spPr>
          <a:xfrm>
            <a:off x="381000" y="2286000"/>
            <a:ext cx="4191000" cy="4343400"/>
          </a:xfrm>
        </p:spPr>
        <p:txBody>
          <a:bodyPr>
            <a:normAutofit fontScale="62500" lnSpcReduction="20000"/>
          </a:bodyPr>
          <a:lstStyle/>
          <a:p>
            <a:pPr>
              <a:buFont typeface="Wingdings" pitchFamily="2" charset="2"/>
              <a:buChar char="Ø"/>
              <a:defRPr/>
            </a:pPr>
            <a:r>
              <a:rPr lang="en-US" dirty="0" err="1" smtClean="0"/>
              <a:t>Illiad</a:t>
            </a:r>
            <a:r>
              <a:rPr lang="en-US" dirty="0" smtClean="0"/>
              <a:t> Kelly - Director</a:t>
            </a:r>
          </a:p>
          <a:p>
            <a:pPr>
              <a:buFont typeface="Arial" charset="0"/>
              <a:buNone/>
              <a:defRPr/>
            </a:pPr>
            <a:r>
              <a:rPr lang="en-US" dirty="0" smtClean="0"/>
              <a:t>	Phone: 601-979-2056</a:t>
            </a:r>
          </a:p>
          <a:p>
            <a:pPr>
              <a:buFont typeface="Arial" charset="0"/>
              <a:buNone/>
              <a:defRPr/>
            </a:pPr>
            <a:r>
              <a:rPr lang="en-US" dirty="0" smtClean="0"/>
              <a:t>	Email: </a:t>
            </a:r>
            <a:r>
              <a:rPr lang="en-US" dirty="0" smtClean="0">
                <a:hlinkClick r:id="rId5"/>
              </a:rPr>
              <a:t>illiad.l.kelly@jsums.edu</a:t>
            </a:r>
            <a:endParaRPr lang="en-US" dirty="0" smtClean="0"/>
          </a:p>
          <a:p>
            <a:pPr>
              <a:buFont typeface="Arial" charset="0"/>
              <a:buNone/>
              <a:defRPr/>
            </a:pPr>
            <a:endParaRPr lang="en-US" dirty="0" smtClean="0"/>
          </a:p>
          <a:p>
            <a:pPr>
              <a:buFont typeface="Wingdings" pitchFamily="2" charset="2"/>
              <a:buChar char="Ø"/>
              <a:defRPr/>
            </a:pPr>
            <a:r>
              <a:rPr lang="en-US" dirty="0" err="1" smtClean="0"/>
              <a:t>Phillisa</a:t>
            </a:r>
            <a:r>
              <a:rPr lang="en-US" dirty="0" smtClean="0"/>
              <a:t> Conner - Assistant Director/Grant Accountant</a:t>
            </a:r>
          </a:p>
          <a:p>
            <a:pPr>
              <a:buFont typeface="Arial" charset="0"/>
              <a:buNone/>
              <a:defRPr/>
            </a:pPr>
            <a:r>
              <a:rPr lang="en-US" dirty="0" smtClean="0"/>
              <a:t>	Phone: 601-979-2965</a:t>
            </a:r>
          </a:p>
          <a:p>
            <a:pPr>
              <a:buFont typeface="Arial" charset="0"/>
              <a:buNone/>
              <a:defRPr/>
            </a:pPr>
            <a:r>
              <a:rPr lang="en-US" dirty="0" smtClean="0"/>
              <a:t>	Email:	</a:t>
            </a:r>
          </a:p>
          <a:p>
            <a:pPr>
              <a:buFont typeface="Arial" charset="0"/>
              <a:buNone/>
              <a:defRPr/>
            </a:pPr>
            <a:r>
              <a:rPr lang="en-US" dirty="0" smtClean="0"/>
              <a:t>	</a:t>
            </a:r>
            <a:r>
              <a:rPr lang="en-US" dirty="0" smtClean="0">
                <a:hlinkClick r:id="rId6"/>
              </a:rPr>
              <a:t>phillisa.r.conner@jsums.edu</a:t>
            </a:r>
            <a:endParaRPr lang="en-US" dirty="0" smtClean="0"/>
          </a:p>
          <a:p>
            <a:pPr>
              <a:buFont typeface="Wingdings" pitchFamily="2" charset="2"/>
              <a:buChar char="Ø"/>
              <a:defRPr/>
            </a:pPr>
            <a:endParaRPr lang="en-US" dirty="0" smtClean="0"/>
          </a:p>
          <a:p>
            <a:pPr>
              <a:buFont typeface="Wingdings" pitchFamily="2" charset="2"/>
              <a:buChar char="Ø"/>
              <a:defRPr/>
            </a:pPr>
            <a:r>
              <a:rPr lang="en-US" dirty="0" smtClean="0"/>
              <a:t>William Davis – Grant Accountant</a:t>
            </a:r>
          </a:p>
          <a:p>
            <a:pPr>
              <a:buFont typeface="Arial" pitchFamily="34" charset="0"/>
              <a:buNone/>
              <a:defRPr/>
            </a:pPr>
            <a:r>
              <a:rPr lang="en-US" dirty="0" smtClean="0"/>
              <a:t>	Phone: 601-979-0824</a:t>
            </a:r>
          </a:p>
          <a:p>
            <a:pPr>
              <a:buFont typeface="Arial" pitchFamily="34" charset="0"/>
              <a:buNone/>
              <a:defRPr/>
            </a:pPr>
            <a:r>
              <a:rPr lang="en-US" dirty="0" smtClean="0"/>
              <a:t>	email: </a:t>
            </a:r>
            <a:r>
              <a:rPr lang="en-US" dirty="0" smtClean="0">
                <a:hlinkClick r:id="rId7"/>
              </a:rPr>
              <a:t>william.t.davis@jsums.edu</a:t>
            </a:r>
            <a:endParaRPr lang="en-US" dirty="0" smtClean="0"/>
          </a:p>
          <a:p>
            <a:pPr>
              <a:buFont typeface="Arial" charset="0"/>
              <a:buNone/>
              <a:defRPr/>
            </a:pPr>
            <a:endParaRPr lang="en-US" dirty="0" smtClean="0"/>
          </a:p>
          <a:p>
            <a:pPr>
              <a:buFont typeface="Arial" charset="0"/>
              <a:buNone/>
              <a:defRPr/>
            </a:pPr>
            <a:endParaRPr lang="en-US" dirty="0" smtClean="0"/>
          </a:p>
          <a:p>
            <a:pPr>
              <a:buFont typeface="Arial" charset="0"/>
              <a:buNone/>
              <a:defRPr/>
            </a:pPr>
            <a:endParaRPr lang="en-US" dirty="0" smtClean="0"/>
          </a:p>
          <a:p>
            <a:pPr>
              <a:defRPr/>
            </a:pPr>
            <a:endParaRPr lang="en-US" dirty="0"/>
          </a:p>
        </p:txBody>
      </p:sp>
      <p:sp>
        <p:nvSpPr>
          <p:cNvPr id="8" name="Content Placeholder 5"/>
          <p:cNvSpPr txBox="1">
            <a:spLocks/>
          </p:cNvSpPr>
          <p:nvPr/>
        </p:nvSpPr>
        <p:spPr>
          <a:xfrm>
            <a:off x="4191000" y="2286000"/>
            <a:ext cx="4114800" cy="3962400"/>
          </a:xfrm>
          <a:prstGeom prst="rect">
            <a:avLst/>
          </a:prstGeom>
        </p:spPr>
        <p:txBody>
          <a:bodyPr>
            <a:normAutofit fontScale="55000" lnSpcReduction="20000"/>
          </a:bodyPr>
          <a:lstStyle/>
          <a:p>
            <a:pPr marL="342900" indent="-342900" eaLnBrk="0" hangingPunct="0">
              <a:spcBef>
                <a:spcPct val="20000"/>
              </a:spcBef>
              <a:buFont typeface="Wingdings" pitchFamily="2" charset="2"/>
              <a:buChar char="Ø"/>
              <a:defRPr/>
            </a:pPr>
            <a:r>
              <a:rPr lang="en-US" sz="3200" b="0" dirty="0">
                <a:latin typeface="+mn-lt"/>
                <a:cs typeface="+mn-cs"/>
              </a:rPr>
              <a:t>Tiffany Robinson - Grant Accountant</a:t>
            </a:r>
          </a:p>
          <a:p>
            <a:pPr marL="342900" indent="-342900" eaLnBrk="0" hangingPunct="0">
              <a:spcBef>
                <a:spcPct val="20000"/>
              </a:spcBef>
              <a:buFont typeface="Arial" charset="0"/>
              <a:buNone/>
              <a:defRPr/>
            </a:pPr>
            <a:r>
              <a:rPr lang="en-US" sz="3200" b="0" dirty="0">
                <a:latin typeface="+mn-lt"/>
                <a:cs typeface="+mn-cs"/>
              </a:rPr>
              <a:t>	Phone: 601-979-6802</a:t>
            </a:r>
          </a:p>
          <a:p>
            <a:pPr marL="342900" indent="-342900" eaLnBrk="0" hangingPunct="0">
              <a:spcBef>
                <a:spcPct val="20000"/>
              </a:spcBef>
              <a:buFont typeface="Arial" charset="0"/>
              <a:buNone/>
              <a:defRPr/>
            </a:pPr>
            <a:r>
              <a:rPr lang="en-US" sz="3200" b="0" dirty="0">
                <a:latin typeface="+mn-lt"/>
                <a:cs typeface="+mn-cs"/>
              </a:rPr>
              <a:t>	Email: </a:t>
            </a:r>
            <a:r>
              <a:rPr lang="en-US" sz="3200" b="0" dirty="0">
                <a:latin typeface="+mn-lt"/>
                <a:cs typeface="+mn-cs"/>
                <a:hlinkClick r:id="rId8"/>
              </a:rPr>
              <a:t>tiffany.f.robinson@jsums.edu</a:t>
            </a:r>
            <a:endParaRPr lang="en-US" sz="3200" b="0" dirty="0">
              <a:latin typeface="+mn-lt"/>
              <a:cs typeface="+mn-cs"/>
            </a:endParaRPr>
          </a:p>
          <a:p>
            <a:pPr marL="342900" indent="-342900" eaLnBrk="0" hangingPunct="0">
              <a:spcBef>
                <a:spcPct val="20000"/>
              </a:spcBef>
              <a:buFont typeface="Arial" charset="0"/>
              <a:buNone/>
              <a:defRPr/>
            </a:pPr>
            <a:endParaRPr lang="en-US" sz="3200" b="0" dirty="0">
              <a:latin typeface="+mn-lt"/>
              <a:cs typeface="+mn-cs"/>
            </a:endParaRPr>
          </a:p>
          <a:p>
            <a:pPr marL="342900" indent="-342900" eaLnBrk="0" hangingPunct="0">
              <a:spcBef>
                <a:spcPct val="20000"/>
              </a:spcBef>
              <a:buFont typeface="Wingdings" pitchFamily="2" charset="2"/>
              <a:buChar char="Ø"/>
              <a:defRPr/>
            </a:pPr>
            <a:r>
              <a:rPr lang="en-US" sz="3200" b="0" dirty="0">
                <a:latin typeface="+mn-lt"/>
                <a:cs typeface="+mn-cs"/>
              </a:rPr>
              <a:t>Shirley Smith - Grant Accountant</a:t>
            </a:r>
          </a:p>
          <a:p>
            <a:pPr marL="342900" indent="-342900" eaLnBrk="0" hangingPunct="0">
              <a:spcBef>
                <a:spcPct val="20000"/>
              </a:spcBef>
              <a:buFont typeface="Arial" charset="0"/>
              <a:buNone/>
              <a:defRPr/>
            </a:pPr>
            <a:r>
              <a:rPr lang="en-US" sz="3200" b="0" dirty="0">
                <a:latin typeface="+mn-lt"/>
                <a:cs typeface="+mn-cs"/>
              </a:rPr>
              <a:t>	Phone: 601-979-2920</a:t>
            </a:r>
          </a:p>
          <a:p>
            <a:pPr marL="342900" indent="-342900" eaLnBrk="0" hangingPunct="0">
              <a:spcBef>
                <a:spcPct val="20000"/>
              </a:spcBef>
              <a:buFont typeface="Arial" charset="0"/>
              <a:buNone/>
              <a:defRPr/>
            </a:pPr>
            <a:r>
              <a:rPr lang="en-US" sz="3200" b="0" dirty="0">
                <a:latin typeface="+mn-lt"/>
                <a:cs typeface="+mn-cs"/>
              </a:rPr>
              <a:t>	Email: </a:t>
            </a:r>
            <a:r>
              <a:rPr lang="en-US" sz="3200" b="0" dirty="0">
                <a:latin typeface="+mn-lt"/>
                <a:cs typeface="+mn-cs"/>
                <a:hlinkClick r:id="rId9"/>
              </a:rPr>
              <a:t>shirley.j.smith@jsums.edu</a:t>
            </a:r>
            <a:endParaRPr lang="en-US" sz="3200" b="0" dirty="0">
              <a:latin typeface="+mn-lt"/>
              <a:cs typeface="+mn-cs"/>
            </a:endParaRPr>
          </a:p>
          <a:p>
            <a:pPr marL="342900" indent="-342900" eaLnBrk="0" hangingPunct="0">
              <a:spcBef>
                <a:spcPct val="20000"/>
              </a:spcBef>
              <a:buFont typeface="Wingdings" pitchFamily="2" charset="2"/>
              <a:buChar char="Ø"/>
              <a:defRPr/>
            </a:pPr>
            <a:endParaRPr lang="en-US" sz="3200" b="0" dirty="0">
              <a:latin typeface="+mn-lt"/>
              <a:cs typeface="+mn-cs"/>
            </a:endParaRPr>
          </a:p>
          <a:p>
            <a:pPr marL="342900" indent="-342900" eaLnBrk="0" hangingPunct="0">
              <a:spcBef>
                <a:spcPct val="20000"/>
              </a:spcBef>
              <a:buFont typeface="Wingdings" pitchFamily="2" charset="2"/>
              <a:buChar char="Ø"/>
              <a:defRPr/>
            </a:pPr>
            <a:r>
              <a:rPr lang="en-US" sz="3200" b="0" dirty="0">
                <a:latin typeface="+mn-lt"/>
                <a:cs typeface="+mn-cs"/>
              </a:rPr>
              <a:t>Dana Body – Time and Effort Administrator/Grant Accountant</a:t>
            </a:r>
          </a:p>
          <a:p>
            <a:pPr marL="342900" indent="-342900" eaLnBrk="0" hangingPunct="0">
              <a:spcBef>
                <a:spcPct val="20000"/>
              </a:spcBef>
              <a:defRPr/>
            </a:pPr>
            <a:r>
              <a:rPr lang="en-US" sz="3200" b="0" dirty="0">
                <a:latin typeface="+mn-lt"/>
                <a:cs typeface="+mn-cs"/>
              </a:rPr>
              <a:t>	Phone: 601-979-6345</a:t>
            </a:r>
          </a:p>
          <a:p>
            <a:pPr marL="342900" indent="-342900" eaLnBrk="0" hangingPunct="0">
              <a:spcBef>
                <a:spcPct val="20000"/>
              </a:spcBef>
              <a:defRPr/>
            </a:pPr>
            <a:r>
              <a:rPr lang="en-US" sz="3200" b="0" dirty="0">
                <a:latin typeface="+mn-lt"/>
                <a:cs typeface="+mn-cs"/>
              </a:rPr>
              <a:t>	Email:  </a:t>
            </a:r>
            <a:r>
              <a:rPr lang="en-US" sz="3200" b="0" dirty="0">
                <a:latin typeface="+mn-lt"/>
                <a:cs typeface="+mn-cs"/>
                <a:hlinkClick r:id="rId10"/>
              </a:rPr>
              <a:t>Tande@jsums.edu</a:t>
            </a:r>
            <a:endParaRPr lang="en-US" sz="3200" b="0" dirty="0">
              <a:latin typeface="+mn-lt"/>
              <a:cs typeface="+mn-cs"/>
            </a:endParaRPr>
          </a:p>
          <a:p>
            <a:pPr marL="342900" indent="-342900" eaLnBrk="0" hangingPunct="0">
              <a:spcBef>
                <a:spcPct val="20000"/>
              </a:spcBef>
              <a:defRPr/>
            </a:pPr>
            <a:r>
              <a:rPr lang="en-US" sz="3200" b="0" dirty="0">
                <a:latin typeface="+mn-lt"/>
                <a:cs typeface="+mn-cs"/>
              </a:rPr>
              <a:t>		   </a:t>
            </a:r>
            <a:r>
              <a:rPr lang="en-US" sz="3200" b="0" dirty="0">
                <a:latin typeface="+mn-lt"/>
                <a:cs typeface="+mn-cs"/>
                <a:hlinkClick r:id="rId11"/>
              </a:rPr>
              <a:t>dana.body@jsums.edu</a:t>
            </a:r>
            <a:endParaRPr lang="en-US" sz="3200" b="0" dirty="0">
              <a:latin typeface="+mn-lt"/>
              <a:cs typeface="+mn-cs"/>
            </a:endParaRPr>
          </a:p>
          <a:p>
            <a:pPr marL="342900" indent="-342900" eaLnBrk="0" hangingPunct="0">
              <a:spcBef>
                <a:spcPct val="20000"/>
              </a:spcBef>
              <a:defRPr/>
            </a:pPr>
            <a:endParaRPr lang="en-US" sz="3200" b="0" dirty="0">
              <a:latin typeface="+mn-lt"/>
              <a:cs typeface="+mn-cs"/>
            </a:endParaRPr>
          </a:p>
          <a:p>
            <a:pPr marL="342900" indent="-342900" eaLnBrk="0" hangingPunct="0">
              <a:spcBef>
                <a:spcPct val="20000"/>
              </a:spcBef>
              <a:defRPr/>
            </a:pPr>
            <a:endParaRPr lang="en-US" sz="2000" dirty="0"/>
          </a:p>
          <a:p>
            <a:pPr marL="342900" indent="-342900" eaLnBrk="0" hangingPunct="0">
              <a:spcBef>
                <a:spcPct val="20000"/>
              </a:spcBef>
              <a:buFont typeface="Arial" charset="0"/>
              <a:buNone/>
              <a:defRPr/>
            </a:pPr>
            <a:endParaRPr lang="en-US" sz="3200" b="0" dirty="0">
              <a:latin typeface="+mn-lt"/>
              <a:cs typeface="+mn-cs"/>
            </a:endParaRPr>
          </a:p>
          <a:p>
            <a:pPr marL="342900" indent="-342900" eaLnBrk="0" hangingPunct="0">
              <a:spcBef>
                <a:spcPct val="20000"/>
              </a:spcBef>
              <a:buFont typeface="Arial" charset="0"/>
              <a:buNone/>
              <a:defRPr/>
            </a:pPr>
            <a:endParaRPr lang="en-US" sz="3200" b="0" dirty="0">
              <a:latin typeface="+mn-lt"/>
              <a:cs typeface="+mn-cs"/>
            </a:endParaRPr>
          </a:p>
          <a:p>
            <a:pPr marL="342900" indent="-342900" eaLnBrk="0" hangingPunct="0">
              <a:spcBef>
                <a:spcPct val="20000"/>
              </a:spcBef>
              <a:buFont typeface="Arial" charset="0"/>
              <a:buNone/>
              <a:defRPr/>
            </a:pPr>
            <a:endParaRPr lang="en-US" sz="3200" b="0" dirty="0">
              <a:latin typeface="+mn-lt"/>
              <a:cs typeface="+mn-cs"/>
            </a:endParaRPr>
          </a:p>
          <a:p>
            <a:pPr marL="342900" indent="-342900" eaLnBrk="0" hangingPunct="0">
              <a:spcBef>
                <a:spcPct val="20000"/>
              </a:spcBef>
              <a:buFont typeface="Arial" charset="0"/>
              <a:buNone/>
              <a:defRPr/>
            </a:pPr>
            <a:endParaRPr lang="en-US" sz="3200" b="0" dirty="0">
              <a:latin typeface="+mn-lt"/>
              <a:cs typeface="+mn-cs"/>
            </a:endParaRPr>
          </a:p>
        </p:txBody>
      </p:sp>
      <p:sp>
        <p:nvSpPr>
          <p:cNvPr id="19463" name="Slide Number Placeholder 4"/>
          <p:cNvSpPr>
            <a:spLocks noGrp="1"/>
          </p:cNvSpPr>
          <p:nvPr>
            <p:ph type="sldNum" sz="quarter" idx="12"/>
          </p:nvPr>
        </p:nvSpPr>
        <p:spPr bwMode="auto">
          <a:noFill/>
          <a:ln>
            <a:miter lim="800000"/>
            <a:headEnd/>
            <a:tailEnd/>
          </a:ln>
        </p:spPr>
        <p:txBody>
          <a:bodyPr/>
          <a:lstStyle/>
          <a:p>
            <a:fld id="{77EDDAC9-87C6-40E7-9208-11496313832C}" type="slidenum">
              <a:rPr lang="en-US" altLang="en-US" smtClean="0"/>
              <a:pPr/>
              <a:t>18</a:t>
            </a:fld>
            <a:endParaRPr lang="en-US" altLang="en-US" smtClean="0"/>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sp>
        <p:nvSpPr>
          <p:cNvPr id="3074" name="Slide Number Placeholder 4"/>
          <p:cNvSpPr>
            <a:spLocks noGrp="1"/>
          </p:cNvSpPr>
          <p:nvPr>
            <p:ph type="sldNum" sz="quarter" idx="12"/>
          </p:nvPr>
        </p:nvSpPr>
        <p:spPr bwMode="auto">
          <a:noFill/>
          <a:ln>
            <a:miter lim="800000"/>
            <a:headEnd/>
            <a:tailEnd/>
          </a:ln>
        </p:spPr>
        <p:txBody>
          <a:bodyPr/>
          <a:lstStyle/>
          <a:p>
            <a:fld id="{5EBFF825-41ED-40BA-B479-D92F2B9F71D0}" type="slidenum">
              <a:rPr lang="en-US" altLang="en-US" smtClean="0"/>
              <a:pPr/>
              <a:t>2</a:t>
            </a:fld>
            <a:endParaRPr lang="en-US" altLang="en-US" smtClean="0"/>
          </a:p>
        </p:txBody>
      </p:sp>
      <p:pic>
        <p:nvPicPr>
          <p:cNvPr id="3075"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3076"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3077" name="Title 1"/>
          <p:cNvSpPr>
            <a:spLocks noGrp="1"/>
          </p:cNvSpPr>
          <p:nvPr>
            <p:ph type="title"/>
          </p:nvPr>
        </p:nvSpPr>
        <p:spPr>
          <a:xfrm>
            <a:off x="762000" y="381000"/>
            <a:ext cx="7924800" cy="1466850"/>
          </a:xfrm>
        </p:spPr>
        <p:txBody>
          <a:bodyPr/>
          <a:lstStyle/>
          <a:p>
            <a:r>
              <a:rPr lang="en-US" sz="3200" smtClean="0">
                <a:latin typeface="Arial Rounded MT Bold" pitchFamily="34" charset="0"/>
              </a:rPr>
              <a:t>UGCM STAFF</a:t>
            </a:r>
            <a:br>
              <a:rPr lang="en-US" sz="3200" smtClean="0">
                <a:latin typeface="Arial Rounded MT Bold" pitchFamily="34" charset="0"/>
              </a:rPr>
            </a:br>
            <a:endParaRPr lang="en-US" sz="3200" smtClean="0">
              <a:latin typeface="Arial Rounded MT Bold" pitchFamily="34" charset="0"/>
            </a:endParaRPr>
          </a:p>
        </p:txBody>
      </p:sp>
      <p:sp>
        <p:nvSpPr>
          <p:cNvPr id="6" name="Content Placeholder 2"/>
          <p:cNvSpPr>
            <a:spLocks noGrp="1"/>
          </p:cNvSpPr>
          <p:nvPr>
            <p:ph idx="1"/>
          </p:nvPr>
        </p:nvSpPr>
        <p:spPr>
          <a:xfrm>
            <a:off x="533400" y="1066800"/>
            <a:ext cx="8153400" cy="5410200"/>
          </a:xfrm>
        </p:spPr>
        <p:txBody>
          <a:bodyPr/>
          <a:lstStyle/>
          <a:p>
            <a:pPr>
              <a:buFont typeface="Arial" charset="0"/>
              <a:buNone/>
            </a:pPr>
            <a:endParaRPr lang="en-US" smtClean="0"/>
          </a:p>
          <a:p>
            <a:pPr>
              <a:buFont typeface="Arial" charset="0"/>
              <a:buNone/>
            </a:pPr>
            <a:endParaRPr lang="en-US" smtClean="0"/>
          </a:p>
          <a:p>
            <a:pPr>
              <a:buFont typeface="Wingdings" pitchFamily="2" charset="2"/>
              <a:buChar char="Ø"/>
            </a:pPr>
            <a:r>
              <a:rPr lang="en-US" smtClean="0"/>
              <a:t>Illiad Kelly-Director</a:t>
            </a:r>
          </a:p>
          <a:p>
            <a:pPr>
              <a:buFont typeface="Wingdings" pitchFamily="2" charset="2"/>
              <a:buChar char="Ø"/>
            </a:pPr>
            <a:r>
              <a:rPr lang="en-US" smtClean="0"/>
              <a:t>Phillisa Conner-Assistant Director/Grant Accountant</a:t>
            </a:r>
          </a:p>
          <a:p>
            <a:pPr>
              <a:buFont typeface="Wingdings" pitchFamily="2" charset="2"/>
              <a:buChar char="Ø"/>
            </a:pPr>
            <a:r>
              <a:rPr lang="en-US" smtClean="0"/>
              <a:t>William Davis-Grant Accountant</a:t>
            </a:r>
          </a:p>
          <a:p>
            <a:pPr>
              <a:buFont typeface="Wingdings" pitchFamily="2" charset="2"/>
              <a:buChar char="Ø"/>
            </a:pPr>
            <a:r>
              <a:rPr lang="en-US" smtClean="0"/>
              <a:t>Tiffany Robinson-Grant Accountant</a:t>
            </a:r>
          </a:p>
          <a:p>
            <a:pPr>
              <a:buFont typeface="Wingdings" pitchFamily="2" charset="2"/>
              <a:buChar char="Ø"/>
            </a:pPr>
            <a:r>
              <a:rPr lang="en-US" smtClean="0"/>
              <a:t>Shirley Smith-Grant Accountant</a:t>
            </a:r>
          </a:p>
          <a:p>
            <a:pPr>
              <a:buFont typeface="Wingdings" pitchFamily="2" charset="2"/>
              <a:buChar char="Ø"/>
            </a:pPr>
            <a:r>
              <a:rPr lang="en-US" smtClean="0"/>
              <a:t>Dana Body-Time and Effort Administrator</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bwMode="auto">
          <a:noFill/>
          <a:ln>
            <a:miter lim="800000"/>
            <a:headEnd/>
            <a:tailEnd/>
          </a:ln>
        </p:spPr>
        <p:txBody>
          <a:bodyPr/>
          <a:lstStyle/>
          <a:p>
            <a:fld id="{DBE46BE6-07D1-40A4-9CBA-89348A585F8E}" type="slidenum">
              <a:rPr lang="en-US" altLang="en-US" smtClean="0"/>
              <a:pPr/>
              <a:t>3</a:t>
            </a:fld>
            <a:endParaRPr lang="en-US" altLang="en-US" smtClean="0"/>
          </a:p>
        </p:txBody>
      </p:sp>
      <p:pic>
        <p:nvPicPr>
          <p:cNvPr id="4099"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4100"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4101" name="Title 1"/>
          <p:cNvSpPr>
            <a:spLocks noGrp="1"/>
          </p:cNvSpPr>
          <p:nvPr>
            <p:ph type="title"/>
          </p:nvPr>
        </p:nvSpPr>
        <p:spPr>
          <a:xfrm>
            <a:off x="1600200" y="704850"/>
            <a:ext cx="7086600" cy="1143000"/>
          </a:xfrm>
        </p:spPr>
        <p:txBody>
          <a:bodyPr/>
          <a:lstStyle/>
          <a:p>
            <a:r>
              <a:rPr lang="en-US" sz="3200" smtClean="0">
                <a:latin typeface="Arial Rounded MT Bold" pitchFamily="34" charset="0"/>
              </a:rPr>
              <a:t>GRANT CLOSEOUT</a:t>
            </a:r>
            <a:br>
              <a:rPr lang="en-US" sz="3200" smtClean="0">
                <a:latin typeface="Arial Rounded MT Bold" pitchFamily="34" charset="0"/>
              </a:rPr>
            </a:br>
            <a:endParaRPr lang="en-US" sz="3200" smtClean="0">
              <a:latin typeface="Arial Rounded MT Bold" pitchFamily="34" charset="0"/>
            </a:endParaRPr>
          </a:p>
        </p:txBody>
      </p:sp>
      <p:sp>
        <p:nvSpPr>
          <p:cNvPr id="6" name="Content Placeholder 2"/>
          <p:cNvSpPr>
            <a:spLocks noGrp="1"/>
          </p:cNvSpPr>
          <p:nvPr>
            <p:ph idx="1"/>
          </p:nvPr>
        </p:nvSpPr>
        <p:spPr>
          <a:xfrm>
            <a:off x="1600200" y="2286000"/>
            <a:ext cx="7086600" cy="4038600"/>
          </a:xfrm>
        </p:spPr>
        <p:txBody>
          <a:bodyPr/>
          <a:lstStyle/>
          <a:p>
            <a:pPr>
              <a:buFont typeface="Wingdings" pitchFamily="2" charset="2"/>
              <a:buChar char="Ø"/>
            </a:pPr>
            <a:r>
              <a:rPr lang="en-US" smtClean="0"/>
              <a:t>ABOUT UGCM</a:t>
            </a:r>
          </a:p>
          <a:p>
            <a:pPr>
              <a:buFont typeface="Wingdings" pitchFamily="2" charset="2"/>
              <a:buChar char="Ø"/>
            </a:pPr>
            <a:r>
              <a:rPr lang="en-US" smtClean="0"/>
              <a:t>FEDERAL REGULATIONS (UNIFORM GUIDANCE-CFR 200.343)</a:t>
            </a:r>
          </a:p>
          <a:p>
            <a:pPr>
              <a:buFont typeface="Wingdings" pitchFamily="2" charset="2"/>
              <a:buChar char="Ø"/>
            </a:pPr>
            <a:r>
              <a:rPr lang="en-US" smtClean="0"/>
              <a:t>CLOSEOUT POLICY</a:t>
            </a:r>
          </a:p>
          <a:p>
            <a:pPr>
              <a:buFont typeface="Wingdings" pitchFamily="2" charset="2"/>
              <a:buChar char="Ø"/>
            </a:pPr>
            <a:r>
              <a:rPr lang="en-US" smtClean="0"/>
              <a:t>CLOSEOUT PROCESS</a:t>
            </a:r>
          </a:p>
          <a:p>
            <a:pPr>
              <a:buFont typeface="Wingdings" pitchFamily="2" charset="2"/>
              <a:buChar char="Ø"/>
            </a:pPr>
            <a:r>
              <a:rPr lang="en-US" smtClean="0"/>
              <a:t>QUESTIONS</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bwMode="auto">
          <a:noFill/>
          <a:ln>
            <a:miter lim="800000"/>
            <a:headEnd/>
            <a:tailEnd/>
          </a:ln>
        </p:spPr>
        <p:txBody>
          <a:bodyPr/>
          <a:lstStyle/>
          <a:p>
            <a:fld id="{CF5ED703-8B2D-4946-957A-FC87122B10B1}" type="slidenum">
              <a:rPr lang="en-US" altLang="en-US" smtClean="0"/>
              <a:pPr/>
              <a:t>4</a:t>
            </a:fld>
            <a:endParaRPr lang="en-US" altLang="en-US" smtClean="0"/>
          </a:p>
        </p:txBody>
      </p:sp>
      <p:pic>
        <p:nvPicPr>
          <p:cNvPr id="5123"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5124"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125" name="Title 1"/>
          <p:cNvSpPr>
            <a:spLocks noGrp="1"/>
          </p:cNvSpPr>
          <p:nvPr>
            <p:ph type="title"/>
          </p:nvPr>
        </p:nvSpPr>
        <p:spPr>
          <a:xfrm>
            <a:off x="1457325" y="704850"/>
            <a:ext cx="7229475" cy="1657350"/>
          </a:xfrm>
        </p:spPr>
        <p:txBody>
          <a:bodyPr/>
          <a:lstStyle/>
          <a:p>
            <a:r>
              <a:rPr lang="en-US" sz="3200" smtClean="0">
                <a:latin typeface="Arial Rounded MT Bold" pitchFamily="34" charset="0"/>
              </a:rPr>
              <a:t>ABOUT UGCM</a:t>
            </a:r>
            <a:br>
              <a:rPr lang="en-US" sz="3200" smtClean="0">
                <a:latin typeface="Arial Rounded MT Bold" pitchFamily="34" charset="0"/>
              </a:rPr>
            </a:br>
            <a:r>
              <a:rPr lang="en-US" sz="3200" smtClean="0">
                <a:latin typeface="Arial Rounded MT Bold" pitchFamily="34" charset="0"/>
              </a:rPr>
              <a:t>(Mission Statement)</a:t>
            </a:r>
            <a:br>
              <a:rPr lang="en-US" sz="3200" smtClean="0">
                <a:latin typeface="Arial Rounded MT Bold" pitchFamily="34" charset="0"/>
              </a:rPr>
            </a:br>
            <a:endParaRPr lang="en-US" sz="3200" smtClean="0">
              <a:latin typeface="Arial Rounded MT Bold" pitchFamily="34" charset="0"/>
            </a:endParaRPr>
          </a:p>
        </p:txBody>
      </p:sp>
      <p:sp>
        <p:nvSpPr>
          <p:cNvPr id="6" name="Content Placeholder 2"/>
          <p:cNvSpPr>
            <a:spLocks noGrp="1"/>
          </p:cNvSpPr>
          <p:nvPr>
            <p:ph idx="1"/>
          </p:nvPr>
        </p:nvSpPr>
        <p:spPr>
          <a:xfrm>
            <a:off x="228600" y="2590800"/>
            <a:ext cx="8382000" cy="2057400"/>
          </a:xfrm>
        </p:spPr>
        <p:txBody>
          <a:bodyPr/>
          <a:lstStyle/>
          <a:p>
            <a:pPr>
              <a:buFont typeface="Arial" charset="0"/>
              <a:buNone/>
            </a:pPr>
            <a:r>
              <a:rPr lang="en-US" sz="3000" smtClean="0"/>
              <a:t>	The Unit of Grants and Contracts Management is responsible for the financial administration of all external grants and contracts.  Our specific responsibilities are to assist Principal Investigators and Funding Agencies in Post Award Administration.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bwMode="auto">
          <a:noFill/>
          <a:ln>
            <a:miter lim="800000"/>
            <a:headEnd/>
            <a:tailEnd/>
          </a:ln>
        </p:spPr>
        <p:txBody>
          <a:bodyPr/>
          <a:lstStyle/>
          <a:p>
            <a:fld id="{34B18701-1DCD-41B3-912D-3EBE0DBB66A0}" type="slidenum">
              <a:rPr lang="en-US" altLang="en-US" smtClean="0"/>
              <a:pPr/>
              <a:t>5</a:t>
            </a:fld>
            <a:endParaRPr lang="en-US" altLang="en-US" smtClean="0"/>
          </a:p>
        </p:txBody>
      </p:sp>
      <p:pic>
        <p:nvPicPr>
          <p:cNvPr id="6147"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6148"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1"/>
          <p:cNvSpPr>
            <a:spLocks noGrp="1"/>
          </p:cNvSpPr>
          <p:nvPr>
            <p:ph type="title"/>
          </p:nvPr>
        </p:nvSpPr>
        <p:spPr>
          <a:xfrm>
            <a:off x="1600200" y="704850"/>
            <a:ext cx="7086600" cy="1581150"/>
          </a:xfrm>
        </p:spPr>
        <p:txBody>
          <a:bodyPr/>
          <a:lstStyle/>
          <a:p>
            <a:r>
              <a:rPr lang="en-US" sz="3200" smtClean="0">
                <a:latin typeface="Arial Rounded MT Bold" pitchFamily="34" charset="0"/>
              </a:rPr>
              <a:t>ABOUT UGCM</a:t>
            </a:r>
            <a:br>
              <a:rPr lang="en-US" sz="3200" smtClean="0">
                <a:latin typeface="Arial Rounded MT Bold" pitchFamily="34" charset="0"/>
              </a:rPr>
            </a:br>
            <a:r>
              <a:rPr lang="en-US" sz="3200" smtClean="0">
                <a:latin typeface="Arial Rounded MT Bold" pitchFamily="34" charset="0"/>
              </a:rPr>
              <a:t>(Objectives and Goals)</a:t>
            </a:r>
            <a:br>
              <a:rPr lang="en-US" sz="3200" smtClean="0">
                <a:latin typeface="Arial Rounded MT Bold" pitchFamily="34" charset="0"/>
              </a:rPr>
            </a:br>
            <a:endParaRPr lang="en-US" sz="3200" smtClean="0">
              <a:latin typeface="Arial Rounded MT Bold" pitchFamily="34" charset="0"/>
            </a:endParaRPr>
          </a:p>
        </p:txBody>
      </p:sp>
      <p:sp>
        <p:nvSpPr>
          <p:cNvPr id="6" name="Content Placeholder 3"/>
          <p:cNvSpPr>
            <a:spLocks noGrp="1"/>
          </p:cNvSpPr>
          <p:nvPr>
            <p:ph sz="half" idx="1"/>
          </p:nvPr>
        </p:nvSpPr>
        <p:spPr>
          <a:xfrm>
            <a:off x="457200" y="2286000"/>
            <a:ext cx="7315200" cy="4267200"/>
          </a:xfrm>
        </p:spPr>
        <p:txBody>
          <a:bodyPr>
            <a:normAutofit fontScale="92500" lnSpcReduction="20000"/>
          </a:bodyPr>
          <a:lstStyle/>
          <a:p>
            <a:pPr>
              <a:buFont typeface="Wingdings" pitchFamily="2" charset="2"/>
              <a:buChar char="Ø"/>
              <a:defRPr/>
            </a:pPr>
            <a:r>
              <a:rPr lang="en-US" dirty="0" smtClean="0"/>
              <a:t>Increase transparency and accountability;</a:t>
            </a:r>
          </a:p>
          <a:p>
            <a:pPr>
              <a:buFont typeface="Wingdings" pitchFamily="2" charset="2"/>
              <a:buChar char="Ø"/>
              <a:defRPr/>
            </a:pPr>
            <a:r>
              <a:rPr lang="en-US" dirty="0" smtClean="0"/>
              <a:t>Evaluate the Reasonableness of costs associated with sponsored projects (Prudent Person Rule);</a:t>
            </a:r>
          </a:p>
          <a:p>
            <a:pPr>
              <a:buFont typeface="Wingdings" pitchFamily="2" charset="2"/>
              <a:buChar char="Ø"/>
              <a:defRPr/>
            </a:pPr>
            <a:r>
              <a:rPr lang="en-US" dirty="0" err="1" smtClean="0"/>
              <a:t>Allowability</a:t>
            </a:r>
            <a:r>
              <a:rPr lang="en-US" dirty="0" smtClean="0"/>
              <a:t> and </a:t>
            </a:r>
            <a:r>
              <a:rPr lang="en-US" dirty="0" err="1" smtClean="0"/>
              <a:t>Allocability</a:t>
            </a:r>
            <a:r>
              <a:rPr lang="en-US" dirty="0" smtClean="0"/>
              <a:t> of Costs;</a:t>
            </a:r>
          </a:p>
          <a:p>
            <a:pPr>
              <a:buFont typeface="Wingdings" pitchFamily="2" charset="2"/>
              <a:buChar char="Ø"/>
              <a:defRPr/>
            </a:pPr>
            <a:r>
              <a:rPr lang="en-US" dirty="0" smtClean="0"/>
              <a:t>Compliance and adherence to state, federal, and any other regulatory entity;</a:t>
            </a:r>
          </a:p>
          <a:p>
            <a:pPr>
              <a:buFont typeface="Wingdings" pitchFamily="2" charset="2"/>
              <a:buChar char="Ø"/>
              <a:defRPr/>
            </a:pPr>
            <a:r>
              <a:rPr lang="en-US" dirty="0" smtClean="0"/>
              <a:t>Proper Closeout – 90 days after project ends or as specified in the terms and conditions of the award.</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 calcmode="lin" valueType="num">
                                      <p:cBhvr additive="base">
                                        <p:cTn id="20"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 calcmode="lin" valueType="num">
                                      <p:cBhvr additive="base">
                                        <p:cTn id="26"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 calcmode="lin" valueType="num">
                                      <p:cBhvr additive="base">
                                        <p:cTn id="32"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4" end="4"/>
                                            </p:txEl>
                                          </p:spTgt>
                                        </p:tgtEl>
                                        <p:attrNameLst>
                                          <p:attrName>style.visibility</p:attrName>
                                        </p:attrNameLst>
                                      </p:cBhvr>
                                      <p:to>
                                        <p:strVal val="visible"/>
                                      </p:to>
                                    </p:set>
                                    <p:anim calcmode="lin" valueType="num">
                                      <p:cBhvr additive="base">
                                        <p:cTn id="38"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bwMode="auto">
          <a:noFill/>
          <a:ln>
            <a:miter lim="800000"/>
            <a:headEnd/>
            <a:tailEnd/>
          </a:ln>
        </p:spPr>
        <p:txBody>
          <a:bodyPr/>
          <a:lstStyle/>
          <a:p>
            <a:fld id="{B637824F-92EF-4C24-AEFB-E6C5E540F23B}" type="slidenum">
              <a:rPr lang="en-US" altLang="en-US" smtClean="0"/>
              <a:pPr/>
              <a:t>6</a:t>
            </a:fld>
            <a:endParaRPr lang="en-US" altLang="en-US" smtClean="0"/>
          </a:p>
        </p:txBody>
      </p:sp>
      <p:pic>
        <p:nvPicPr>
          <p:cNvPr id="7171"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7172"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1"/>
          <p:cNvSpPr>
            <a:spLocks noGrp="1"/>
          </p:cNvSpPr>
          <p:nvPr>
            <p:ph type="title"/>
          </p:nvPr>
        </p:nvSpPr>
        <p:spPr>
          <a:xfrm>
            <a:off x="1447800" y="228600"/>
            <a:ext cx="7239000" cy="1600200"/>
          </a:xfrm>
        </p:spPr>
        <p:txBody>
          <a:bodyPr/>
          <a:lstStyle/>
          <a:p>
            <a:r>
              <a:rPr lang="en-US" sz="3600" smtClean="0">
                <a:latin typeface="Arial Rounded MT Bold" pitchFamily="34" charset="0"/>
              </a:rPr>
              <a:t>ABOUT UGCM</a:t>
            </a:r>
            <a:br>
              <a:rPr lang="en-US" sz="3600" smtClean="0">
                <a:latin typeface="Arial Rounded MT Bold" pitchFamily="34" charset="0"/>
              </a:rPr>
            </a:br>
            <a:r>
              <a:rPr lang="en-US" sz="3600" smtClean="0">
                <a:latin typeface="Arial Rounded MT Bold" pitchFamily="34" charset="0"/>
              </a:rPr>
              <a:t>(Unit Functions)</a:t>
            </a:r>
          </a:p>
        </p:txBody>
      </p:sp>
      <p:sp>
        <p:nvSpPr>
          <p:cNvPr id="6" name="Content Placeholder 2"/>
          <p:cNvSpPr>
            <a:spLocks noGrp="1"/>
          </p:cNvSpPr>
          <p:nvPr>
            <p:ph sz="half" idx="1"/>
          </p:nvPr>
        </p:nvSpPr>
        <p:spPr>
          <a:xfrm>
            <a:off x="457200" y="2133600"/>
            <a:ext cx="4038600" cy="4572000"/>
          </a:xfrm>
        </p:spPr>
        <p:txBody>
          <a:bodyPr>
            <a:normAutofit fontScale="70000" lnSpcReduction="20000"/>
          </a:bodyPr>
          <a:lstStyle/>
          <a:p>
            <a:pPr>
              <a:buFont typeface="Wingdings" pitchFamily="2" charset="2"/>
              <a:buChar char="Ø"/>
              <a:defRPr/>
            </a:pPr>
            <a:r>
              <a:rPr lang="en-US" dirty="0" smtClean="0"/>
              <a:t>Budget Setup</a:t>
            </a:r>
          </a:p>
          <a:p>
            <a:pPr>
              <a:buFont typeface="Wingdings" pitchFamily="2" charset="2"/>
              <a:buChar char="Ø"/>
              <a:defRPr/>
            </a:pPr>
            <a:r>
              <a:rPr lang="en-US" dirty="0" smtClean="0"/>
              <a:t>F&amp;A Exclusions-Impact on IDC</a:t>
            </a:r>
          </a:p>
          <a:p>
            <a:pPr>
              <a:buFont typeface="Wingdings" pitchFamily="2" charset="2"/>
              <a:buChar char="Ø"/>
              <a:defRPr/>
            </a:pPr>
            <a:r>
              <a:rPr lang="en-US" dirty="0" smtClean="0"/>
              <a:t>Expenditure Approval &amp; Monitoring-Requisitions;  Travel; Student Tuition; Interdepartmental Transfers</a:t>
            </a:r>
          </a:p>
          <a:p>
            <a:pPr>
              <a:buFont typeface="Wingdings" pitchFamily="2" charset="2"/>
              <a:buChar char="Ø"/>
              <a:defRPr/>
            </a:pPr>
            <a:r>
              <a:rPr lang="en-US" dirty="0" smtClean="0"/>
              <a:t>EPAF Approval - Release Time &amp; Reinstatement PAF</a:t>
            </a:r>
          </a:p>
          <a:p>
            <a:pPr>
              <a:buFont typeface="Wingdings" pitchFamily="2" charset="2"/>
              <a:buChar char="Ø"/>
              <a:defRPr/>
            </a:pPr>
            <a:r>
              <a:rPr lang="en-US" dirty="0" smtClean="0"/>
              <a:t>Supporting Documents</a:t>
            </a:r>
          </a:p>
          <a:p>
            <a:pPr>
              <a:buFont typeface="Wingdings" pitchFamily="2" charset="2"/>
              <a:buChar char="Ø"/>
              <a:defRPr/>
            </a:pPr>
            <a:r>
              <a:rPr lang="en-US" dirty="0" smtClean="0"/>
              <a:t>Cost/Budget</a:t>
            </a:r>
          </a:p>
          <a:p>
            <a:pPr>
              <a:buFont typeface="Wingdings" pitchFamily="2" charset="2"/>
              <a:buChar char="Ø"/>
              <a:defRPr/>
            </a:pPr>
            <a:r>
              <a:rPr lang="en-US" dirty="0" smtClean="0"/>
              <a:t>Cost Sharing</a:t>
            </a:r>
          </a:p>
          <a:p>
            <a:pPr>
              <a:buFont typeface="Wingdings" pitchFamily="2" charset="2"/>
              <a:buChar char="Ø"/>
              <a:defRPr/>
            </a:pPr>
            <a:r>
              <a:rPr lang="en-US" dirty="0" smtClean="0"/>
              <a:t>FFR Submissions</a:t>
            </a:r>
          </a:p>
          <a:p>
            <a:pPr>
              <a:buFont typeface="Wingdings" pitchFamily="2" charset="2"/>
              <a:buChar char="Ø"/>
              <a:defRPr/>
            </a:pPr>
            <a:r>
              <a:rPr lang="en-US" dirty="0" smtClean="0"/>
              <a:t>Billing and Invoicing</a:t>
            </a:r>
          </a:p>
        </p:txBody>
      </p:sp>
      <p:sp>
        <p:nvSpPr>
          <p:cNvPr id="7" name="Content Placeholder 3"/>
          <p:cNvSpPr txBox="1">
            <a:spLocks/>
          </p:cNvSpPr>
          <p:nvPr/>
        </p:nvSpPr>
        <p:spPr>
          <a:xfrm>
            <a:off x="4648200" y="2209800"/>
            <a:ext cx="4038600" cy="4419600"/>
          </a:xfrm>
          <a:prstGeom prst="rect">
            <a:avLst/>
          </a:prstGeom>
        </p:spPr>
        <p:txBody>
          <a:bodyPr>
            <a:normAutofit fontScale="70000" lnSpcReduction="20000"/>
          </a:bodyPr>
          <a:lstStyle/>
          <a:p>
            <a:pPr marL="342900" indent="-342900" eaLnBrk="0" hangingPunct="0">
              <a:spcBef>
                <a:spcPct val="20000"/>
              </a:spcBef>
              <a:buFont typeface="Wingdings" pitchFamily="2" charset="2"/>
              <a:buChar char="Ø"/>
              <a:defRPr/>
            </a:pPr>
            <a:r>
              <a:rPr lang="en-US" sz="3200" b="0" dirty="0">
                <a:latin typeface="+mj-lt"/>
                <a:cs typeface="+mn-cs"/>
              </a:rPr>
              <a:t>Monthly PI Reconciliation Reports/NSF Financial Certifications</a:t>
            </a:r>
          </a:p>
          <a:p>
            <a:pPr marL="342900" indent="-342900" eaLnBrk="0" hangingPunct="0">
              <a:spcBef>
                <a:spcPct val="20000"/>
              </a:spcBef>
              <a:buFont typeface="Wingdings" pitchFamily="2" charset="2"/>
              <a:buChar char="Ø"/>
              <a:defRPr/>
            </a:pPr>
            <a:r>
              <a:rPr lang="en-US" sz="3200" b="0" dirty="0">
                <a:latin typeface="+mj-lt"/>
                <a:cs typeface="+mn-cs"/>
              </a:rPr>
              <a:t>Compliance Agreement</a:t>
            </a:r>
          </a:p>
          <a:p>
            <a:pPr marL="342900" indent="-342900" eaLnBrk="0" hangingPunct="0">
              <a:spcBef>
                <a:spcPct val="20000"/>
              </a:spcBef>
              <a:buFont typeface="Wingdings" pitchFamily="2" charset="2"/>
              <a:buChar char="Ø"/>
              <a:defRPr/>
            </a:pPr>
            <a:r>
              <a:rPr lang="en-US" sz="3200" b="0" dirty="0">
                <a:latin typeface="+mj-lt"/>
                <a:cs typeface="+mn-cs"/>
              </a:rPr>
              <a:t>Time and Effort Certification</a:t>
            </a:r>
          </a:p>
          <a:p>
            <a:pPr marL="342900" indent="-342900" eaLnBrk="0" hangingPunct="0">
              <a:spcBef>
                <a:spcPct val="20000"/>
              </a:spcBef>
              <a:buFont typeface="Wingdings" pitchFamily="2" charset="2"/>
              <a:buChar char="Ø"/>
              <a:defRPr/>
            </a:pPr>
            <a:r>
              <a:rPr lang="en-US" sz="3200" b="0" dirty="0">
                <a:latin typeface="+mj-lt"/>
                <a:cs typeface="+mn-cs"/>
              </a:rPr>
              <a:t>Grant Expenditure Monitoring Summary</a:t>
            </a:r>
          </a:p>
          <a:p>
            <a:pPr marL="342900" indent="-342900" eaLnBrk="0" hangingPunct="0">
              <a:spcBef>
                <a:spcPct val="20000"/>
              </a:spcBef>
              <a:buFont typeface="Wingdings" pitchFamily="2" charset="2"/>
              <a:buChar char="Ø"/>
              <a:defRPr/>
            </a:pPr>
            <a:r>
              <a:rPr lang="en-US" sz="3200" b="0" dirty="0">
                <a:latin typeface="+mj-lt"/>
              </a:rPr>
              <a:t>Spending Template</a:t>
            </a:r>
            <a:endParaRPr lang="en-US" sz="3200" b="0" dirty="0">
              <a:latin typeface="+mj-lt"/>
              <a:cs typeface="+mn-cs"/>
            </a:endParaRPr>
          </a:p>
          <a:p>
            <a:pPr marL="342900" indent="-342900" eaLnBrk="0" hangingPunct="0">
              <a:spcBef>
                <a:spcPct val="20000"/>
              </a:spcBef>
              <a:buFont typeface="Wingdings" pitchFamily="2" charset="2"/>
              <a:buChar char="Ø"/>
              <a:defRPr/>
            </a:pPr>
            <a:r>
              <a:rPr lang="en-US" sz="3200" b="0" dirty="0">
                <a:latin typeface="+mj-lt"/>
                <a:cs typeface="+mn-cs"/>
              </a:rPr>
              <a:t>No Cost Extensions</a:t>
            </a:r>
          </a:p>
          <a:p>
            <a:pPr marL="342900" indent="-342900" eaLnBrk="0" hangingPunct="0">
              <a:spcBef>
                <a:spcPct val="20000"/>
              </a:spcBef>
              <a:buFont typeface="Wingdings" pitchFamily="2" charset="2"/>
              <a:buChar char="Ø"/>
              <a:defRPr/>
            </a:pPr>
            <a:r>
              <a:rPr lang="en-US" sz="3200" b="0" dirty="0">
                <a:latin typeface="+mj-lt"/>
                <a:cs typeface="+mn-cs"/>
              </a:rPr>
              <a:t>Closeout Procedures            and Project Closeout           Notifications</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additive="base">
                                        <p:cTn id="4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7" end="7"/>
                                            </p:txEl>
                                          </p:spTgt>
                                        </p:tgtEl>
                                        <p:attrNameLst>
                                          <p:attrName>style.visibility</p:attrName>
                                        </p:attrNameLst>
                                      </p:cBhvr>
                                      <p:to>
                                        <p:strVal val="visible"/>
                                      </p:to>
                                    </p:set>
                                    <p:anim calcmode="lin" valueType="num">
                                      <p:cBhvr additive="base">
                                        <p:cTn id="5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8" end="8"/>
                                            </p:txEl>
                                          </p:spTgt>
                                        </p:tgtEl>
                                        <p:attrNameLst>
                                          <p:attrName>style.visibility</p:attrName>
                                        </p:attrNameLst>
                                      </p:cBhvr>
                                      <p:to>
                                        <p:strVal val="visible"/>
                                      </p:to>
                                    </p:set>
                                    <p:anim calcmode="lin" valueType="num">
                                      <p:cBhvr additive="base">
                                        <p:cTn id="6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7">
                                            <p:txEl>
                                              <p:pRg st="0" end="0"/>
                                            </p:txEl>
                                          </p:spTgt>
                                        </p:tgtEl>
                                        <p:attrNameLst>
                                          <p:attrName>style.visibility</p:attrName>
                                        </p:attrNameLst>
                                      </p:cBhvr>
                                      <p:to>
                                        <p:strVal val="visible"/>
                                      </p:to>
                                    </p:set>
                                    <p:anim calcmode="lin" valueType="num">
                                      <p:cBhvr additive="base">
                                        <p:cTn id="6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xEl>
                                              <p:pRg st="1" end="1"/>
                                            </p:txEl>
                                          </p:spTgt>
                                        </p:tgtEl>
                                        <p:attrNameLst>
                                          <p:attrName>style.visibility</p:attrName>
                                        </p:attrNameLst>
                                      </p:cBhvr>
                                      <p:to>
                                        <p:strVal val="visible"/>
                                      </p:to>
                                    </p:set>
                                    <p:anim calcmode="lin" valueType="num">
                                      <p:cBhvr additive="base">
                                        <p:cTn id="7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7">
                                            <p:txEl>
                                              <p:pRg st="2" end="2"/>
                                            </p:txEl>
                                          </p:spTgt>
                                        </p:tgtEl>
                                        <p:attrNameLst>
                                          <p:attrName>style.visibility</p:attrName>
                                        </p:attrNameLst>
                                      </p:cBhvr>
                                      <p:to>
                                        <p:strVal val="visible"/>
                                      </p:to>
                                    </p:set>
                                    <p:anim calcmode="lin" valueType="num">
                                      <p:cBhvr additive="base">
                                        <p:cTn id="7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7">
                                            <p:txEl>
                                              <p:pRg st="3" end="3"/>
                                            </p:txEl>
                                          </p:spTgt>
                                        </p:tgtEl>
                                        <p:attrNameLst>
                                          <p:attrName>style.visibility</p:attrName>
                                        </p:attrNameLst>
                                      </p:cBhvr>
                                      <p:to>
                                        <p:strVal val="visible"/>
                                      </p:to>
                                    </p:set>
                                    <p:anim calcmode="lin" valueType="num">
                                      <p:cBhvr additive="base">
                                        <p:cTn id="8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7">
                                            <p:txEl>
                                              <p:pRg st="4" end="4"/>
                                            </p:txEl>
                                          </p:spTgt>
                                        </p:tgtEl>
                                        <p:attrNameLst>
                                          <p:attrName>style.visibility</p:attrName>
                                        </p:attrNameLst>
                                      </p:cBhvr>
                                      <p:to>
                                        <p:strVal val="visible"/>
                                      </p:to>
                                    </p:set>
                                    <p:anim calcmode="lin" valueType="num">
                                      <p:cBhvr additive="base">
                                        <p:cTn id="9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7">
                                            <p:txEl>
                                              <p:pRg st="5" end="5"/>
                                            </p:txEl>
                                          </p:spTgt>
                                        </p:tgtEl>
                                        <p:attrNameLst>
                                          <p:attrName>style.visibility</p:attrName>
                                        </p:attrNameLst>
                                      </p:cBhvr>
                                      <p:to>
                                        <p:strVal val="visible"/>
                                      </p:to>
                                    </p:set>
                                    <p:anim calcmode="lin" valueType="num">
                                      <p:cBhvr additive="base">
                                        <p:cTn id="9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7">
                                            <p:txEl>
                                              <p:pRg st="6" end="6"/>
                                            </p:txEl>
                                          </p:spTgt>
                                        </p:tgtEl>
                                        <p:attrNameLst>
                                          <p:attrName>style.visibility</p:attrName>
                                        </p:attrNameLst>
                                      </p:cBhvr>
                                      <p:to>
                                        <p:strVal val="visible"/>
                                      </p:to>
                                    </p:set>
                                    <p:anim calcmode="lin" valueType="num">
                                      <p:cBhvr additive="base">
                                        <p:cTn id="10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bwMode="auto">
          <a:noFill/>
          <a:ln>
            <a:miter lim="800000"/>
            <a:headEnd/>
            <a:tailEnd/>
          </a:ln>
        </p:spPr>
        <p:txBody>
          <a:bodyPr/>
          <a:lstStyle/>
          <a:p>
            <a:fld id="{C3A3E280-3790-4143-B334-42E09855BD2A}" type="slidenum">
              <a:rPr lang="en-US" altLang="en-US" smtClean="0"/>
              <a:pPr/>
              <a:t>7</a:t>
            </a:fld>
            <a:endParaRPr lang="en-US" altLang="en-US" smtClean="0"/>
          </a:p>
        </p:txBody>
      </p:sp>
      <p:pic>
        <p:nvPicPr>
          <p:cNvPr id="8195"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8196"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5" name="Title 4"/>
          <p:cNvSpPr>
            <a:spLocks noGrp="1"/>
          </p:cNvSpPr>
          <p:nvPr>
            <p:ph type="title"/>
          </p:nvPr>
        </p:nvSpPr>
        <p:spPr>
          <a:xfrm>
            <a:off x="1676400" y="704850"/>
            <a:ext cx="7010400" cy="895350"/>
          </a:xfrm>
        </p:spPr>
        <p:txBody>
          <a:bodyPr>
            <a:normAutofit fontScale="90000"/>
          </a:bodyPr>
          <a:lstStyle/>
          <a:p>
            <a:pPr>
              <a:defRPr/>
            </a:pPr>
            <a:r>
              <a:rPr lang="en-US" sz="3600" dirty="0" smtClean="0">
                <a:latin typeface="Arial Rounded MT Bold" pitchFamily="34" charset="0"/>
              </a:rPr>
              <a:t>UNIFORM GUIDANCE </a:t>
            </a:r>
            <a:br>
              <a:rPr lang="en-US" sz="3600" dirty="0" smtClean="0">
                <a:latin typeface="Arial Rounded MT Bold" pitchFamily="34" charset="0"/>
              </a:rPr>
            </a:br>
            <a:r>
              <a:rPr lang="en-US" sz="3600" dirty="0" smtClean="0">
                <a:latin typeface="Arial Rounded MT Bold" pitchFamily="34" charset="0"/>
              </a:rPr>
              <a:t>(2 CFR Part 200)</a:t>
            </a:r>
            <a:endParaRPr lang="en-US" sz="3600" dirty="0">
              <a:latin typeface="Arial Rounded MT Bold" pitchFamily="34" charset="0"/>
            </a:endParaRPr>
          </a:p>
        </p:txBody>
      </p:sp>
      <p:sp>
        <p:nvSpPr>
          <p:cNvPr id="6" name="Content Placeholder 5"/>
          <p:cNvSpPr>
            <a:spLocks noGrp="1"/>
          </p:cNvSpPr>
          <p:nvPr>
            <p:ph idx="1"/>
          </p:nvPr>
        </p:nvSpPr>
        <p:spPr>
          <a:xfrm>
            <a:off x="609600" y="2133600"/>
            <a:ext cx="8305800" cy="4038600"/>
          </a:xfrm>
        </p:spPr>
        <p:txBody>
          <a:bodyPr/>
          <a:lstStyle/>
          <a:p>
            <a:pPr>
              <a:buFont typeface="Wingdings" pitchFamily="2" charset="2"/>
              <a:buChar char="Ø"/>
            </a:pPr>
            <a:r>
              <a:rPr lang="en-US" sz="2400" smtClean="0"/>
              <a:t>Section 200.343 – The Federal awarding agency or pass-through entity will </a:t>
            </a:r>
            <a:r>
              <a:rPr lang="en-US" sz="2400" i="1" u="sng" smtClean="0">
                <a:solidFill>
                  <a:srgbClr val="FF0000"/>
                </a:solidFill>
              </a:rPr>
              <a:t>close-out</a:t>
            </a:r>
            <a:r>
              <a:rPr lang="en-US" sz="2400" i="1" smtClean="0"/>
              <a:t> </a:t>
            </a:r>
            <a:r>
              <a:rPr lang="en-US" sz="2400" smtClean="0"/>
              <a:t>the Federal award when it determines that all applicable administrative actions and all required work of the federal award have been completed by the non-federal entity.</a:t>
            </a:r>
          </a:p>
          <a:p>
            <a:pPr>
              <a:buFont typeface="Wingdings" pitchFamily="2" charset="2"/>
              <a:buChar char="Ø"/>
            </a:pPr>
            <a:r>
              <a:rPr lang="en-US" sz="2400" smtClean="0"/>
              <a:t>The non-federal entity must submit, no later than </a:t>
            </a:r>
            <a:r>
              <a:rPr lang="en-US" sz="2400" smtClean="0">
                <a:solidFill>
                  <a:srgbClr val="FF0000"/>
                </a:solidFill>
              </a:rPr>
              <a:t>90 calendar days</a:t>
            </a:r>
            <a:r>
              <a:rPr lang="en-US" sz="2400" smtClean="0"/>
              <a:t> after the end date of the period of performance, all financial, performance, and other reports as required by the terms and conditions of the Federal award.</a:t>
            </a:r>
            <a:endParaRPr lang="en-US" smtClean="0"/>
          </a:p>
          <a:p>
            <a:pPr>
              <a:buFont typeface="Wingdings" pitchFamily="2" charset="2"/>
              <a:buChar char="Ø"/>
            </a:pPr>
            <a:endParaRPr lang="en-US" smtClean="0"/>
          </a:p>
          <a:p>
            <a:pPr>
              <a:buFont typeface="Wingdings" pitchFamily="2" charset="2"/>
              <a:buChar char="Ø"/>
            </a:pPr>
            <a:endParaRPr 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9218"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9219"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11" name="Title 4"/>
          <p:cNvSpPr>
            <a:spLocks noGrp="1"/>
          </p:cNvSpPr>
          <p:nvPr>
            <p:ph type="title"/>
          </p:nvPr>
        </p:nvSpPr>
        <p:spPr>
          <a:xfrm>
            <a:off x="457200" y="381000"/>
            <a:ext cx="8229600" cy="895350"/>
          </a:xfrm>
        </p:spPr>
        <p:txBody>
          <a:bodyPr/>
          <a:lstStyle/>
          <a:p>
            <a:r>
              <a:rPr lang="en-US" sz="3200" smtClean="0">
                <a:latin typeface="Arial Rounded MT Bold" pitchFamily="34" charset="0"/>
              </a:rPr>
              <a:t>TYPICAL DEADLINES </a:t>
            </a:r>
          </a:p>
        </p:txBody>
      </p:sp>
      <p:sp>
        <p:nvSpPr>
          <p:cNvPr id="12" name="Content Placeholder 5"/>
          <p:cNvSpPr>
            <a:spLocks noGrp="1"/>
          </p:cNvSpPr>
          <p:nvPr>
            <p:ph idx="1"/>
          </p:nvPr>
        </p:nvSpPr>
        <p:spPr>
          <a:xfrm>
            <a:off x="609600" y="1143000"/>
            <a:ext cx="7924800" cy="5410200"/>
          </a:xfrm>
        </p:spPr>
        <p:txBody>
          <a:bodyPr>
            <a:normAutofit fontScale="92500" lnSpcReduction="20000"/>
          </a:bodyPr>
          <a:lstStyle/>
          <a:p>
            <a:pPr indent="0" algn="ctr">
              <a:buFont typeface="Arial" charset="0"/>
              <a:buNone/>
              <a:defRPr/>
            </a:pPr>
            <a:r>
              <a:rPr lang="en-US" sz="2800" dirty="0" smtClean="0"/>
              <a:t>Timeliness of final reporting is crucial </a:t>
            </a:r>
          </a:p>
          <a:p>
            <a:pPr indent="0" algn="ctr">
              <a:buFont typeface="Arial" charset="0"/>
              <a:buNone/>
              <a:defRPr/>
            </a:pPr>
            <a:r>
              <a:rPr lang="en-US" sz="2800" dirty="0" smtClean="0"/>
              <a:t>to ensure compliance with sponsor</a:t>
            </a:r>
          </a:p>
          <a:p>
            <a:pPr indent="0" algn="ctr">
              <a:buFont typeface="Arial" charset="0"/>
              <a:buNone/>
              <a:defRPr/>
            </a:pPr>
            <a:r>
              <a:rPr lang="en-US" sz="2800" dirty="0" smtClean="0"/>
              <a:t>requirements and the award agreement</a:t>
            </a:r>
          </a:p>
          <a:p>
            <a:pPr algn="ctr">
              <a:buFont typeface="Arial" charset="0"/>
              <a:buNone/>
              <a:defRPr/>
            </a:pPr>
            <a:endParaRPr lang="en-US" sz="2800" b="1" dirty="0" smtClean="0"/>
          </a:p>
          <a:p>
            <a:pPr algn="ctr">
              <a:buFont typeface="Arial" charset="0"/>
              <a:buNone/>
              <a:defRPr/>
            </a:pPr>
            <a:r>
              <a:rPr lang="en-US" sz="2800" b="1" dirty="0" smtClean="0"/>
              <a:t>FEDERAL (PRIME)</a:t>
            </a:r>
          </a:p>
          <a:p>
            <a:pPr algn="ctr">
              <a:buFont typeface="Arial" charset="0"/>
              <a:buNone/>
              <a:defRPr/>
            </a:pPr>
            <a:r>
              <a:rPr lang="en-US" sz="2800" dirty="0" smtClean="0"/>
              <a:t>90 calendar days after expiration</a:t>
            </a:r>
          </a:p>
          <a:p>
            <a:pPr algn="ctr">
              <a:buFont typeface="Arial" charset="0"/>
              <a:buNone/>
              <a:defRPr/>
            </a:pPr>
            <a:endParaRPr lang="en-US" sz="2800" dirty="0" smtClean="0"/>
          </a:p>
          <a:p>
            <a:pPr algn="ctr">
              <a:buFont typeface="Arial" charset="0"/>
              <a:buNone/>
              <a:defRPr/>
            </a:pPr>
            <a:r>
              <a:rPr lang="en-US" sz="2800" b="1" dirty="0" smtClean="0"/>
              <a:t>FEDERAL PASS-THRU (SUB-RECIPIENT)</a:t>
            </a:r>
          </a:p>
          <a:p>
            <a:pPr algn="ctr">
              <a:buFont typeface="Arial" charset="0"/>
              <a:buNone/>
              <a:defRPr/>
            </a:pPr>
            <a:r>
              <a:rPr lang="en-US" sz="2800" dirty="0" smtClean="0"/>
              <a:t> 30-60 calendar days after expiration</a:t>
            </a:r>
          </a:p>
          <a:p>
            <a:pPr algn="ctr">
              <a:buFont typeface="Arial" charset="0"/>
              <a:buNone/>
              <a:defRPr/>
            </a:pPr>
            <a:endParaRPr lang="en-US" sz="2800" dirty="0" smtClean="0"/>
          </a:p>
          <a:p>
            <a:pPr algn="ctr">
              <a:buFont typeface="Arial" charset="0"/>
              <a:buNone/>
              <a:defRPr/>
            </a:pPr>
            <a:r>
              <a:rPr lang="en-US" sz="2800" b="1" dirty="0" smtClean="0"/>
              <a:t>OTHER</a:t>
            </a:r>
          </a:p>
          <a:p>
            <a:pPr algn="ctr">
              <a:buFont typeface="Arial" charset="0"/>
              <a:buNone/>
              <a:defRPr/>
            </a:pPr>
            <a:r>
              <a:rPr lang="en-US" sz="2800" dirty="0" smtClean="0"/>
              <a:t>See Award Agreement </a:t>
            </a:r>
          </a:p>
          <a:p>
            <a:pPr algn="ctr">
              <a:buFont typeface="Arial" charset="0"/>
              <a:buNone/>
              <a:defRPr/>
            </a:pPr>
            <a:r>
              <a:rPr lang="en-US" sz="2800" dirty="0" smtClean="0"/>
              <a:t>(deadlines vary and may be earlier)</a:t>
            </a:r>
          </a:p>
          <a:p>
            <a:pPr algn="ctr">
              <a:buFont typeface="Arial" charset="0"/>
              <a:buNone/>
              <a:defRPr/>
            </a:pPr>
            <a:endParaRPr lang="en-US" sz="2800" dirty="0" smtClean="0"/>
          </a:p>
          <a:p>
            <a:pPr>
              <a:buFont typeface="Wingdings" pitchFamily="2" charset="2"/>
              <a:buChar char="Ø"/>
              <a:defRPr/>
            </a:pPr>
            <a:endParaRPr lang="en-US" sz="2800" dirty="0" smtClean="0"/>
          </a:p>
        </p:txBody>
      </p:sp>
      <p:sp>
        <p:nvSpPr>
          <p:cNvPr id="9222" name="Slide Number Placeholder 4"/>
          <p:cNvSpPr>
            <a:spLocks noGrp="1"/>
          </p:cNvSpPr>
          <p:nvPr>
            <p:ph type="sldNum" sz="quarter" idx="12"/>
          </p:nvPr>
        </p:nvSpPr>
        <p:spPr bwMode="auto">
          <a:noFill/>
          <a:ln>
            <a:miter lim="800000"/>
            <a:headEnd/>
            <a:tailEnd/>
          </a:ln>
        </p:spPr>
        <p:txBody>
          <a:bodyPr/>
          <a:lstStyle/>
          <a:p>
            <a:fld id="{05950158-95EE-4056-AEF5-AF83192B735D}" type="slidenum">
              <a:rPr lang="en-US" altLang="en-US" smtClean="0"/>
              <a:pPr/>
              <a:t>8</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anim calcmode="lin" valueType="num">
                                      <p:cBhvr additive="base">
                                        <p:cTn id="19"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2" end="2"/>
                                            </p:txEl>
                                          </p:spTgt>
                                        </p:tgtEl>
                                        <p:attrNameLst>
                                          <p:attrName>style.visibility</p:attrName>
                                        </p:attrNameLst>
                                      </p:cBhvr>
                                      <p:to>
                                        <p:strVal val="visible"/>
                                      </p:to>
                                    </p:set>
                                    <p:anim calcmode="lin" valueType="num">
                                      <p:cBhvr additive="base">
                                        <p:cTn id="25"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 calcmode="lin" valueType="num">
                                      <p:cBhvr additive="base">
                                        <p:cTn id="31"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5" end="5"/>
                                            </p:txEl>
                                          </p:spTgt>
                                        </p:tgtEl>
                                        <p:attrNameLst>
                                          <p:attrName>style.visibility</p:attrName>
                                        </p:attrNameLst>
                                      </p:cBhvr>
                                      <p:to>
                                        <p:strVal val="visible"/>
                                      </p:to>
                                    </p:set>
                                    <p:anim calcmode="lin" valueType="num">
                                      <p:cBhvr additive="base">
                                        <p:cTn id="37"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xEl>
                                              <p:pRg st="7" end="7"/>
                                            </p:txEl>
                                          </p:spTgt>
                                        </p:tgtEl>
                                        <p:attrNameLst>
                                          <p:attrName>style.visibility</p:attrName>
                                        </p:attrNameLst>
                                      </p:cBhvr>
                                      <p:to>
                                        <p:strVal val="visible"/>
                                      </p:to>
                                    </p:set>
                                    <p:anim calcmode="lin" valueType="num">
                                      <p:cBhvr additive="base">
                                        <p:cTn id="43" dur="500" fill="hold"/>
                                        <p:tgtEl>
                                          <p:spTgt spid="1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xEl>
                                              <p:pRg st="8" end="8"/>
                                            </p:txEl>
                                          </p:spTgt>
                                        </p:tgtEl>
                                        <p:attrNameLst>
                                          <p:attrName>style.visibility</p:attrName>
                                        </p:attrNameLst>
                                      </p:cBhvr>
                                      <p:to>
                                        <p:strVal val="visible"/>
                                      </p:to>
                                    </p:set>
                                    <p:anim calcmode="lin" valueType="num">
                                      <p:cBhvr additive="base">
                                        <p:cTn id="49" dur="50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xEl>
                                              <p:pRg st="10" end="10"/>
                                            </p:txEl>
                                          </p:spTgt>
                                        </p:tgtEl>
                                        <p:attrNameLst>
                                          <p:attrName>style.visibility</p:attrName>
                                        </p:attrNameLst>
                                      </p:cBhvr>
                                      <p:to>
                                        <p:strVal val="visible"/>
                                      </p:to>
                                    </p:set>
                                    <p:anim calcmode="lin" valueType="num">
                                      <p:cBhvr additive="base">
                                        <p:cTn id="55" dur="500" fill="hold"/>
                                        <p:tgtEl>
                                          <p:spTgt spid="1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xEl>
                                              <p:pRg st="11" end="11"/>
                                            </p:txEl>
                                          </p:spTgt>
                                        </p:tgtEl>
                                        <p:attrNameLst>
                                          <p:attrName>style.visibility</p:attrName>
                                        </p:attrNameLst>
                                      </p:cBhvr>
                                      <p:to>
                                        <p:strVal val="visible"/>
                                      </p:to>
                                    </p:set>
                                    <p:anim calcmode="lin" valueType="num">
                                      <p:cBhvr additive="base">
                                        <p:cTn id="61" dur="500" fill="hold"/>
                                        <p:tgtEl>
                                          <p:spTgt spid="1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xEl>
                                              <p:pRg st="12" end="12"/>
                                            </p:txEl>
                                          </p:spTgt>
                                        </p:tgtEl>
                                        <p:attrNameLst>
                                          <p:attrName>style.visibility</p:attrName>
                                        </p:attrNameLst>
                                      </p:cBhvr>
                                      <p:to>
                                        <p:strVal val="visible"/>
                                      </p:to>
                                    </p:set>
                                    <p:anim calcmode="lin" valueType="num">
                                      <p:cBhvr additive="base">
                                        <p:cTn id="67" dur="500" fill="hold"/>
                                        <p:tgtEl>
                                          <p:spTgt spid="1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7F9FF"/>
            </a:gs>
          </a:gsLst>
          <a:lin ang="5400000" scaled="1"/>
        </a:gradFill>
        <a:effectLst/>
      </p:bgPr>
    </p:bg>
    <p:spTree>
      <p:nvGrpSpPr>
        <p:cNvPr id="1" name=""/>
        <p:cNvGrpSpPr/>
        <p:nvPr/>
      </p:nvGrpSpPr>
      <p:grpSpPr>
        <a:xfrm>
          <a:off x="0" y="0"/>
          <a:ext cx="0" cy="0"/>
          <a:chOff x="0" y="0"/>
          <a:chExt cx="0" cy="0"/>
        </a:xfrm>
      </p:grpSpPr>
      <p:pic>
        <p:nvPicPr>
          <p:cNvPr id="10242" name="Picture 7" descr="tiger"/>
          <p:cNvPicPr>
            <a:picLocks noChangeAspect="1" noChangeArrowheads="1"/>
          </p:cNvPicPr>
          <p:nvPr/>
        </p:nvPicPr>
        <p:blipFill>
          <a:blip r:embed="rId2" cstate="print"/>
          <a:srcRect/>
          <a:stretch>
            <a:fillRect/>
          </a:stretch>
        </p:blipFill>
        <p:spPr bwMode="auto">
          <a:xfrm rot="10786980" flipV="1">
            <a:off x="7086600" y="5105400"/>
            <a:ext cx="1700213" cy="989013"/>
          </a:xfrm>
          <a:prstGeom prst="rect">
            <a:avLst/>
          </a:prstGeom>
          <a:noFill/>
          <a:ln w="9525">
            <a:noFill/>
            <a:miter lim="800000"/>
            <a:headEnd/>
            <a:tailEnd/>
          </a:ln>
        </p:spPr>
      </p:pic>
      <p:pic>
        <p:nvPicPr>
          <p:cNvPr id="10243" name="Picture 7" descr="Jackson State University"/>
          <p:cNvPicPr>
            <a:picLocks noChangeAspect="1" noChangeArrowheads="1"/>
          </p:cNvPicPr>
          <p:nvPr/>
        </p:nvPicPr>
        <p:blipFill>
          <a:blip r:embed="rId3" cstate="print"/>
          <a:srcRect/>
          <a:stretch>
            <a:fillRect/>
          </a:stretch>
        </p:blipFill>
        <p:spPr bwMode="auto">
          <a:xfrm>
            <a:off x="-76200" y="76200"/>
            <a:ext cx="1752600" cy="2381250"/>
          </a:xfrm>
          <a:prstGeom prst="rect">
            <a:avLst/>
          </a:prstGeom>
          <a:noFill/>
          <a:ln w="9525">
            <a:noFill/>
            <a:miter lim="800000"/>
            <a:headEnd/>
            <a:tailEnd/>
          </a:ln>
        </p:spPr>
      </p:pic>
      <p:sp>
        <p:nvSpPr>
          <p:cNvPr id="11" name="Title 4"/>
          <p:cNvSpPr>
            <a:spLocks noGrp="1"/>
          </p:cNvSpPr>
          <p:nvPr>
            <p:ph type="title"/>
          </p:nvPr>
        </p:nvSpPr>
        <p:spPr>
          <a:xfrm>
            <a:off x="457200" y="381000"/>
            <a:ext cx="8229600" cy="895350"/>
          </a:xfrm>
        </p:spPr>
        <p:txBody>
          <a:bodyPr/>
          <a:lstStyle/>
          <a:p>
            <a:r>
              <a:rPr lang="en-US" sz="3200" smtClean="0">
                <a:latin typeface="Arial Rounded MT Bold" pitchFamily="34" charset="0"/>
              </a:rPr>
              <a:t>RISKS OF NON-COMPLIANCE</a:t>
            </a:r>
          </a:p>
        </p:txBody>
      </p:sp>
      <p:sp>
        <p:nvSpPr>
          <p:cNvPr id="12" name="Content Placeholder 5"/>
          <p:cNvSpPr>
            <a:spLocks noGrp="1"/>
          </p:cNvSpPr>
          <p:nvPr>
            <p:ph idx="1"/>
          </p:nvPr>
        </p:nvSpPr>
        <p:spPr>
          <a:xfrm>
            <a:off x="1524000" y="1219200"/>
            <a:ext cx="6477000" cy="5410200"/>
          </a:xfrm>
        </p:spPr>
        <p:txBody>
          <a:bodyPr>
            <a:normAutofit fontScale="85000" lnSpcReduction="10000"/>
          </a:bodyPr>
          <a:lstStyle/>
          <a:p>
            <a:pPr indent="0" algn="just">
              <a:buFont typeface="Arial" charset="0"/>
              <a:buNone/>
              <a:defRPr/>
            </a:pPr>
            <a:r>
              <a:rPr lang="en-US" sz="2800" dirty="0" smtClean="0"/>
              <a:t>If reports are not completed in a timely manner, the following consequences may happen:</a:t>
            </a:r>
          </a:p>
          <a:p>
            <a:pPr>
              <a:buFont typeface="Wingdings" pitchFamily="2" charset="2"/>
              <a:buChar char="§"/>
              <a:defRPr/>
            </a:pPr>
            <a:r>
              <a:rPr lang="en-US" sz="2800" dirty="0" smtClean="0"/>
              <a:t>May not receive reimbursement for funds invoiced/expended (</a:t>
            </a:r>
            <a:r>
              <a:rPr lang="en-US" sz="2800" b="1" dirty="0" smtClean="0">
                <a:solidFill>
                  <a:srgbClr val="FF0000"/>
                </a:solidFill>
              </a:rPr>
              <a:t>disallowed costs</a:t>
            </a:r>
            <a:r>
              <a:rPr lang="en-US" sz="2800" dirty="0" smtClean="0"/>
              <a:t>)</a:t>
            </a:r>
          </a:p>
          <a:p>
            <a:pPr>
              <a:buFont typeface="Wingdings" pitchFamily="2" charset="2"/>
              <a:buChar char="§"/>
              <a:defRPr/>
            </a:pPr>
            <a:r>
              <a:rPr lang="en-US" sz="2800" dirty="0" smtClean="0"/>
              <a:t>May be required to repay/return grant funds (</a:t>
            </a:r>
            <a:r>
              <a:rPr lang="en-US" sz="2800" b="1" dirty="0" smtClean="0">
                <a:solidFill>
                  <a:srgbClr val="FF0000"/>
                </a:solidFill>
              </a:rPr>
              <a:t>disallowed costs</a:t>
            </a:r>
            <a:r>
              <a:rPr lang="en-US" sz="2800" dirty="0" smtClean="0"/>
              <a:t>)</a:t>
            </a:r>
          </a:p>
          <a:p>
            <a:pPr>
              <a:buFont typeface="Wingdings" pitchFamily="2" charset="2"/>
              <a:buChar char="§"/>
              <a:defRPr/>
            </a:pPr>
            <a:r>
              <a:rPr lang="en-US" sz="2800" dirty="0" smtClean="0"/>
              <a:t>May impact future funding—suspension of Principal Investigator (PI) and/or University from receipt of additional funding</a:t>
            </a:r>
          </a:p>
          <a:p>
            <a:pPr indent="0">
              <a:buFont typeface="Arial" charset="0"/>
              <a:buNone/>
              <a:defRPr/>
            </a:pPr>
            <a:r>
              <a:rPr lang="en-US" sz="2800" b="1" dirty="0" smtClean="0"/>
              <a:t>University closeout policies and procedures were developed to ensure that sponsor requirements are met in accordance with Federal Uniform Guidance standards (and according to the scope/objectives of the project).</a:t>
            </a:r>
          </a:p>
          <a:p>
            <a:pPr>
              <a:buFont typeface="Wingdings" pitchFamily="2" charset="2"/>
              <a:buChar char="Ø"/>
              <a:defRPr/>
            </a:pPr>
            <a:endParaRPr lang="en-US" sz="2800" dirty="0" smtClean="0"/>
          </a:p>
        </p:txBody>
      </p:sp>
      <p:sp>
        <p:nvSpPr>
          <p:cNvPr id="10246" name="Slide Number Placeholder 4"/>
          <p:cNvSpPr>
            <a:spLocks noGrp="1"/>
          </p:cNvSpPr>
          <p:nvPr>
            <p:ph type="sldNum" sz="quarter" idx="12"/>
          </p:nvPr>
        </p:nvSpPr>
        <p:spPr bwMode="auto">
          <a:noFill/>
          <a:ln>
            <a:miter lim="800000"/>
            <a:headEnd/>
            <a:tailEnd/>
          </a:ln>
        </p:spPr>
        <p:txBody>
          <a:bodyPr/>
          <a:lstStyle/>
          <a:p>
            <a:fld id="{4D48AE7E-39A7-486C-A1CC-5E433B37FD53}" type="slidenum">
              <a:rPr lang="en-US" altLang="en-US" smtClean="0"/>
              <a:pPr/>
              <a:t>9</a:t>
            </a:fld>
            <a:endParaRPr lang="en-US" altLang="en-US"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anim calcmode="lin" valueType="num">
                                      <p:cBhvr additive="base">
                                        <p:cTn id="19"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2" end="2"/>
                                            </p:txEl>
                                          </p:spTgt>
                                        </p:tgtEl>
                                        <p:attrNameLst>
                                          <p:attrName>style.visibility</p:attrName>
                                        </p:attrNameLst>
                                      </p:cBhvr>
                                      <p:to>
                                        <p:strVal val="visible"/>
                                      </p:to>
                                    </p:set>
                                    <p:anim calcmode="lin" valueType="num">
                                      <p:cBhvr additive="base">
                                        <p:cTn id="25"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3" end="3"/>
                                            </p:txEl>
                                          </p:spTgt>
                                        </p:tgtEl>
                                        <p:attrNameLst>
                                          <p:attrName>style.visibility</p:attrName>
                                        </p:attrNameLst>
                                      </p:cBhvr>
                                      <p:to>
                                        <p:strVal val="visible"/>
                                      </p:to>
                                    </p:set>
                                    <p:anim calcmode="lin" valueType="num">
                                      <p:cBhvr additive="base">
                                        <p:cTn id="31"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4" end="4"/>
                                            </p:txEl>
                                          </p:spTgt>
                                        </p:tgtEl>
                                        <p:attrNameLst>
                                          <p:attrName>style.visibility</p:attrName>
                                        </p:attrNameLst>
                                      </p:cBhvr>
                                      <p:to>
                                        <p:strVal val="visible"/>
                                      </p:to>
                                    </p:set>
                                    <p:anim calcmode="lin" valueType="num">
                                      <p:cBhvr additive="base">
                                        <p:cTn id="37"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8222</TotalTime>
  <Words>679</Words>
  <Application>Microsoft Office PowerPoint</Application>
  <PresentationFormat>On-screen Show (4:3)</PresentationFormat>
  <Paragraphs>171</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Times New Roman</vt:lpstr>
      <vt:lpstr>Arial</vt:lpstr>
      <vt:lpstr>Calibri</vt:lpstr>
      <vt:lpstr>Wingdings</vt:lpstr>
      <vt:lpstr>Arial Rounded MT Bold</vt:lpstr>
      <vt:lpstr>Office Theme</vt:lpstr>
      <vt:lpstr>Slide 1</vt:lpstr>
      <vt:lpstr>UGCM STAFF </vt:lpstr>
      <vt:lpstr>GRANT CLOSEOUT </vt:lpstr>
      <vt:lpstr>ABOUT UGCM (Mission Statement) </vt:lpstr>
      <vt:lpstr>ABOUT UGCM (Objectives and Goals) </vt:lpstr>
      <vt:lpstr>ABOUT UGCM (Unit Functions)</vt:lpstr>
      <vt:lpstr>UNIFORM GUIDANCE  (2 CFR Part 200)</vt:lpstr>
      <vt:lpstr>TYPICAL DEADLINES </vt:lpstr>
      <vt:lpstr>RISKS OF NON-COMPLIANCE</vt:lpstr>
      <vt:lpstr>CLOSEOUT POLICY </vt:lpstr>
      <vt:lpstr>CLOSEOUT POLICY </vt:lpstr>
      <vt:lpstr>CLOSEOUT PROCESS</vt:lpstr>
      <vt:lpstr>CLOSEOUT PROCESS</vt:lpstr>
      <vt:lpstr>CLOSEOUT PROCESS</vt:lpstr>
      <vt:lpstr>CLOSEOUT PROCESS</vt:lpstr>
      <vt:lpstr>CLOSEOUT PROCESS</vt:lpstr>
      <vt:lpstr>QUESTIONS</vt:lpstr>
      <vt:lpstr>CONTACT US</vt:lpstr>
    </vt:vector>
  </TitlesOfParts>
  <Company>SMC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Credit Crisis</dc:title>
  <dc:creator>sneward</dc:creator>
  <cp:lastModifiedBy>Bobby A Conner</cp:lastModifiedBy>
  <cp:revision>430</cp:revision>
  <cp:lastPrinted>2019-03-21T17:13:50Z</cp:lastPrinted>
  <dcterms:created xsi:type="dcterms:W3CDTF">2009-01-16T16:40:58Z</dcterms:created>
  <dcterms:modified xsi:type="dcterms:W3CDTF">2020-10-21T20:37:48Z</dcterms:modified>
</cp:coreProperties>
</file>