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2" r:id="rId1"/>
  </p:sldMasterIdLst>
  <p:notesMasterIdLst>
    <p:notesMasterId r:id="rId60"/>
  </p:notesMasterIdLst>
  <p:handoutMasterIdLst>
    <p:handoutMasterId r:id="rId61"/>
  </p:handoutMasterIdLst>
  <p:sldIdLst>
    <p:sldId id="275" r:id="rId2"/>
    <p:sldId id="321" r:id="rId3"/>
    <p:sldId id="307" r:id="rId4"/>
    <p:sldId id="276" r:id="rId5"/>
    <p:sldId id="258" r:id="rId6"/>
    <p:sldId id="308" r:id="rId7"/>
    <p:sldId id="290" r:id="rId8"/>
    <p:sldId id="259" r:id="rId9"/>
    <p:sldId id="260" r:id="rId10"/>
    <p:sldId id="261" r:id="rId11"/>
    <p:sldId id="291" r:id="rId12"/>
    <p:sldId id="292" r:id="rId13"/>
    <p:sldId id="309" r:id="rId14"/>
    <p:sldId id="262" r:id="rId15"/>
    <p:sldId id="263" r:id="rId16"/>
    <p:sldId id="264" r:id="rId17"/>
    <p:sldId id="293" r:id="rId18"/>
    <p:sldId id="315" r:id="rId19"/>
    <p:sldId id="310" r:id="rId20"/>
    <p:sldId id="311" r:id="rId21"/>
    <p:sldId id="265" r:id="rId22"/>
    <p:sldId id="294" r:id="rId23"/>
    <p:sldId id="312" r:id="rId24"/>
    <p:sldId id="273" r:id="rId25"/>
    <p:sldId id="295" r:id="rId26"/>
    <p:sldId id="296" r:id="rId27"/>
    <p:sldId id="277" r:id="rId28"/>
    <p:sldId id="297" r:id="rId29"/>
    <p:sldId id="298" r:id="rId30"/>
    <p:sldId id="313" r:id="rId31"/>
    <p:sldId id="266" r:id="rId32"/>
    <p:sldId id="278" r:id="rId33"/>
    <p:sldId id="299" r:id="rId34"/>
    <p:sldId id="279" r:id="rId35"/>
    <p:sldId id="314" r:id="rId36"/>
    <p:sldId id="280" r:id="rId37"/>
    <p:sldId id="268" r:id="rId38"/>
    <p:sldId id="316" r:id="rId39"/>
    <p:sldId id="320" r:id="rId40"/>
    <p:sldId id="300" r:id="rId41"/>
    <p:sldId id="301" r:id="rId42"/>
    <p:sldId id="281" r:id="rId43"/>
    <p:sldId id="302" r:id="rId44"/>
    <p:sldId id="282" r:id="rId45"/>
    <p:sldId id="283" r:id="rId46"/>
    <p:sldId id="284" r:id="rId47"/>
    <p:sldId id="285" r:id="rId48"/>
    <p:sldId id="270" r:id="rId49"/>
    <p:sldId id="303" r:id="rId50"/>
    <p:sldId id="304" r:id="rId51"/>
    <p:sldId id="286" r:id="rId52"/>
    <p:sldId id="305" r:id="rId53"/>
    <p:sldId id="306" r:id="rId54"/>
    <p:sldId id="287" r:id="rId55"/>
    <p:sldId id="288" r:id="rId56"/>
    <p:sldId id="289" r:id="rId57"/>
    <p:sldId id="318" r:id="rId58"/>
    <p:sldId id="319" r:id="rId5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08" autoAdjust="0"/>
    <p:restoredTop sz="94660"/>
  </p:normalViewPr>
  <p:slideViewPr>
    <p:cSldViewPr snapToGrid="0" snapToObjects="1">
      <p:cViewPr varScale="1">
        <p:scale>
          <a:sx n="127" d="100"/>
          <a:sy n="127" d="100"/>
        </p:scale>
        <p:origin x="-149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presProps" Target="presProps.xml"/><Relationship Id="rId64" Type="http://schemas.openxmlformats.org/officeDocument/2006/relationships/viewProps" Target="viewProps.xml"/><Relationship Id="rId65" Type="http://schemas.openxmlformats.org/officeDocument/2006/relationships/theme" Target="theme/theme1.xml"/><Relationship Id="rId66"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notesMaster" Target="notesMasters/notesMaster1.xml"/><Relationship Id="rId61" Type="http://schemas.openxmlformats.org/officeDocument/2006/relationships/handoutMaster" Target="handoutMasters/handoutMaster1.xml"/><Relationship Id="rId62"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42A40E-4362-4FBE-BF82-4EAAF04685C0}" type="datetimeFigureOut">
              <a:rPr lang="en-US" smtClean="0"/>
              <a:t>4/18/17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0379FB7-A082-4C61-A2E8-95BC471FA2F8}" type="slidenum">
              <a:rPr lang="en-US" smtClean="0"/>
              <a:t>‹#›</a:t>
            </a:fld>
            <a:endParaRPr lang="en-US"/>
          </a:p>
        </p:txBody>
      </p:sp>
    </p:spTree>
    <p:extLst>
      <p:ext uri="{BB962C8B-B14F-4D97-AF65-F5344CB8AC3E}">
        <p14:creationId xmlns:p14="http://schemas.microsoft.com/office/powerpoint/2010/main" val="1584388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A62807-BC3B-4B81-BC00-205AEABD968A}" type="datetimeFigureOut">
              <a:rPr lang="en-US" smtClean="0"/>
              <a:pPr/>
              <a:t>4/18/17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B5675F-2C89-4BD0-8CAD-1B394FB85568}" type="slidenum">
              <a:rPr lang="en-US" smtClean="0"/>
              <a:pPr/>
              <a:t>‹#›</a:t>
            </a:fld>
            <a:endParaRPr lang="en-US"/>
          </a:p>
        </p:txBody>
      </p:sp>
    </p:spTree>
    <p:extLst>
      <p:ext uri="{BB962C8B-B14F-4D97-AF65-F5344CB8AC3E}">
        <p14:creationId xmlns:p14="http://schemas.microsoft.com/office/powerpoint/2010/main" val="2295911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B5675F-2C89-4BD0-8CAD-1B394FB85568}" type="slidenum">
              <a:rPr lang="en-US" smtClean="0"/>
              <a:pPr/>
              <a:t>1</a:t>
            </a:fld>
            <a:endParaRPr lang="en-US"/>
          </a:p>
        </p:txBody>
      </p:sp>
    </p:spTree>
    <p:extLst>
      <p:ext uri="{BB962C8B-B14F-4D97-AF65-F5344CB8AC3E}">
        <p14:creationId xmlns:p14="http://schemas.microsoft.com/office/powerpoint/2010/main" val="3500978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a:t>Click to edit Master title style</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AD79D0-4B68-0D40-953F-2FD5DE0892CB}" type="datetimeFigureOut">
              <a:rPr lang="en-US" smtClean="0"/>
              <a:pPr/>
              <a:t>4/18/17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CC3DC-BCDB-1244-8BB3-06E4CA6C1894}" type="slidenum">
              <a:rPr lang="en-US" smtClean="0"/>
              <a:pPr/>
              <a:t>‹#›</a:t>
            </a:fld>
            <a:endParaRPr lang="en-US"/>
          </a:p>
        </p:txBody>
      </p:sp>
    </p:spTree>
    <p:extLst>
      <p:ext uri="{BB962C8B-B14F-4D97-AF65-F5344CB8AC3E}">
        <p14:creationId xmlns:p14="http://schemas.microsoft.com/office/powerpoint/2010/main" val="3520824470"/>
      </p:ext>
    </p:extLst>
  </p:cSld>
  <p:clrMapOvr>
    <a:masterClrMapping/>
  </p:clrMapOvr>
  <p:transition xmlns:p14="http://schemas.microsoft.com/office/powerpoint/2010/mai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AD79D0-4B68-0D40-953F-2FD5DE0892CB}" type="datetimeFigureOut">
              <a:rPr lang="en-US" smtClean="0"/>
              <a:pPr/>
              <a:t>4/18/17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CC3DC-BCDB-1244-8BB3-06E4CA6C1894}" type="slidenum">
              <a:rPr lang="en-US" smtClean="0"/>
              <a:pPr/>
              <a:t>‹#›</a:t>
            </a:fld>
            <a:endParaRPr lang="en-US"/>
          </a:p>
        </p:txBody>
      </p:sp>
    </p:spTree>
    <p:extLst>
      <p:ext uri="{BB962C8B-B14F-4D97-AF65-F5344CB8AC3E}">
        <p14:creationId xmlns:p14="http://schemas.microsoft.com/office/powerpoint/2010/main" val="1056257208"/>
      </p:ext>
    </p:extLst>
  </p:cSld>
  <p:clrMapOvr>
    <a:masterClrMapping/>
  </p:clrMapOvr>
  <p:transition xmlns:p14="http://schemas.microsoft.com/office/powerpoint/2010/mai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422855"/>
            <a:ext cx="2057397" cy="365125"/>
          </a:xfrm>
        </p:spPr>
        <p:txBody>
          <a:bodyPr/>
          <a:lstStyle/>
          <a:p>
            <a:fld id="{6FAD79D0-4B68-0D40-953F-2FD5DE0892CB}" type="datetimeFigureOut">
              <a:rPr lang="en-US" smtClean="0"/>
              <a:pPr/>
              <a:t>4/18/17</a:t>
            </a:fld>
            <a:endParaRPr lang="en-US"/>
          </a:p>
        </p:txBody>
      </p:sp>
      <p:sp>
        <p:nvSpPr>
          <p:cNvPr id="5" name="Footer Placeholder 4"/>
          <p:cNvSpPr>
            <a:spLocks noGrp="1"/>
          </p:cNvSpPr>
          <p:nvPr>
            <p:ph type="ftr" sz="quarter" idx="11"/>
          </p:nvPr>
        </p:nvSpPr>
        <p:spPr>
          <a:xfrm>
            <a:off x="2832102" y="6422855"/>
            <a:ext cx="3209752" cy="365125"/>
          </a:xfrm>
        </p:spPr>
        <p:txBody>
          <a:bodyPr/>
          <a:lstStyle/>
          <a:p>
            <a:endParaRPr lang="en-US"/>
          </a:p>
        </p:txBody>
      </p:sp>
      <p:sp>
        <p:nvSpPr>
          <p:cNvPr id="6" name="Slide Number Placeholder 5"/>
          <p:cNvSpPr>
            <a:spLocks noGrp="1"/>
          </p:cNvSpPr>
          <p:nvPr>
            <p:ph type="sldNum" sz="quarter" idx="12"/>
          </p:nvPr>
        </p:nvSpPr>
        <p:spPr>
          <a:xfrm>
            <a:off x="6054787" y="6422855"/>
            <a:ext cx="659819" cy="365125"/>
          </a:xfrm>
        </p:spPr>
        <p:txBody>
          <a:bodyPr/>
          <a:lstStyle/>
          <a:p>
            <a:fld id="{909CC3DC-BCDB-1244-8BB3-06E4CA6C1894}" type="slidenum">
              <a:rPr lang="en-US" smtClean="0"/>
              <a:pPr/>
              <a:t>‹#›</a:t>
            </a:fld>
            <a:endParaRPr lang="en-US"/>
          </a:p>
        </p:txBody>
      </p:sp>
    </p:spTree>
    <p:extLst>
      <p:ext uri="{BB962C8B-B14F-4D97-AF65-F5344CB8AC3E}">
        <p14:creationId xmlns:p14="http://schemas.microsoft.com/office/powerpoint/2010/main" val="2418165201"/>
      </p:ext>
    </p:extLst>
  </p:cSld>
  <p:clrMapOvr>
    <a:masterClrMapping/>
  </p:clrMapOvr>
  <p:transition xmlns:p14="http://schemas.microsoft.com/office/powerpoint/2010/mai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AD79D0-4B68-0D40-953F-2FD5DE0892CB}" type="datetimeFigureOut">
              <a:rPr lang="en-US" smtClean="0"/>
              <a:pPr/>
              <a:t>4/18/17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CC3DC-BCDB-1244-8BB3-06E4CA6C1894}" type="slidenum">
              <a:rPr lang="en-US" smtClean="0"/>
              <a:pPr/>
              <a:t>‹#›</a:t>
            </a:fld>
            <a:endParaRPr lang="en-US"/>
          </a:p>
        </p:txBody>
      </p:sp>
    </p:spTree>
    <p:extLst>
      <p:ext uri="{BB962C8B-B14F-4D97-AF65-F5344CB8AC3E}">
        <p14:creationId xmlns:p14="http://schemas.microsoft.com/office/powerpoint/2010/main" val="1738105456"/>
      </p:ext>
    </p:extLst>
  </p:cSld>
  <p:clrMapOvr>
    <a:masterClrMapping/>
  </p:clrMapOvr>
  <p:transition xmlns:p14="http://schemas.microsoft.com/office/powerpoint/2010/mai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6FAD79D0-4B68-0D40-953F-2FD5DE0892CB}" type="datetimeFigureOut">
              <a:rPr lang="en-US" smtClean="0"/>
              <a:pPr/>
              <a:t>4/18/17</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09CC3DC-BCDB-1244-8BB3-06E4CA6C1894}" type="slidenum">
              <a:rPr lang="en-US" smtClean="0"/>
              <a:pPr/>
              <a:t>‹#›</a:t>
            </a:fld>
            <a:endParaRPr lang="en-US"/>
          </a:p>
        </p:txBody>
      </p:sp>
    </p:spTree>
    <p:extLst>
      <p:ext uri="{BB962C8B-B14F-4D97-AF65-F5344CB8AC3E}">
        <p14:creationId xmlns:p14="http://schemas.microsoft.com/office/powerpoint/2010/main" val="788677472"/>
      </p:ext>
    </p:extLst>
  </p:cSld>
  <p:clrMapOvr>
    <a:overrideClrMapping bg1="lt1" tx1="dk1" bg2="lt2" tx2="dk2" accent1="accent1" accent2="accent2" accent3="accent3" accent4="accent4" accent5="accent5" accent6="accent6" hlink="hlink" folHlink="folHlink"/>
  </p:clrMapOvr>
  <p:transition xmlns:p14="http://schemas.microsoft.com/office/powerpoint/2010/mai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AD79D0-4B68-0D40-953F-2FD5DE0892CB}" type="datetimeFigureOut">
              <a:rPr lang="en-US" smtClean="0"/>
              <a:pPr/>
              <a:t>4/18/17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9CC3DC-BCDB-1244-8BB3-06E4CA6C1894}" type="slidenum">
              <a:rPr lang="en-US" smtClean="0"/>
              <a:pPr/>
              <a:t>‹#›</a:t>
            </a:fld>
            <a:endParaRPr lang="en-US"/>
          </a:p>
        </p:txBody>
      </p:sp>
    </p:spTree>
    <p:extLst>
      <p:ext uri="{BB962C8B-B14F-4D97-AF65-F5344CB8AC3E}">
        <p14:creationId xmlns:p14="http://schemas.microsoft.com/office/powerpoint/2010/main" val="4037120491"/>
      </p:ext>
    </p:extLst>
  </p:cSld>
  <p:clrMapOvr>
    <a:masterClrMapping/>
  </p:clrMapOvr>
  <p:transition xmlns:p14="http://schemas.microsoft.com/office/powerpoint/2010/mai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AD79D0-4B68-0D40-953F-2FD5DE0892CB}" type="datetimeFigureOut">
              <a:rPr lang="en-US" smtClean="0"/>
              <a:pPr/>
              <a:t>4/18/17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9CC3DC-BCDB-1244-8BB3-06E4CA6C1894}" type="slidenum">
              <a:rPr lang="en-US" smtClean="0"/>
              <a:pPr/>
              <a:t>‹#›</a:t>
            </a:fld>
            <a:endParaRPr lang="en-US"/>
          </a:p>
        </p:txBody>
      </p:sp>
    </p:spTree>
    <p:extLst>
      <p:ext uri="{BB962C8B-B14F-4D97-AF65-F5344CB8AC3E}">
        <p14:creationId xmlns:p14="http://schemas.microsoft.com/office/powerpoint/2010/main" val="1563527955"/>
      </p:ext>
    </p:extLst>
  </p:cSld>
  <p:clrMapOvr>
    <a:masterClrMapping/>
  </p:clrMapOvr>
  <p:transition xmlns:p14="http://schemas.microsoft.com/office/powerpoint/2010/mai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AD79D0-4B68-0D40-953F-2FD5DE0892CB}" type="datetimeFigureOut">
              <a:rPr lang="en-US" smtClean="0"/>
              <a:pPr/>
              <a:t>4/18/17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9CC3DC-BCDB-1244-8BB3-06E4CA6C1894}" type="slidenum">
              <a:rPr lang="en-US" smtClean="0"/>
              <a:pPr/>
              <a:t>‹#›</a:t>
            </a:fld>
            <a:endParaRPr lang="en-US"/>
          </a:p>
        </p:txBody>
      </p:sp>
    </p:spTree>
    <p:extLst>
      <p:ext uri="{BB962C8B-B14F-4D97-AF65-F5344CB8AC3E}">
        <p14:creationId xmlns:p14="http://schemas.microsoft.com/office/powerpoint/2010/main" val="4176494103"/>
      </p:ext>
    </p:extLst>
  </p:cSld>
  <p:clrMapOvr>
    <a:masterClrMapping/>
  </p:clrMapOvr>
  <p:transition xmlns:p14="http://schemas.microsoft.com/office/powerpoint/2010/mai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AD79D0-4B68-0D40-953F-2FD5DE0892CB}" type="datetimeFigureOut">
              <a:rPr lang="en-US" smtClean="0"/>
              <a:pPr/>
              <a:t>4/18/17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9CC3DC-BCDB-1244-8BB3-06E4CA6C1894}" type="slidenum">
              <a:rPr lang="en-US" smtClean="0"/>
              <a:pPr/>
              <a:t>‹#›</a:t>
            </a:fld>
            <a:endParaRPr lang="en-US"/>
          </a:p>
        </p:txBody>
      </p:sp>
    </p:spTree>
    <p:extLst>
      <p:ext uri="{BB962C8B-B14F-4D97-AF65-F5344CB8AC3E}">
        <p14:creationId xmlns:p14="http://schemas.microsoft.com/office/powerpoint/2010/main" val="239661798"/>
      </p:ext>
    </p:extLst>
  </p:cSld>
  <p:clrMapOvr>
    <a:masterClrMapping/>
  </p:clrMapOvr>
  <p:transition xmlns:p14="http://schemas.microsoft.com/office/powerpoint/2010/mai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AD79D0-4B68-0D40-953F-2FD5DE0892CB}" type="datetimeFigureOut">
              <a:rPr lang="en-US" smtClean="0"/>
              <a:pPr/>
              <a:t>4/18/17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9CC3DC-BCDB-1244-8BB3-06E4CA6C1894}" type="slidenum">
              <a:rPr lang="en-US" smtClean="0"/>
              <a:pPr/>
              <a:t>‹#›</a:t>
            </a:fld>
            <a:endParaRPr lang="en-US"/>
          </a:p>
        </p:txBody>
      </p:sp>
    </p:spTree>
    <p:extLst>
      <p:ext uri="{BB962C8B-B14F-4D97-AF65-F5344CB8AC3E}">
        <p14:creationId xmlns:p14="http://schemas.microsoft.com/office/powerpoint/2010/main" val="2243777131"/>
      </p:ext>
    </p:extLst>
  </p:cSld>
  <p:clrMapOvr>
    <a:masterClrMapping/>
  </p:clrMapOvr>
  <p:transition xmlns:p14="http://schemas.microsoft.com/office/powerpoint/2010/mai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AD79D0-4B68-0D40-953F-2FD5DE0892CB}" type="datetimeFigureOut">
              <a:rPr lang="en-US" smtClean="0"/>
              <a:pPr/>
              <a:t>4/18/17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9CC3DC-BCDB-1244-8BB3-06E4CA6C1894}" type="slidenum">
              <a:rPr lang="en-US" smtClean="0"/>
              <a:pPr/>
              <a:t>‹#›</a:t>
            </a:fld>
            <a:endParaRPr lang="en-US"/>
          </a:p>
        </p:txBody>
      </p:sp>
    </p:spTree>
    <p:extLst>
      <p:ext uri="{BB962C8B-B14F-4D97-AF65-F5344CB8AC3E}">
        <p14:creationId xmlns:p14="http://schemas.microsoft.com/office/powerpoint/2010/main" val="3422570045"/>
      </p:ext>
    </p:extLst>
  </p:cSld>
  <p:clrMapOvr>
    <a:masterClrMapping/>
  </p:clrMapOvr>
  <p:transition xmlns:p14="http://schemas.microsoft.com/office/powerpoint/2010/main" spd="slow">
    <p:cove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fld id="{6FAD79D0-4B68-0D40-953F-2FD5DE0892CB}" type="datetimeFigureOut">
              <a:rPr lang="en-US" smtClean="0"/>
              <a:pPr/>
              <a:t>4/18/17</a:t>
            </a:fld>
            <a:endParaRPr lang="en-US"/>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fld id="{909CC3DC-BCDB-1244-8BB3-06E4CA6C1894}" type="slidenum">
              <a:rPr lang="en-US" smtClean="0"/>
              <a:pPr/>
              <a:t>‹#›</a:t>
            </a:fld>
            <a:endParaRPr lang="en-US"/>
          </a:p>
        </p:txBody>
      </p:sp>
    </p:spTree>
    <p:extLst>
      <p:ext uri="{BB962C8B-B14F-4D97-AF65-F5344CB8AC3E}">
        <p14:creationId xmlns:p14="http://schemas.microsoft.com/office/powerpoint/2010/main" val="3380332341"/>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ransition xmlns:p14="http://schemas.microsoft.com/office/powerpoint/2010/main" spd="slow">
    <p:cover/>
  </p:transition>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jpeg"/><Relationship Id="rId3"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9.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0.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jsums.edu/hr/files/2012/11/Faculty_Handbook_12_2011.pdf?x17471"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19" y="2091551"/>
            <a:ext cx="8603674" cy="1739347"/>
          </a:xfrm>
        </p:spPr>
        <p:txBody>
          <a:bodyPr>
            <a:normAutofit fontScale="90000"/>
          </a:bodyPr>
          <a:lstStyle/>
          <a:p>
            <a:pPr algn="ctr"/>
            <a:r>
              <a:rPr lang="en-US" dirty="0"/>
              <a:t>Promotion and Tenure Workshop</a:t>
            </a:r>
            <a:br>
              <a:rPr lang="en-US" dirty="0"/>
            </a:br>
            <a:r>
              <a:rPr lang="en-US" sz="3600" dirty="0"/>
              <a:t>College of Liberal Arts</a:t>
            </a:r>
          </a:p>
        </p:txBody>
      </p:sp>
      <p:sp>
        <p:nvSpPr>
          <p:cNvPr id="3" name="Content Placeholder 2"/>
          <p:cNvSpPr>
            <a:spLocks noGrp="1"/>
          </p:cNvSpPr>
          <p:nvPr>
            <p:ph type="subTitle" idx="1"/>
          </p:nvPr>
        </p:nvSpPr>
        <p:spPr>
          <a:xfrm>
            <a:off x="1076497" y="3956859"/>
            <a:ext cx="7169727" cy="2218144"/>
          </a:xfrm>
        </p:spPr>
        <p:txBody>
          <a:bodyPr>
            <a:normAutofit fontScale="25000" lnSpcReduction="20000"/>
          </a:bodyPr>
          <a:lstStyle/>
          <a:p>
            <a:pPr marL="0" indent="0" algn="ctr">
              <a:buNone/>
            </a:pPr>
            <a:r>
              <a:rPr lang="en-US" sz="4400" dirty="0"/>
              <a:t>Presented By: </a:t>
            </a:r>
          </a:p>
          <a:p>
            <a:r>
              <a:rPr lang="en-US" sz="4400" b="1" dirty="0"/>
              <a:t>Dr. Bessie House-</a:t>
            </a:r>
            <a:r>
              <a:rPr lang="en-US" sz="4400" b="1" dirty="0" err="1"/>
              <a:t>Soremekun</a:t>
            </a:r>
            <a:r>
              <a:rPr lang="en-US" sz="4400" b="1" dirty="0"/>
              <a:t>, Associate Dean and Professor of Political Science, College of Liberal Arts</a:t>
            </a:r>
          </a:p>
          <a:p>
            <a:r>
              <a:rPr lang="en-US" sz="4400" b="1" dirty="0"/>
              <a:t>Dr. Ivan </a:t>
            </a:r>
            <a:r>
              <a:rPr lang="en-US" sz="4400" b="1" dirty="0" err="1"/>
              <a:t>Elezovic</a:t>
            </a:r>
            <a:r>
              <a:rPr lang="en-US" sz="4400" b="1" dirty="0"/>
              <a:t>, Associate Professor, Department of Music</a:t>
            </a:r>
            <a:endParaRPr lang="en-US" b="1" dirty="0"/>
          </a:p>
          <a:p>
            <a:pPr marL="0" indent="0" algn="ctr">
              <a:lnSpc>
                <a:spcPct val="120000"/>
              </a:lnSpc>
              <a:buNone/>
            </a:pPr>
            <a:r>
              <a:rPr lang="en-US" sz="4400" b="1" dirty="0"/>
              <a:t>April 11, 2017 from 10:00 AM-12 PM</a:t>
            </a:r>
          </a:p>
          <a:p>
            <a:pPr marL="0" indent="0" algn="ctr">
              <a:lnSpc>
                <a:spcPct val="120000"/>
              </a:lnSpc>
              <a:buNone/>
            </a:pPr>
            <a:r>
              <a:rPr lang="en-US" sz="4400" b="1" dirty="0" err="1"/>
              <a:t>Dollye</a:t>
            </a:r>
            <a:r>
              <a:rPr lang="en-US" sz="4400" b="1" dirty="0"/>
              <a:t> Robinson Building, Room 146</a:t>
            </a:r>
          </a:p>
          <a:p>
            <a:pPr marL="0" indent="0" algn="ctr">
              <a:lnSpc>
                <a:spcPct val="120000"/>
              </a:lnSpc>
              <a:buNone/>
            </a:pPr>
            <a:r>
              <a:rPr lang="en-US" sz="4400" b="1" dirty="0"/>
              <a:t>Sponsors of the Event:</a:t>
            </a:r>
          </a:p>
          <a:p>
            <a:pPr marL="0" indent="0" algn="ctr">
              <a:lnSpc>
                <a:spcPct val="120000"/>
              </a:lnSpc>
              <a:buNone/>
            </a:pPr>
            <a:r>
              <a:rPr lang="en-US" sz="4400" b="1" dirty="0"/>
              <a:t>College of Liberal Arts</a:t>
            </a:r>
          </a:p>
          <a:p>
            <a:pPr marL="0" indent="0" algn="ctr">
              <a:lnSpc>
                <a:spcPct val="120000"/>
              </a:lnSpc>
              <a:buNone/>
            </a:pPr>
            <a:r>
              <a:rPr lang="en-US" sz="4400" b="1" dirty="0"/>
              <a:t>Center for University Scholars</a:t>
            </a:r>
          </a:p>
          <a:p>
            <a:pPr marL="0" indent="0" algn="ctr">
              <a:lnSpc>
                <a:spcPct val="120000"/>
              </a:lnSpc>
              <a:buNone/>
            </a:pPr>
            <a:r>
              <a:rPr lang="en-US" sz="4400" b="1" dirty="0"/>
              <a:t>Office of Academic Affairs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3265" y="170279"/>
            <a:ext cx="1573288" cy="1583705"/>
          </a:xfrm>
          <a:prstGeom prst="rect">
            <a:avLst/>
          </a:prstGeom>
        </p:spPr>
      </p:pic>
    </p:spTree>
    <p:extLst>
      <p:ext uri="{BB962C8B-B14F-4D97-AF65-F5344CB8AC3E}">
        <p14:creationId xmlns:p14="http://schemas.microsoft.com/office/powerpoint/2010/main" val="3743968309"/>
      </p:ext>
    </p:extLst>
  </p:cSld>
  <p:clrMapOvr>
    <a:masterClrMapping/>
  </p:clrMapOvr>
  <p:transition xmlns:p14="http://schemas.microsoft.com/office/powerpoint/2010/mai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0276"/>
            <a:ext cx="8229600" cy="705909"/>
          </a:xfrm>
        </p:spPr>
        <p:txBody>
          <a:bodyPr>
            <a:normAutofit/>
          </a:bodyPr>
          <a:lstStyle/>
          <a:p>
            <a:pPr algn="ctr"/>
            <a:r>
              <a:rPr lang="en-US" sz="4000" dirty="0"/>
              <a:t>Levels of Promotion at JSU</a:t>
            </a:r>
          </a:p>
        </p:txBody>
      </p:sp>
      <p:sp>
        <p:nvSpPr>
          <p:cNvPr id="3" name="Content Placeholder 2"/>
          <p:cNvSpPr>
            <a:spLocks noGrp="1"/>
          </p:cNvSpPr>
          <p:nvPr>
            <p:ph idx="1"/>
          </p:nvPr>
        </p:nvSpPr>
        <p:spPr>
          <a:xfrm>
            <a:off x="457200" y="1157981"/>
            <a:ext cx="8229600" cy="5528423"/>
          </a:xfrm>
        </p:spPr>
        <p:txBody>
          <a:bodyPr>
            <a:noAutofit/>
          </a:bodyPr>
          <a:lstStyle/>
          <a:p>
            <a:r>
              <a:rPr lang="en-US" sz="2800" dirty="0"/>
              <a:t>For most faculty members who join the faculty ranks </a:t>
            </a:r>
          </a:p>
          <a:p>
            <a:pPr marL="0" indent="0">
              <a:buNone/>
            </a:pPr>
            <a:endParaRPr lang="en-US" sz="2400" dirty="0"/>
          </a:p>
          <a:p>
            <a:r>
              <a:rPr lang="en-US" sz="2400" dirty="0" smtClean="0"/>
              <a:t>For faculty members who are coming straight from college with </a:t>
            </a:r>
            <a:r>
              <a:rPr lang="en-US" sz="2400" dirty="0"/>
              <a:t>no prior credit for previous academic teaching at another institution, the normal route to apply for promotion is 6 years.</a:t>
            </a:r>
          </a:p>
          <a:p>
            <a:r>
              <a:rPr lang="en-US" sz="2400" dirty="0"/>
              <a:t>The JSU Faculty handbook stipulates that assistant professors must go up for tenure and promotion to Associate Professor during their 6</a:t>
            </a:r>
            <a:r>
              <a:rPr lang="en-US" sz="2400" baseline="30000" dirty="0"/>
              <a:t>th</a:t>
            </a:r>
            <a:r>
              <a:rPr lang="en-US" sz="2400" dirty="0"/>
              <a:t> year.</a:t>
            </a:r>
          </a:p>
          <a:p>
            <a:r>
              <a:rPr lang="en-US" sz="2400" dirty="0"/>
              <a:t>For Associate Professors who wish to apply for promotion to a rank of a Full Professor,  it is important to note  that they must be in rank for a minimum of 3 years at JSU. This means that the earliest that they can apply for promotion to Full Professor is at the beginning of their 4</a:t>
            </a:r>
            <a:r>
              <a:rPr lang="en-US" sz="2400" baseline="30000" dirty="0"/>
              <a:t>th</a:t>
            </a:r>
            <a:r>
              <a:rPr lang="en-US" sz="2400" dirty="0"/>
              <a:t> year in rank. </a:t>
            </a:r>
          </a:p>
        </p:txBody>
      </p:sp>
    </p:spTree>
    <p:extLst>
      <p:ext uri="{BB962C8B-B14F-4D97-AF65-F5344CB8AC3E}">
        <p14:creationId xmlns:p14="http://schemas.microsoft.com/office/powerpoint/2010/main" val="1496144086"/>
      </p:ext>
    </p:extLst>
  </p:cSld>
  <p:clrMapOvr>
    <a:masterClrMapping/>
  </p:clrMapOvr>
  <p:transition xmlns:p14="http://schemas.microsoft.com/office/powerpoint/2010/mai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4943"/>
            <a:ext cx="8229600" cy="597672"/>
          </a:xfrm>
        </p:spPr>
        <p:txBody>
          <a:bodyPr>
            <a:noAutofit/>
          </a:bodyPr>
          <a:lstStyle/>
          <a:p>
            <a:pPr algn="ctr"/>
            <a:r>
              <a:rPr lang="en-US" sz="4000" dirty="0"/>
              <a:t>Levels of Promotion at JSU</a:t>
            </a:r>
          </a:p>
        </p:txBody>
      </p:sp>
      <p:sp>
        <p:nvSpPr>
          <p:cNvPr id="3" name="Content Placeholder 2"/>
          <p:cNvSpPr>
            <a:spLocks noGrp="1"/>
          </p:cNvSpPr>
          <p:nvPr>
            <p:ph idx="1"/>
          </p:nvPr>
        </p:nvSpPr>
        <p:spPr>
          <a:xfrm>
            <a:off x="457200" y="1568877"/>
            <a:ext cx="8229600" cy="4968110"/>
          </a:xfrm>
        </p:spPr>
        <p:txBody>
          <a:bodyPr>
            <a:noAutofit/>
          </a:bodyPr>
          <a:lstStyle/>
          <a:p>
            <a:endParaRPr lang="en-US" sz="2800" dirty="0"/>
          </a:p>
          <a:p>
            <a:r>
              <a:rPr lang="en-US" sz="2800" dirty="0"/>
              <a:t>Some faculty members aspire to attain full professorship. Other faculty members may decide to remain at the associate rank. </a:t>
            </a:r>
          </a:p>
          <a:p>
            <a:r>
              <a:rPr lang="en-US" sz="2800" dirty="0"/>
              <a:t>At JSU, the decision regarding granting of tenure and promotion  to the rank of Associate Professor in most  cases are simultaneous processes. </a:t>
            </a:r>
          </a:p>
          <a:p>
            <a:pPr marL="0" indent="0">
              <a:buNone/>
            </a:pPr>
            <a:endParaRPr lang="en-US" sz="2800" dirty="0"/>
          </a:p>
          <a:p>
            <a:endParaRPr lang="en-US" sz="2800" dirty="0"/>
          </a:p>
        </p:txBody>
      </p:sp>
    </p:spTree>
    <p:extLst>
      <p:ext uri="{BB962C8B-B14F-4D97-AF65-F5344CB8AC3E}">
        <p14:creationId xmlns:p14="http://schemas.microsoft.com/office/powerpoint/2010/main" val="352285488"/>
      </p:ext>
    </p:extLst>
  </p:cSld>
  <p:clrMapOvr>
    <a:masterClrMapping/>
  </p:clrMapOvr>
  <p:transition xmlns:p14="http://schemas.microsoft.com/office/powerpoint/2010/mai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Levels of Promotion at JSU</a:t>
            </a:r>
          </a:p>
        </p:txBody>
      </p:sp>
      <p:sp>
        <p:nvSpPr>
          <p:cNvPr id="3" name="Content Placeholder 2"/>
          <p:cNvSpPr>
            <a:spLocks noGrp="1"/>
          </p:cNvSpPr>
          <p:nvPr>
            <p:ph idx="1"/>
          </p:nvPr>
        </p:nvSpPr>
        <p:spPr/>
        <p:txBody>
          <a:bodyPr>
            <a:normAutofit/>
          </a:bodyPr>
          <a:lstStyle/>
          <a:p>
            <a:r>
              <a:rPr lang="en-US" sz="2800" dirty="0"/>
              <a:t>In some cases, faculty members may be given credit for prior work performed as an Instructor at another institution and this is usually indicated in one’s contract from the office of Academic Affairs. Faculty members should check their contract letters for clarification on this matter. </a:t>
            </a:r>
          </a:p>
          <a:p>
            <a:r>
              <a:rPr lang="en-US" sz="2800" dirty="0"/>
              <a:t>It is in the candidate’s best interest to include the letter of acceptance in the </a:t>
            </a:r>
            <a:r>
              <a:rPr lang="en-US" sz="2800" dirty="0" smtClean="0"/>
              <a:t>promotion and tenure binder </a:t>
            </a:r>
            <a:r>
              <a:rPr lang="en-US" sz="2800" dirty="0"/>
              <a:t>with the salary information excluded.</a:t>
            </a:r>
          </a:p>
          <a:p>
            <a:endParaRPr lang="en-US" dirty="0"/>
          </a:p>
        </p:txBody>
      </p:sp>
    </p:spTree>
    <p:extLst>
      <p:ext uri="{BB962C8B-B14F-4D97-AF65-F5344CB8AC3E}">
        <p14:creationId xmlns:p14="http://schemas.microsoft.com/office/powerpoint/2010/main" val="442384908"/>
      </p:ext>
    </p:extLst>
  </p:cSld>
  <p:clrMapOvr>
    <a:masterClrMapping/>
  </p:clrMapOvr>
  <p:transition xmlns:p14="http://schemas.microsoft.com/office/powerpoint/2010/mai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Promotion &amp;Tenure</a:t>
            </a:r>
          </a:p>
        </p:txBody>
      </p:sp>
    </p:spTree>
    <p:extLst>
      <p:ext uri="{BB962C8B-B14F-4D97-AF65-F5344CB8AC3E}">
        <p14:creationId xmlns:p14="http://schemas.microsoft.com/office/powerpoint/2010/main" val="1033601666"/>
      </p:ext>
    </p:extLst>
  </p:cSld>
  <p:clrMapOvr>
    <a:masterClrMapping/>
  </p:clrMapOvr>
  <p:transition xmlns:p14="http://schemas.microsoft.com/office/powerpoint/2010/mai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Preparation for P&amp;T</a:t>
            </a:r>
          </a:p>
        </p:txBody>
      </p:sp>
      <p:sp>
        <p:nvSpPr>
          <p:cNvPr id="3" name="Content Placeholder 2"/>
          <p:cNvSpPr>
            <a:spLocks noGrp="1"/>
          </p:cNvSpPr>
          <p:nvPr>
            <p:ph idx="1"/>
          </p:nvPr>
        </p:nvSpPr>
        <p:spPr/>
        <p:txBody>
          <a:bodyPr>
            <a:normAutofit/>
          </a:bodyPr>
          <a:lstStyle/>
          <a:p>
            <a:r>
              <a:rPr lang="en-US" sz="2800" dirty="0"/>
              <a:t>In a real sense, the preparation for </a:t>
            </a:r>
            <a:r>
              <a:rPr lang="en-US" sz="2800" dirty="0" smtClean="0"/>
              <a:t>P and T should start </a:t>
            </a:r>
            <a:r>
              <a:rPr lang="en-US" sz="2800" dirty="0"/>
              <a:t>on day 1 of your appointment as an Assistant Professor.</a:t>
            </a:r>
          </a:p>
          <a:p>
            <a:r>
              <a:rPr lang="en-US" sz="2800" dirty="0"/>
              <a:t>At this point in time, faculty members should begin to think about determining their research agenda, the types of courses they plan to teach, and the nature of their service activities with the institution. It is suggested that faculty members should work in close alignment with their faculty chairs or various faculty mentors. </a:t>
            </a:r>
          </a:p>
        </p:txBody>
      </p:sp>
    </p:spTree>
    <p:extLst>
      <p:ext uri="{BB962C8B-B14F-4D97-AF65-F5344CB8AC3E}">
        <p14:creationId xmlns:p14="http://schemas.microsoft.com/office/powerpoint/2010/main" val="1821834531"/>
      </p:ext>
    </p:extLst>
  </p:cSld>
  <p:clrMapOvr>
    <a:masterClrMapping/>
  </p:clrMapOvr>
  <p:transition xmlns:p14="http://schemas.microsoft.com/office/powerpoint/2010/mai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Preparation for P&amp;T</a:t>
            </a:r>
          </a:p>
        </p:txBody>
      </p:sp>
      <p:sp>
        <p:nvSpPr>
          <p:cNvPr id="3" name="Content Placeholder 2"/>
          <p:cNvSpPr>
            <a:spLocks noGrp="1"/>
          </p:cNvSpPr>
          <p:nvPr>
            <p:ph idx="1"/>
          </p:nvPr>
        </p:nvSpPr>
        <p:spPr/>
        <p:txBody>
          <a:bodyPr>
            <a:normAutofit fontScale="77500" lnSpcReduction="20000"/>
          </a:bodyPr>
          <a:lstStyle/>
          <a:p>
            <a:r>
              <a:rPr lang="en-US" sz="3300" dirty="0"/>
              <a:t>It is recommended that in the early years of work as a faculty member in the COLA, you develop an academic reputation in a recognized area of academic inquiry within your academic discipline.</a:t>
            </a:r>
          </a:p>
          <a:p>
            <a:r>
              <a:rPr lang="en-US" sz="3300" dirty="0"/>
              <a:t>In addition to things that you wish to do based on your own personal interests, you will also be asked to serve on various committees by the Chairs of your departments, the Dean of your respective college, and by members of the higher administration.</a:t>
            </a:r>
          </a:p>
          <a:p>
            <a:r>
              <a:rPr lang="en-US" sz="3300" dirty="0"/>
              <a:t>Make sure that you perform service that will enhance your opportunities for success in </a:t>
            </a:r>
            <a:r>
              <a:rPr lang="en-US" sz="3300" dirty="0" smtClean="0"/>
              <a:t>P and T </a:t>
            </a:r>
            <a:r>
              <a:rPr lang="en-US" sz="3300" dirty="0"/>
              <a:t>processes. </a:t>
            </a:r>
          </a:p>
          <a:p>
            <a:endParaRPr lang="en-US" dirty="0"/>
          </a:p>
        </p:txBody>
      </p:sp>
    </p:spTree>
    <p:extLst>
      <p:ext uri="{BB962C8B-B14F-4D97-AF65-F5344CB8AC3E}">
        <p14:creationId xmlns:p14="http://schemas.microsoft.com/office/powerpoint/2010/main" val="877670833"/>
      </p:ext>
    </p:extLst>
  </p:cSld>
  <p:clrMapOvr>
    <a:masterClrMapping/>
  </p:clrMapOvr>
  <p:transition xmlns:p14="http://schemas.microsoft.com/office/powerpoint/2010/mai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Preparation for P&amp;T</a:t>
            </a:r>
          </a:p>
        </p:txBody>
      </p:sp>
      <p:sp>
        <p:nvSpPr>
          <p:cNvPr id="3" name="Content Placeholder 2"/>
          <p:cNvSpPr>
            <a:spLocks noGrp="1"/>
          </p:cNvSpPr>
          <p:nvPr>
            <p:ph idx="1"/>
          </p:nvPr>
        </p:nvSpPr>
        <p:spPr/>
        <p:txBody>
          <a:bodyPr>
            <a:noAutofit/>
          </a:bodyPr>
          <a:lstStyle/>
          <a:p>
            <a:r>
              <a:rPr lang="en-US" sz="2800" dirty="0"/>
              <a:t>This service should include departmental service, service to your college, as well as university service. Please seek to have an appropriate balance in terms of your service commitments to your Department, College, and the University.</a:t>
            </a:r>
          </a:p>
          <a:p>
            <a:r>
              <a:rPr lang="en-US" sz="2800" dirty="0"/>
              <a:t>Document things that will speak to your accomplishments in the 5 core areas that you will be evaluated on for </a:t>
            </a:r>
            <a:r>
              <a:rPr lang="en-US" sz="2800" dirty="0" smtClean="0"/>
              <a:t>P and T</a:t>
            </a:r>
            <a:r>
              <a:rPr lang="en-US" sz="2800" dirty="0"/>
              <a:t>, as articulated in the Jackson State University handbook.</a:t>
            </a:r>
          </a:p>
        </p:txBody>
      </p:sp>
    </p:spTree>
    <p:extLst>
      <p:ext uri="{BB962C8B-B14F-4D97-AF65-F5344CB8AC3E}">
        <p14:creationId xmlns:p14="http://schemas.microsoft.com/office/powerpoint/2010/main" val="3615622330"/>
      </p:ext>
    </p:extLst>
  </p:cSld>
  <p:clrMapOvr>
    <a:masterClrMapping/>
  </p:clrMapOvr>
  <p:transition xmlns:p14="http://schemas.microsoft.com/office/powerpoint/2010/mai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Preparation for P&amp;T</a:t>
            </a:r>
          </a:p>
        </p:txBody>
      </p:sp>
      <p:sp>
        <p:nvSpPr>
          <p:cNvPr id="3" name="Content Placeholder 2"/>
          <p:cNvSpPr>
            <a:spLocks noGrp="1"/>
          </p:cNvSpPr>
          <p:nvPr>
            <p:ph idx="1"/>
          </p:nvPr>
        </p:nvSpPr>
        <p:spPr/>
        <p:txBody>
          <a:bodyPr>
            <a:normAutofit lnSpcReduction="10000"/>
          </a:bodyPr>
          <a:lstStyle/>
          <a:p>
            <a:r>
              <a:rPr lang="en-US" sz="2800" dirty="0"/>
              <a:t>You are allowed to have only </a:t>
            </a:r>
            <a:r>
              <a:rPr lang="en-US" sz="2800" dirty="0" smtClean="0"/>
              <a:t>one binder </a:t>
            </a:r>
            <a:r>
              <a:rPr lang="en-US" sz="2800" dirty="0"/>
              <a:t>to represent your work in the 5 key areas of measurement for </a:t>
            </a:r>
            <a:r>
              <a:rPr lang="en-US" sz="2800" dirty="0" smtClean="0"/>
              <a:t>P and T</a:t>
            </a:r>
            <a:r>
              <a:rPr lang="en-US" sz="2800" dirty="0"/>
              <a:t>.</a:t>
            </a:r>
          </a:p>
          <a:p>
            <a:r>
              <a:rPr lang="en-US" sz="2800" dirty="0"/>
              <a:t>You may wish to use one of our current faculty member’s binders who has achieved recent success in the process of </a:t>
            </a:r>
            <a:r>
              <a:rPr lang="en-US" sz="2800" dirty="0" smtClean="0"/>
              <a:t>P and T as a guide </a:t>
            </a:r>
            <a:r>
              <a:rPr lang="en-US" sz="2800" dirty="0"/>
              <a:t>for how to successfully complete your binder.</a:t>
            </a:r>
          </a:p>
          <a:p>
            <a:r>
              <a:rPr lang="en-US" sz="2800" dirty="0"/>
              <a:t>Make sure that you are deliberative in what you choose to include versus what you choose to exclude.</a:t>
            </a:r>
          </a:p>
          <a:p>
            <a:endParaRPr lang="en-US" dirty="0"/>
          </a:p>
        </p:txBody>
      </p:sp>
    </p:spTree>
    <p:extLst>
      <p:ext uri="{BB962C8B-B14F-4D97-AF65-F5344CB8AC3E}">
        <p14:creationId xmlns:p14="http://schemas.microsoft.com/office/powerpoint/2010/main" val="3250784453"/>
      </p:ext>
    </p:extLst>
  </p:cSld>
  <p:clrMapOvr>
    <a:masterClrMapping/>
  </p:clrMapOvr>
  <p:transition xmlns:p14="http://schemas.microsoft.com/office/powerpoint/2010/mai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Five Core Areas of Focus in P&amp;T</a:t>
            </a:r>
          </a:p>
        </p:txBody>
      </p:sp>
      <p:sp>
        <p:nvSpPr>
          <p:cNvPr id="3" name="Content Placeholder 2"/>
          <p:cNvSpPr>
            <a:spLocks noGrp="1"/>
          </p:cNvSpPr>
          <p:nvPr>
            <p:ph idx="1"/>
          </p:nvPr>
        </p:nvSpPr>
        <p:spPr/>
        <p:txBody>
          <a:bodyPr>
            <a:normAutofit/>
          </a:bodyPr>
          <a:lstStyle/>
          <a:p>
            <a:r>
              <a:rPr lang="en-US" sz="2800" dirty="0"/>
              <a:t>As outlined in the JSU Faculty Handbook, faculty members going up for P&amp;T must demonstrate excellence in five core areas:</a:t>
            </a:r>
          </a:p>
          <a:p>
            <a:pPr marL="514350" indent="-514350">
              <a:buFont typeface="+mj-lt"/>
              <a:buAutoNum type="arabicPeriod"/>
            </a:pPr>
            <a:r>
              <a:rPr lang="en-US" sz="2800" dirty="0"/>
              <a:t>Professional Collegiality</a:t>
            </a:r>
          </a:p>
          <a:p>
            <a:pPr marL="514350" indent="-514350">
              <a:buFont typeface="+mj-lt"/>
              <a:buAutoNum type="arabicPeriod"/>
            </a:pPr>
            <a:r>
              <a:rPr lang="en-US" sz="2800" dirty="0"/>
              <a:t> Academic Citizenship and University Service</a:t>
            </a:r>
          </a:p>
          <a:p>
            <a:pPr marL="514350" indent="-514350">
              <a:buFont typeface="+mj-lt"/>
              <a:buAutoNum type="arabicPeriod"/>
            </a:pPr>
            <a:r>
              <a:rPr lang="en-US" sz="2800" dirty="0"/>
              <a:t> Teaching and Advising Excellence</a:t>
            </a:r>
          </a:p>
          <a:p>
            <a:pPr marL="514350" indent="-514350">
              <a:buFont typeface="+mj-lt"/>
              <a:buAutoNum type="arabicPeriod"/>
            </a:pPr>
            <a:r>
              <a:rPr lang="en-US" sz="2800" dirty="0"/>
              <a:t> Research, Scholarly, and Creative Activities</a:t>
            </a:r>
          </a:p>
          <a:p>
            <a:pPr marL="514350" indent="-514350">
              <a:buFont typeface="+mj-lt"/>
              <a:buAutoNum type="arabicPeriod"/>
            </a:pPr>
            <a:r>
              <a:rPr lang="en-US" sz="2800" dirty="0"/>
              <a:t> Service and Professional Activities </a:t>
            </a:r>
          </a:p>
        </p:txBody>
      </p:sp>
    </p:spTree>
    <p:extLst>
      <p:ext uri="{BB962C8B-B14F-4D97-AF65-F5344CB8AC3E}">
        <p14:creationId xmlns:p14="http://schemas.microsoft.com/office/powerpoint/2010/main" val="3576510995"/>
      </p:ext>
    </p:extLst>
  </p:cSld>
  <p:clrMapOvr>
    <a:masterClrMapping/>
  </p:clrMapOvr>
  <p:transition xmlns:p14="http://schemas.microsoft.com/office/powerpoint/2010/mai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INTERACTIONS WITH YOUR CHAIRS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49931341"/>
      </p:ext>
    </p:extLst>
  </p:cSld>
  <p:clrMapOvr>
    <a:masterClrMapping/>
  </p:clrMapOvr>
  <p:transition xmlns:p14="http://schemas.microsoft.com/office/powerpoint/2010/mai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Promotion and Tenure Workshop</a:t>
            </a:r>
          </a:p>
        </p:txBody>
      </p:sp>
      <p:sp>
        <p:nvSpPr>
          <p:cNvPr id="3" name="Text Placeholder 2"/>
          <p:cNvSpPr>
            <a:spLocks noGrp="1"/>
          </p:cNvSpPr>
          <p:nvPr>
            <p:ph type="body" idx="1"/>
          </p:nvPr>
        </p:nvSpPr>
        <p:spPr/>
        <p:txBody>
          <a:bodyPr/>
          <a:lstStyle/>
          <a:p>
            <a:pPr algn="ctr"/>
            <a:r>
              <a:rPr lang="en-US" dirty="0"/>
              <a:t>Dr. Bessie House-</a:t>
            </a:r>
            <a:r>
              <a:rPr lang="en-US" dirty="0" err="1"/>
              <a:t>Soremekun</a:t>
            </a:r>
            <a:endParaRPr lang="en-US" dirty="0"/>
          </a:p>
        </p:txBody>
      </p:sp>
      <p:sp>
        <p:nvSpPr>
          <p:cNvPr id="5" name="Text Placeholder 4"/>
          <p:cNvSpPr>
            <a:spLocks noGrp="1"/>
          </p:cNvSpPr>
          <p:nvPr>
            <p:ph type="body" sz="quarter" idx="3"/>
          </p:nvPr>
        </p:nvSpPr>
        <p:spPr/>
        <p:txBody>
          <a:bodyPr/>
          <a:lstStyle/>
          <a:p>
            <a:pPr algn="ctr"/>
            <a:r>
              <a:rPr lang="en-US" dirty="0"/>
              <a:t>Dr. Ivan </a:t>
            </a:r>
            <a:r>
              <a:rPr lang="en-US" dirty="0" err="1"/>
              <a:t>Elezovic</a:t>
            </a:r>
            <a:endParaRPr lang="en-US" dirty="0"/>
          </a:p>
        </p:txBody>
      </p:sp>
      <p:pic>
        <p:nvPicPr>
          <p:cNvPr id="7" name="Content Placeholder 6"/>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5188688" y="2777098"/>
            <a:ext cx="2785731" cy="3846986"/>
          </a:xfrm>
        </p:spPr>
      </p:pic>
      <p:pic>
        <p:nvPicPr>
          <p:cNvPr id="2050" name="Picture 2"/>
          <p:cNvPicPr>
            <a:picLocks noGrp="1" noChangeAspect="1" noChangeArrowheads="1"/>
          </p:cNvPicPr>
          <p:nvPr>
            <p:ph sz="half" idx="2"/>
          </p:nvPr>
        </p:nvPicPr>
        <p:blipFill>
          <a:blip r:embed="rId3"/>
          <a:srcRect/>
          <a:stretch>
            <a:fillRect/>
          </a:stretch>
        </p:blipFill>
        <p:spPr bwMode="auto">
          <a:xfrm>
            <a:off x="1176496" y="2655888"/>
            <a:ext cx="2560320" cy="3886200"/>
          </a:xfrm>
          <a:prstGeom prst="rect">
            <a:avLst/>
          </a:prstGeom>
          <a:noFill/>
          <a:ln w="9525">
            <a:noFill/>
            <a:miter lim="800000"/>
            <a:headEnd/>
            <a:tailEnd/>
          </a:ln>
        </p:spPr>
      </p:pic>
    </p:spTree>
    <p:extLst>
      <p:ext uri="{BB962C8B-B14F-4D97-AF65-F5344CB8AC3E}">
        <p14:creationId xmlns:p14="http://schemas.microsoft.com/office/powerpoint/2010/main" val="865125675"/>
      </p:ext>
    </p:extLst>
  </p:cSld>
  <p:clrMapOvr>
    <a:masterClrMapping/>
  </p:clrMapOvr>
  <p:transition xmlns:p14="http://schemas.microsoft.com/office/powerpoint/2010/main" spd="slow">
    <p:cov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Interactions with your chairs</a:t>
            </a: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8729" r="8729"/>
          <a:stretch>
            <a:fillRect/>
          </a:stretch>
        </p:blipFill>
        <p:spPr>
          <a:xfrm>
            <a:off x="1396538" y="2211494"/>
            <a:ext cx="6666807" cy="3840480"/>
          </a:xfrm>
        </p:spPr>
      </p:pic>
    </p:spTree>
    <p:extLst>
      <p:ext uri="{BB962C8B-B14F-4D97-AF65-F5344CB8AC3E}">
        <p14:creationId xmlns:p14="http://schemas.microsoft.com/office/powerpoint/2010/main" val="946503478"/>
      </p:ext>
    </p:extLst>
  </p:cSld>
  <p:clrMapOvr>
    <a:masterClrMapping/>
  </p:clrMapOvr>
  <p:transition xmlns:p14="http://schemas.microsoft.com/office/powerpoint/2010/main" spd="slow">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Interactions with Your Chairs</a:t>
            </a:r>
          </a:p>
        </p:txBody>
      </p:sp>
      <p:sp>
        <p:nvSpPr>
          <p:cNvPr id="3" name="Content Placeholder 2"/>
          <p:cNvSpPr>
            <a:spLocks noGrp="1"/>
          </p:cNvSpPr>
          <p:nvPr>
            <p:ph idx="1"/>
          </p:nvPr>
        </p:nvSpPr>
        <p:spPr>
          <a:xfrm>
            <a:off x="457200" y="1600200"/>
            <a:ext cx="8229600" cy="4385813"/>
          </a:xfrm>
        </p:spPr>
        <p:txBody>
          <a:bodyPr>
            <a:normAutofit/>
          </a:bodyPr>
          <a:lstStyle/>
          <a:p>
            <a:endParaRPr lang="en-US" sz="2800" dirty="0"/>
          </a:p>
          <a:p>
            <a:r>
              <a:rPr lang="en-US" sz="2800" dirty="0"/>
              <a:t>Make sure that you consult the chairs of your respective departments on the </a:t>
            </a:r>
            <a:r>
              <a:rPr lang="en-US" sz="2800" dirty="0" smtClean="0"/>
              <a:t>P and T </a:t>
            </a:r>
            <a:r>
              <a:rPr lang="en-US" sz="2800" dirty="0"/>
              <a:t>process.</a:t>
            </a:r>
          </a:p>
          <a:p>
            <a:r>
              <a:rPr lang="en-US" sz="2800" dirty="0"/>
              <a:t>They may provide you with useful tips and assistance in clarifying any questions you may have.</a:t>
            </a:r>
          </a:p>
          <a:p>
            <a:r>
              <a:rPr lang="en-US" sz="2800" dirty="0"/>
              <a:t>Make sure that you have thoroughly read the University Faculty Handbook, which specifies in great detail the prerequisites for </a:t>
            </a:r>
            <a:r>
              <a:rPr lang="en-US" sz="2800" dirty="0" smtClean="0"/>
              <a:t>P and T </a:t>
            </a:r>
            <a:r>
              <a:rPr lang="en-US" sz="2800" dirty="0"/>
              <a:t>at JSU.</a:t>
            </a:r>
          </a:p>
          <a:p>
            <a:endParaRPr lang="en-US" dirty="0"/>
          </a:p>
        </p:txBody>
      </p:sp>
    </p:spTree>
    <p:extLst>
      <p:ext uri="{BB962C8B-B14F-4D97-AF65-F5344CB8AC3E}">
        <p14:creationId xmlns:p14="http://schemas.microsoft.com/office/powerpoint/2010/main" val="298679192"/>
      </p:ext>
    </p:extLst>
  </p:cSld>
  <p:clrMapOvr>
    <a:masterClrMapping/>
  </p:clrMapOvr>
  <p:transition xmlns:p14="http://schemas.microsoft.com/office/powerpoint/2010/main" spd="slow">
    <p:cov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Interactions with Your Chairs</a:t>
            </a:r>
          </a:p>
        </p:txBody>
      </p:sp>
      <p:sp>
        <p:nvSpPr>
          <p:cNvPr id="3" name="Content Placeholder 2"/>
          <p:cNvSpPr>
            <a:spLocks noGrp="1"/>
          </p:cNvSpPr>
          <p:nvPr>
            <p:ph idx="1"/>
          </p:nvPr>
        </p:nvSpPr>
        <p:spPr/>
        <p:txBody>
          <a:bodyPr>
            <a:normAutofit/>
          </a:bodyPr>
          <a:lstStyle/>
          <a:p>
            <a:r>
              <a:rPr lang="en-US" sz="2800" dirty="0"/>
              <a:t>The JSU faculty handbook is currently being revised and updated. However, those changes will not likely be in effect for faculty going up for promotion in Academic Year 2017-2018. Therefore, you will be evaluated and assessed based on guidelines specified in our current Faculty Handbook</a:t>
            </a:r>
            <a:r>
              <a:rPr lang="en-US" dirty="0"/>
              <a:t>.</a:t>
            </a:r>
          </a:p>
          <a:p>
            <a:endParaRPr lang="en-US" dirty="0"/>
          </a:p>
        </p:txBody>
      </p:sp>
    </p:spTree>
    <p:extLst>
      <p:ext uri="{BB962C8B-B14F-4D97-AF65-F5344CB8AC3E}">
        <p14:creationId xmlns:p14="http://schemas.microsoft.com/office/powerpoint/2010/main" val="3459139848"/>
      </p:ext>
    </p:extLst>
  </p:cSld>
  <p:clrMapOvr>
    <a:masterClrMapping/>
  </p:clrMapOvr>
  <p:transition xmlns:p14="http://schemas.microsoft.com/office/powerpoint/2010/mai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Third Year Reviews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7854" y="3885279"/>
            <a:ext cx="3408998" cy="2790150"/>
          </a:xfrm>
          <a:prstGeom prst="rect">
            <a:avLst/>
          </a:prstGeom>
        </p:spPr>
      </p:pic>
    </p:spTree>
    <p:extLst>
      <p:ext uri="{BB962C8B-B14F-4D97-AF65-F5344CB8AC3E}">
        <p14:creationId xmlns:p14="http://schemas.microsoft.com/office/powerpoint/2010/main" val="1684297527"/>
      </p:ext>
    </p:extLst>
  </p:cSld>
  <p:clrMapOvr>
    <a:masterClrMapping/>
  </p:clrMapOvr>
  <p:transition xmlns:p14="http://schemas.microsoft.com/office/powerpoint/2010/mai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The Importance of Third Year Reviews</a:t>
            </a:r>
          </a:p>
        </p:txBody>
      </p:sp>
      <p:sp>
        <p:nvSpPr>
          <p:cNvPr id="3" name="Content Placeholder 2"/>
          <p:cNvSpPr>
            <a:spLocks noGrp="1"/>
          </p:cNvSpPr>
          <p:nvPr>
            <p:ph idx="1"/>
          </p:nvPr>
        </p:nvSpPr>
        <p:spPr/>
        <p:txBody>
          <a:bodyPr>
            <a:normAutofit/>
          </a:bodyPr>
          <a:lstStyle/>
          <a:p>
            <a:r>
              <a:rPr lang="en-US" sz="3000" dirty="0"/>
              <a:t>Each faculty member at JSU will undergo a mandatory third year review. </a:t>
            </a:r>
          </a:p>
          <a:p>
            <a:r>
              <a:rPr lang="en-US" sz="3000" dirty="0"/>
              <a:t>This review takes place at the end of the third year of appointment for faculty members who are Assistant professors.</a:t>
            </a:r>
          </a:p>
          <a:p>
            <a:r>
              <a:rPr lang="en-US" sz="3000" dirty="0"/>
              <a:t>For faculty members who receive employment at JSU with prior credit of 2-3 years being given to them towards tenure, they will receive an earlier review.  </a:t>
            </a:r>
          </a:p>
          <a:p>
            <a:endParaRPr lang="en-US" dirty="0"/>
          </a:p>
        </p:txBody>
      </p:sp>
    </p:spTree>
    <p:extLst>
      <p:ext uri="{BB962C8B-B14F-4D97-AF65-F5344CB8AC3E}">
        <p14:creationId xmlns:p14="http://schemas.microsoft.com/office/powerpoint/2010/main" val="3207095382"/>
      </p:ext>
    </p:extLst>
  </p:cSld>
  <p:clrMapOvr>
    <a:masterClrMapping/>
  </p:clrMapOvr>
  <p:transition xmlns:p14="http://schemas.microsoft.com/office/powerpoint/2010/mai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The Importance of Third Year Reviews</a:t>
            </a:r>
          </a:p>
        </p:txBody>
      </p:sp>
      <p:sp>
        <p:nvSpPr>
          <p:cNvPr id="3" name="Content Placeholder 2"/>
          <p:cNvSpPr>
            <a:spLocks noGrp="1"/>
          </p:cNvSpPr>
          <p:nvPr>
            <p:ph idx="1"/>
          </p:nvPr>
        </p:nvSpPr>
        <p:spPr/>
        <p:txBody>
          <a:bodyPr>
            <a:normAutofit fontScale="70000" lnSpcReduction="20000"/>
          </a:bodyPr>
          <a:lstStyle/>
          <a:p>
            <a:r>
              <a:rPr lang="en-US" sz="4000" dirty="0"/>
              <a:t>For example, </a:t>
            </a:r>
            <a:r>
              <a:rPr lang="en-US" sz="4000" dirty="0" smtClean="0"/>
              <a:t>for faculty </a:t>
            </a:r>
            <a:r>
              <a:rPr lang="en-US" sz="4000" dirty="0"/>
              <a:t>members who come to JSU with 2 years of prior credit being granted to them towards tenure, their review will take place 2 years after they join the faculty.</a:t>
            </a:r>
          </a:p>
          <a:p>
            <a:r>
              <a:rPr lang="en-US" sz="4000" dirty="0"/>
              <a:t>For faculty members who come to JSU with 3 years of prior credit being granted to them towards the attainment of tenure, their review will take place 1 year after they join the faculty.</a:t>
            </a:r>
          </a:p>
          <a:p>
            <a:r>
              <a:rPr lang="en-US" sz="4000" dirty="0"/>
              <a:t>The goal of the review process is to provide an assessment of your accomplishments in the same five core areas of evaluation that will be used in the P&amp;T process. </a:t>
            </a:r>
          </a:p>
          <a:p>
            <a:endParaRPr lang="en-US" dirty="0"/>
          </a:p>
          <a:p>
            <a:endParaRPr lang="en-US" dirty="0"/>
          </a:p>
        </p:txBody>
      </p:sp>
    </p:spTree>
    <p:extLst>
      <p:ext uri="{BB962C8B-B14F-4D97-AF65-F5344CB8AC3E}">
        <p14:creationId xmlns:p14="http://schemas.microsoft.com/office/powerpoint/2010/main" val="814082943"/>
      </p:ext>
    </p:extLst>
  </p:cSld>
  <p:clrMapOvr>
    <a:masterClrMapping/>
  </p:clrMapOvr>
  <p:transition xmlns:p14="http://schemas.microsoft.com/office/powerpoint/2010/main" spd="slow">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t>The Importance of Third Year Reviews</a:t>
            </a:r>
          </a:p>
        </p:txBody>
      </p:sp>
      <p:sp>
        <p:nvSpPr>
          <p:cNvPr id="3" name="Content Placeholder 2"/>
          <p:cNvSpPr>
            <a:spLocks noGrp="1"/>
          </p:cNvSpPr>
          <p:nvPr>
            <p:ph idx="1"/>
          </p:nvPr>
        </p:nvSpPr>
        <p:spPr/>
        <p:txBody>
          <a:bodyPr>
            <a:normAutofit/>
          </a:bodyPr>
          <a:lstStyle/>
          <a:p>
            <a:r>
              <a:rPr lang="en-US" sz="2800" dirty="0"/>
              <a:t>Members of the third year review committee and the Chair will usually provide a summary of the positive efforts you have made thus far in the five core areas that are specified in the JSU faculty handbook and will also offer suggestions on ways that you can enhance your work at JSU.</a:t>
            </a:r>
          </a:p>
          <a:p>
            <a:r>
              <a:rPr lang="en-US" sz="2800" dirty="0"/>
              <a:t>Members of the third year review committees are appointed by the Department Chairs in COLA by January 15 in the spring semester of the faculty member’s 3</a:t>
            </a:r>
            <a:r>
              <a:rPr lang="en-US" sz="2800" baseline="30000" dirty="0"/>
              <a:t>rd</a:t>
            </a:r>
            <a:r>
              <a:rPr lang="en-US" sz="2800" dirty="0"/>
              <a:t> year of employment. </a:t>
            </a:r>
          </a:p>
          <a:p>
            <a:endParaRPr lang="en-US" dirty="0"/>
          </a:p>
          <a:p>
            <a:endParaRPr lang="en-US" dirty="0"/>
          </a:p>
        </p:txBody>
      </p:sp>
    </p:spTree>
    <p:extLst>
      <p:ext uri="{BB962C8B-B14F-4D97-AF65-F5344CB8AC3E}">
        <p14:creationId xmlns:p14="http://schemas.microsoft.com/office/powerpoint/2010/main" val="4218682159"/>
      </p:ext>
    </p:extLst>
  </p:cSld>
  <p:clrMapOvr>
    <a:masterClrMapping/>
  </p:clrMapOvr>
  <p:transition xmlns:p14="http://schemas.microsoft.com/office/powerpoint/2010/main" spd="slow">
    <p:cov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The Importance of Third Year Review</a:t>
            </a:r>
          </a:p>
        </p:txBody>
      </p:sp>
      <p:sp>
        <p:nvSpPr>
          <p:cNvPr id="3" name="Content Placeholder 2"/>
          <p:cNvSpPr>
            <a:spLocks noGrp="1"/>
          </p:cNvSpPr>
          <p:nvPr>
            <p:ph idx="1"/>
          </p:nvPr>
        </p:nvSpPr>
        <p:spPr>
          <a:xfrm>
            <a:off x="457200" y="1417638"/>
            <a:ext cx="8229600" cy="4904563"/>
          </a:xfrm>
        </p:spPr>
        <p:txBody>
          <a:bodyPr>
            <a:normAutofit fontScale="32500" lnSpcReduction="20000"/>
          </a:bodyPr>
          <a:lstStyle/>
          <a:p>
            <a:r>
              <a:rPr lang="en-US" sz="11200" dirty="0"/>
              <a:t>This </a:t>
            </a:r>
          </a:p>
          <a:p>
            <a:r>
              <a:rPr lang="en-US" sz="8000" dirty="0"/>
              <a:t>Committee should include not less than 3 eligible </a:t>
            </a:r>
          </a:p>
          <a:p>
            <a:r>
              <a:rPr lang="en-US" sz="8000" dirty="0"/>
              <a:t>f</a:t>
            </a:r>
            <a:r>
              <a:rPr lang="en-US" sz="8000" dirty="0" smtClean="0"/>
              <a:t>aculty members (2 that are already tenured and ranked in the department in which the faculty member who is being assessed teaches and 1 tenured and ranked faculty member from another discipline in the College of Liberal Arts.)</a:t>
            </a:r>
          </a:p>
          <a:p>
            <a:r>
              <a:rPr lang="en-US" sz="8000" dirty="0" smtClean="0"/>
              <a:t>The </a:t>
            </a:r>
            <a:r>
              <a:rPr lang="en-US" sz="8000" dirty="0"/>
              <a:t>evaluative report written by the review committees as well as the reports written by the Department Chairs will be discussed with the faculty members who are being assessed by March 15. The candidates may respond in writing to the content of both reports by March 30. </a:t>
            </a:r>
          </a:p>
        </p:txBody>
      </p:sp>
    </p:spTree>
    <p:extLst>
      <p:ext uri="{BB962C8B-B14F-4D97-AF65-F5344CB8AC3E}">
        <p14:creationId xmlns:p14="http://schemas.microsoft.com/office/powerpoint/2010/main" val="2332287980"/>
      </p:ext>
    </p:extLst>
  </p:cSld>
  <p:clrMapOvr>
    <a:masterClrMapping/>
  </p:clrMapOvr>
  <p:transition xmlns:p14="http://schemas.microsoft.com/office/powerpoint/2010/main" spd="slow">
    <p:cov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The Importance of Third Year Review</a:t>
            </a:r>
          </a:p>
        </p:txBody>
      </p:sp>
      <p:sp>
        <p:nvSpPr>
          <p:cNvPr id="3" name="Content Placeholder 2"/>
          <p:cNvSpPr>
            <a:spLocks noGrp="1"/>
          </p:cNvSpPr>
          <p:nvPr>
            <p:ph idx="1"/>
          </p:nvPr>
        </p:nvSpPr>
        <p:spPr/>
        <p:txBody>
          <a:bodyPr>
            <a:noAutofit/>
          </a:bodyPr>
          <a:lstStyle/>
          <a:p>
            <a:r>
              <a:rPr lang="en-US" sz="2800" dirty="0"/>
              <a:t>Reviews for faculty who have received prior credit towards tenure will follow the same time line with regard to the committee members being appointed by January 15 in the spring semester of the year based on how many service years the faculty member has been given.</a:t>
            </a:r>
          </a:p>
          <a:p>
            <a:r>
              <a:rPr lang="en-US" sz="2800" dirty="0"/>
              <a:t>These reports are to be comprehensive in nature, providing important assessments of the faculty members area of progress as well as an identification of areas that can be improved.</a:t>
            </a:r>
          </a:p>
        </p:txBody>
      </p:sp>
    </p:spTree>
    <p:extLst>
      <p:ext uri="{BB962C8B-B14F-4D97-AF65-F5344CB8AC3E}">
        <p14:creationId xmlns:p14="http://schemas.microsoft.com/office/powerpoint/2010/main" val="1699024048"/>
      </p:ext>
    </p:extLst>
  </p:cSld>
  <p:clrMapOvr>
    <a:masterClrMapping/>
  </p:clrMapOvr>
  <p:transition xmlns:p14="http://schemas.microsoft.com/office/powerpoint/2010/main" spd="slow">
    <p:cov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The Importance of Third Year Review</a:t>
            </a:r>
          </a:p>
        </p:txBody>
      </p:sp>
      <p:sp>
        <p:nvSpPr>
          <p:cNvPr id="3" name="Content Placeholder 2"/>
          <p:cNvSpPr>
            <a:spLocks noGrp="1"/>
          </p:cNvSpPr>
          <p:nvPr>
            <p:ph idx="1"/>
          </p:nvPr>
        </p:nvSpPr>
        <p:spPr/>
        <p:txBody>
          <a:bodyPr/>
          <a:lstStyle/>
          <a:p>
            <a:r>
              <a:rPr lang="en-US" sz="2800" dirty="0"/>
              <a:t>Make sure that you read your third year reviews in a thorough way and where possible, try to implement the suggestions provided to you in order to strengthen your academic performance and portfolio. </a:t>
            </a:r>
          </a:p>
          <a:p>
            <a:endParaRPr lang="en-US" dirty="0"/>
          </a:p>
        </p:txBody>
      </p:sp>
    </p:spTree>
    <p:extLst>
      <p:ext uri="{BB962C8B-B14F-4D97-AF65-F5344CB8AC3E}">
        <p14:creationId xmlns:p14="http://schemas.microsoft.com/office/powerpoint/2010/main" val="1354788364"/>
      </p:ext>
    </p:extLst>
  </p:cSld>
  <p:clrMapOvr>
    <a:masterClrMapping/>
  </p:clrMapOvr>
  <p:transition xmlns:p14="http://schemas.microsoft.com/office/powerpoint/2010/mai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OF THE WORKSHOP</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58246457"/>
      </p:ext>
    </p:extLst>
  </p:cSld>
  <p:clrMapOvr>
    <a:masterClrMapping/>
  </p:clrMapOvr>
  <p:transition xmlns:p14="http://schemas.microsoft.com/office/powerpoint/2010/main" spd="slow">
    <p:cov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 and T  </a:t>
            </a:r>
            <a:r>
              <a:rPr lang="en-US" dirty="0"/>
              <a:t>Timeline</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06072562"/>
      </p:ext>
    </p:extLst>
  </p:cSld>
  <p:clrMapOvr>
    <a:masterClrMapping/>
  </p:clrMapOvr>
  <p:transition xmlns:p14="http://schemas.microsoft.com/office/powerpoint/2010/main" spd="slow">
    <p:cov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Preparation for P&amp;T</a:t>
            </a:r>
          </a:p>
        </p:txBody>
      </p:sp>
      <p:sp>
        <p:nvSpPr>
          <p:cNvPr id="3" name="Content Placeholder 2"/>
          <p:cNvSpPr>
            <a:spLocks noGrp="1"/>
          </p:cNvSpPr>
          <p:nvPr>
            <p:ph idx="1"/>
          </p:nvPr>
        </p:nvSpPr>
        <p:spPr/>
        <p:txBody>
          <a:bodyPr>
            <a:normAutofit/>
          </a:bodyPr>
          <a:lstStyle/>
          <a:p>
            <a:r>
              <a:rPr lang="en-US" sz="2800" dirty="0"/>
              <a:t>Make sure that you have read the JSU Faculty Handbook paying particular attention to university policies governing P&amp;T processes.</a:t>
            </a:r>
          </a:p>
          <a:p>
            <a:r>
              <a:rPr lang="en-US" sz="2800" dirty="0">
                <a:hlinkClick r:id="rId2"/>
              </a:rPr>
              <a:t>http://www.jsums.edu/hr/files/2012/11/Faculty_Handbook_12_2011.pdf?x17471</a:t>
            </a:r>
            <a:endParaRPr lang="en-US" sz="2800" dirty="0"/>
          </a:p>
        </p:txBody>
      </p:sp>
    </p:spTree>
    <p:extLst>
      <p:ext uri="{BB962C8B-B14F-4D97-AF65-F5344CB8AC3E}">
        <p14:creationId xmlns:p14="http://schemas.microsoft.com/office/powerpoint/2010/main" val="2548602316"/>
      </p:ext>
    </p:extLst>
  </p:cSld>
  <p:clrMapOvr>
    <a:masterClrMapping/>
  </p:clrMapOvr>
  <p:transition xmlns:p14="http://schemas.microsoft.com/office/powerpoint/2010/main" spd="slow">
    <p:cov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Timeline for Applying for P&amp;T</a:t>
            </a:r>
          </a:p>
        </p:txBody>
      </p:sp>
      <p:sp>
        <p:nvSpPr>
          <p:cNvPr id="3" name="Content Placeholder 2"/>
          <p:cNvSpPr>
            <a:spLocks noGrp="1"/>
          </p:cNvSpPr>
          <p:nvPr>
            <p:ph idx="1"/>
          </p:nvPr>
        </p:nvSpPr>
        <p:spPr>
          <a:xfrm>
            <a:off x="457200" y="1344752"/>
            <a:ext cx="8229600" cy="4996126"/>
          </a:xfrm>
        </p:spPr>
        <p:txBody>
          <a:bodyPr>
            <a:noAutofit/>
          </a:bodyPr>
          <a:lstStyle/>
          <a:p>
            <a:r>
              <a:rPr lang="en-US" sz="2800" dirty="0"/>
              <a:t>Department Chairs should notify all faculty members </a:t>
            </a:r>
          </a:p>
          <a:p>
            <a:r>
              <a:rPr lang="en-US" sz="2800" dirty="0" smtClean="0"/>
              <a:t>Faculty members who </a:t>
            </a:r>
            <a:r>
              <a:rPr lang="en-US" sz="2800" dirty="0"/>
              <a:t>are eligible for </a:t>
            </a:r>
            <a:r>
              <a:rPr lang="en-US" sz="2800" dirty="0" smtClean="0"/>
              <a:t>P and T are notified of their eligibility in </a:t>
            </a:r>
            <a:r>
              <a:rPr lang="en-US" sz="2800" dirty="0"/>
              <a:t>an official letter </a:t>
            </a:r>
            <a:r>
              <a:rPr lang="en-US" sz="2800" dirty="0" smtClean="0"/>
              <a:t>from their department chairs by </a:t>
            </a:r>
            <a:r>
              <a:rPr lang="en-US" sz="2800" dirty="0"/>
              <a:t>April 15. Alternatively, faculty </a:t>
            </a:r>
            <a:r>
              <a:rPr lang="en-US" sz="2800" dirty="0" smtClean="0"/>
              <a:t>members </a:t>
            </a:r>
            <a:r>
              <a:rPr lang="en-US" sz="2800" dirty="0"/>
              <a:t>who feel that they are eligible for </a:t>
            </a:r>
            <a:r>
              <a:rPr lang="en-US" sz="2800" dirty="0" smtClean="0"/>
              <a:t>P and T </a:t>
            </a:r>
            <a:r>
              <a:rPr lang="en-US" sz="2800" dirty="0"/>
              <a:t>can also notify their Chairs of their intention to apply.</a:t>
            </a:r>
          </a:p>
          <a:p>
            <a:r>
              <a:rPr lang="en-US" sz="2800" dirty="0"/>
              <a:t>Faculty members intending to apply for </a:t>
            </a:r>
            <a:r>
              <a:rPr lang="en-US" sz="2800" dirty="0" smtClean="0"/>
              <a:t>P and T </a:t>
            </a:r>
            <a:r>
              <a:rPr lang="en-US" sz="2800" dirty="0"/>
              <a:t>should respond to their Department Chairs by May 1. </a:t>
            </a:r>
          </a:p>
          <a:p>
            <a:r>
              <a:rPr lang="en-US" sz="2800" dirty="0"/>
              <a:t>Relevant materials should be submitted to each department by the respective candidates for tenure and/or promotion by October 1, 2017.</a:t>
            </a:r>
          </a:p>
        </p:txBody>
      </p:sp>
    </p:spTree>
    <p:extLst>
      <p:ext uri="{BB962C8B-B14F-4D97-AF65-F5344CB8AC3E}">
        <p14:creationId xmlns:p14="http://schemas.microsoft.com/office/powerpoint/2010/main" val="3407100994"/>
      </p:ext>
    </p:extLst>
  </p:cSld>
  <p:clrMapOvr>
    <a:masterClrMapping/>
  </p:clrMapOvr>
  <p:transition xmlns:p14="http://schemas.microsoft.com/office/powerpoint/2010/main" spd="slow">
    <p:cov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Timeline for Applying for P&amp;T</a:t>
            </a:r>
          </a:p>
        </p:txBody>
      </p:sp>
      <p:sp>
        <p:nvSpPr>
          <p:cNvPr id="3" name="Content Placeholder 2"/>
          <p:cNvSpPr>
            <a:spLocks noGrp="1"/>
          </p:cNvSpPr>
          <p:nvPr>
            <p:ph idx="1"/>
          </p:nvPr>
        </p:nvSpPr>
        <p:spPr/>
        <p:txBody>
          <a:bodyPr>
            <a:normAutofit fontScale="77500" lnSpcReduction="20000"/>
          </a:bodyPr>
          <a:lstStyle/>
          <a:p>
            <a:r>
              <a:rPr lang="en-US" sz="3300" dirty="0"/>
              <a:t>Relevant materials should be submitted to the Department Promotion and Tenure Committees by October 15, 2017.</a:t>
            </a:r>
          </a:p>
          <a:p>
            <a:r>
              <a:rPr lang="en-US" sz="3300" dirty="0"/>
              <a:t>Relevant materials should be submitted to the Department Chairs by the respective Departmental Promotion and Tenure Committees by November 1, 2017.</a:t>
            </a:r>
          </a:p>
          <a:p>
            <a:r>
              <a:rPr lang="en-US" sz="3300" dirty="0"/>
              <a:t>Relevant materials should be submitted to the College Level Promotion and Tenure Committee by November 15, 2017.</a:t>
            </a:r>
          </a:p>
          <a:p>
            <a:r>
              <a:rPr lang="en-US" sz="3300" dirty="0"/>
              <a:t>Relevant materials should be submitted to the Dean of the College of Liberal Arts by December 1, 2017.</a:t>
            </a:r>
          </a:p>
          <a:p>
            <a:endParaRPr lang="en-US" dirty="0"/>
          </a:p>
        </p:txBody>
      </p:sp>
    </p:spTree>
    <p:extLst>
      <p:ext uri="{BB962C8B-B14F-4D97-AF65-F5344CB8AC3E}">
        <p14:creationId xmlns:p14="http://schemas.microsoft.com/office/powerpoint/2010/main" val="4261935764"/>
      </p:ext>
    </p:extLst>
  </p:cSld>
  <p:clrMapOvr>
    <a:masterClrMapping/>
  </p:clrMapOvr>
  <p:transition xmlns:p14="http://schemas.microsoft.com/office/powerpoint/2010/main" spd="slow">
    <p:cov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Timeline for Applying </a:t>
            </a:r>
            <a:r>
              <a:rPr lang="en-US" sz="4000" dirty="0" err="1" smtClean="0"/>
              <a:t>foR</a:t>
            </a:r>
            <a:r>
              <a:rPr lang="en-US" sz="4000" dirty="0" smtClean="0"/>
              <a:t> PROMOTION AND TENURE</a:t>
            </a:r>
            <a:endParaRPr lang="en-US" sz="4000" dirty="0"/>
          </a:p>
        </p:txBody>
      </p:sp>
      <p:sp>
        <p:nvSpPr>
          <p:cNvPr id="3" name="Content Placeholder 2"/>
          <p:cNvSpPr>
            <a:spLocks noGrp="1"/>
          </p:cNvSpPr>
          <p:nvPr>
            <p:ph idx="1"/>
          </p:nvPr>
        </p:nvSpPr>
        <p:spPr/>
        <p:txBody>
          <a:bodyPr>
            <a:noAutofit/>
          </a:bodyPr>
          <a:lstStyle/>
          <a:p>
            <a:r>
              <a:rPr lang="en-US" sz="2800" dirty="0"/>
              <a:t>Relevant materials should be submitted to the Vice President for Academic Affairs by January 5.</a:t>
            </a:r>
          </a:p>
          <a:p>
            <a:r>
              <a:rPr lang="en-US" sz="2800" dirty="0"/>
              <a:t>Vice President for Academic Affairs should submit relevant materials to the University Committee for </a:t>
            </a:r>
            <a:r>
              <a:rPr lang="en-US" sz="2800" dirty="0" smtClean="0"/>
              <a:t>P and T </a:t>
            </a:r>
            <a:r>
              <a:rPr lang="en-US" sz="2800" dirty="0"/>
              <a:t>by February 1. </a:t>
            </a:r>
          </a:p>
          <a:p>
            <a:r>
              <a:rPr lang="en-US" sz="2800" dirty="0"/>
              <a:t>The University Committee for </a:t>
            </a:r>
            <a:r>
              <a:rPr lang="en-US" sz="2800" dirty="0" smtClean="0"/>
              <a:t>P and T </a:t>
            </a:r>
            <a:r>
              <a:rPr lang="en-US" sz="2800" dirty="0"/>
              <a:t>should submit relevant materials to the President by March 15.</a:t>
            </a:r>
          </a:p>
          <a:p>
            <a:r>
              <a:rPr lang="en-US" sz="2800" dirty="0"/>
              <a:t>The President notifies candidate of decision by April 15.</a:t>
            </a:r>
          </a:p>
        </p:txBody>
      </p:sp>
    </p:spTree>
    <p:extLst>
      <p:ext uri="{BB962C8B-B14F-4D97-AF65-F5344CB8AC3E}">
        <p14:creationId xmlns:p14="http://schemas.microsoft.com/office/powerpoint/2010/main" val="868090561"/>
      </p:ext>
    </p:extLst>
  </p:cSld>
  <p:clrMapOvr>
    <a:masterClrMapping/>
  </p:clrMapOvr>
  <p:transition xmlns:p14="http://schemas.microsoft.com/office/powerpoint/2010/main" spd="slow">
    <p:cove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69389948"/>
      </p:ext>
    </p:extLst>
  </p:cSld>
  <p:clrMapOvr>
    <a:masterClrMapping/>
  </p:clrMapOvr>
  <p:transition xmlns:p14="http://schemas.microsoft.com/office/powerpoint/2010/main" spd="slow">
    <p:cove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Process of Appeal</a:t>
            </a:r>
          </a:p>
        </p:txBody>
      </p:sp>
      <p:sp>
        <p:nvSpPr>
          <p:cNvPr id="3" name="Content Placeholder 2"/>
          <p:cNvSpPr>
            <a:spLocks noGrp="1"/>
          </p:cNvSpPr>
          <p:nvPr>
            <p:ph idx="1"/>
          </p:nvPr>
        </p:nvSpPr>
        <p:spPr/>
        <p:txBody>
          <a:bodyPr>
            <a:normAutofit/>
          </a:bodyPr>
          <a:lstStyle/>
          <a:p>
            <a:r>
              <a:rPr lang="en-US" sz="2800" dirty="0"/>
              <a:t>In case a candidate is denied promotion and/or tenure, an appeal can be made at the level of the CAO. </a:t>
            </a:r>
          </a:p>
          <a:p>
            <a:endParaRPr lang="en-US" sz="2800" dirty="0"/>
          </a:p>
          <a:p>
            <a:pPr marL="0" indent="0">
              <a:buNone/>
            </a:pP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6242" y="3642094"/>
            <a:ext cx="5209953" cy="2344036"/>
          </a:xfrm>
          <a:prstGeom prst="rect">
            <a:avLst/>
          </a:prstGeom>
        </p:spPr>
      </p:pic>
    </p:spTree>
    <p:extLst>
      <p:ext uri="{BB962C8B-B14F-4D97-AF65-F5344CB8AC3E}">
        <p14:creationId xmlns:p14="http://schemas.microsoft.com/office/powerpoint/2010/main" val="1625123889"/>
      </p:ext>
    </p:extLst>
  </p:cSld>
  <p:clrMapOvr>
    <a:masterClrMapping/>
  </p:clrMapOvr>
  <p:transition xmlns:p14="http://schemas.microsoft.com/office/powerpoint/2010/main" spd="slow">
    <p:cov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0619"/>
          </a:xfrm>
        </p:spPr>
        <p:txBody>
          <a:bodyPr>
            <a:normAutofit/>
          </a:bodyPr>
          <a:lstStyle/>
          <a:p>
            <a:r>
              <a:rPr lang="en-US" sz="4000" dirty="0"/>
              <a:t>Organization of the Binders</a:t>
            </a:r>
          </a:p>
        </p:txBody>
      </p:sp>
      <p:sp>
        <p:nvSpPr>
          <p:cNvPr id="3" name="Content Placeholder 2"/>
          <p:cNvSpPr>
            <a:spLocks noGrp="1"/>
          </p:cNvSpPr>
          <p:nvPr>
            <p:ph idx="1"/>
          </p:nvPr>
        </p:nvSpPr>
        <p:spPr>
          <a:xfrm>
            <a:off x="457200" y="1055257"/>
            <a:ext cx="8229600" cy="5463053"/>
          </a:xfrm>
        </p:spPr>
        <p:txBody>
          <a:bodyPr>
            <a:noAutofit/>
          </a:bodyPr>
          <a:lstStyle/>
          <a:p>
            <a:r>
              <a:rPr lang="en-US" sz="2600" dirty="0"/>
              <a:t>Cover of the binder should be clear with no excessive photographs and/or designs. The cover of the binder </a:t>
            </a:r>
          </a:p>
          <a:p>
            <a:r>
              <a:rPr lang="en-US" sz="2600" dirty="0" smtClean="0"/>
              <a:t>The cover page of the binder should </a:t>
            </a:r>
            <a:r>
              <a:rPr lang="en-US" sz="2600" dirty="0"/>
              <a:t>be a plain sheet of white paper with information typed in the following order: </a:t>
            </a:r>
          </a:p>
          <a:p>
            <a:pPr marL="457200" indent="-457200">
              <a:buFont typeface="+mj-lt"/>
              <a:buAutoNum type="arabicPeriod"/>
            </a:pPr>
            <a:r>
              <a:rPr lang="en-US" sz="2400" dirty="0"/>
              <a:t>Name of the Professor</a:t>
            </a:r>
          </a:p>
          <a:p>
            <a:pPr marL="514350" indent="-514350">
              <a:buFont typeface="+mj-lt"/>
              <a:buAutoNum type="arabicPeriod"/>
            </a:pPr>
            <a:r>
              <a:rPr lang="en-US" sz="2600" dirty="0"/>
              <a:t>Faculty rank</a:t>
            </a:r>
          </a:p>
          <a:p>
            <a:pPr marL="514350" indent="-514350">
              <a:buFont typeface="+mj-lt"/>
              <a:buAutoNum type="arabicPeriod"/>
            </a:pPr>
            <a:r>
              <a:rPr lang="en-US" sz="2600" dirty="0"/>
              <a:t>Department name</a:t>
            </a:r>
          </a:p>
          <a:p>
            <a:pPr marL="514350" indent="-514350">
              <a:buFont typeface="+mj-lt"/>
              <a:buAutoNum type="arabicPeriod"/>
            </a:pPr>
            <a:r>
              <a:rPr lang="en-US" sz="2600" dirty="0"/>
              <a:t>College of Liberal Arts</a:t>
            </a:r>
          </a:p>
          <a:p>
            <a:pPr marL="514350" indent="-514350">
              <a:buFont typeface="+mj-lt"/>
              <a:buAutoNum type="arabicPeriod"/>
            </a:pPr>
            <a:r>
              <a:rPr lang="en-US" sz="2600" dirty="0"/>
              <a:t>Indication of what the faculty member is applying for: Application for Promotion to Associate </a:t>
            </a:r>
            <a:r>
              <a:rPr lang="en-US" sz="2600" dirty="0" smtClean="0"/>
              <a:t>Professor</a:t>
            </a:r>
            <a:r>
              <a:rPr lang="en-US" sz="2600" dirty="0"/>
              <a:t> </a:t>
            </a:r>
            <a:r>
              <a:rPr lang="en-US" sz="2600" dirty="0" smtClean="0"/>
              <a:t>with tenure or promotion to Full Professor </a:t>
            </a:r>
            <a:endParaRPr lang="en-US" sz="2600" dirty="0" smtClean="0"/>
          </a:p>
          <a:p>
            <a:pPr marL="514350" indent="-514350">
              <a:buFont typeface="+mj-lt"/>
              <a:buAutoNum type="arabicPeriod"/>
            </a:pPr>
            <a:r>
              <a:rPr lang="en-US" sz="2600" dirty="0" smtClean="0"/>
              <a:t> Name </a:t>
            </a:r>
            <a:r>
              <a:rPr lang="en-US" sz="2600" dirty="0"/>
              <a:t>of the University </a:t>
            </a:r>
          </a:p>
        </p:txBody>
      </p:sp>
    </p:spTree>
    <p:extLst>
      <p:ext uri="{BB962C8B-B14F-4D97-AF65-F5344CB8AC3E}">
        <p14:creationId xmlns:p14="http://schemas.microsoft.com/office/powerpoint/2010/main" val="4195071083"/>
      </p:ext>
    </p:extLst>
  </p:cSld>
  <p:clrMapOvr>
    <a:masterClrMapping/>
  </p:clrMapOvr>
  <p:transition xmlns:p14="http://schemas.microsoft.com/office/powerpoint/2010/main" spd="slow">
    <p:cove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 of the Binders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51720558"/>
      </p:ext>
    </p:extLst>
  </p:cSld>
  <p:clrMapOvr>
    <a:masterClrMapping/>
  </p:clrMapOvr>
  <p:transition xmlns:p14="http://schemas.microsoft.com/office/powerpoint/2010/main" spd="slow">
    <p:cove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 of the Binders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77387" y="2330339"/>
            <a:ext cx="4178594" cy="4206875"/>
          </a:xfrm>
        </p:spPr>
      </p:pic>
    </p:spTree>
    <p:extLst>
      <p:ext uri="{BB962C8B-B14F-4D97-AF65-F5344CB8AC3E}">
        <p14:creationId xmlns:p14="http://schemas.microsoft.com/office/powerpoint/2010/main" val="3421630897"/>
      </p:ext>
    </p:extLst>
  </p:cSld>
  <p:clrMapOvr>
    <a:masterClrMapping/>
  </p:clrMapOvr>
  <p:transition xmlns:p14="http://schemas.microsoft.com/office/powerpoint/2010/mai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Goals of the Workshop</a:t>
            </a:r>
          </a:p>
        </p:txBody>
      </p:sp>
      <p:sp>
        <p:nvSpPr>
          <p:cNvPr id="3" name="Content Placeholder 2"/>
          <p:cNvSpPr>
            <a:spLocks noGrp="1"/>
          </p:cNvSpPr>
          <p:nvPr>
            <p:ph idx="1"/>
          </p:nvPr>
        </p:nvSpPr>
        <p:spPr/>
        <p:txBody>
          <a:bodyPr>
            <a:normAutofit fontScale="92500"/>
          </a:bodyPr>
          <a:lstStyle/>
          <a:p>
            <a:pPr>
              <a:buFont typeface="Wingdings" panose="05000000000000000000" pitchFamily="2" charset="2"/>
              <a:buChar char="§"/>
            </a:pPr>
            <a:r>
              <a:rPr lang="en-US" sz="2800" dirty="0"/>
              <a:t>Regularize/Systematize the process of achieving promotion and tenure in the College of Liberal Arts.</a:t>
            </a:r>
          </a:p>
          <a:p>
            <a:pPr>
              <a:buFont typeface="Wingdings" panose="05000000000000000000" pitchFamily="2" charset="2"/>
              <a:buChar char="§"/>
            </a:pPr>
            <a:r>
              <a:rPr lang="en-US" sz="2800" dirty="0"/>
              <a:t> Provide greater levels of clarity about promotion and tenure—what does it mean to achieve tenure and promotion? What are the expectations of my department, the College of Liberal Arts, and the Office of Academic Affairs?</a:t>
            </a:r>
          </a:p>
          <a:p>
            <a:pPr>
              <a:buFont typeface="Wingdings" panose="05000000000000000000" pitchFamily="2" charset="2"/>
              <a:buChar char="§"/>
            </a:pPr>
            <a:r>
              <a:rPr lang="en-US" sz="2800" dirty="0"/>
              <a:t>Ensure that the appropriate documentation is placed in the promotion and tenure binders and that they are in the appropriate order.</a:t>
            </a:r>
          </a:p>
          <a:p>
            <a:endParaRPr lang="en-US" dirty="0"/>
          </a:p>
        </p:txBody>
      </p:sp>
    </p:spTree>
    <p:extLst>
      <p:ext uri="{BB962C8B-B14F-4D97-AF65-F5344CB8AC3E}">
        <p14:creationId xmlns:p14="http://schemas.microsoft.com/office/powerpoint/2010/main" val="1915194211"/>
      </p:ext>
    </p:extLst>
  </p:cSld>
  <p:clrMapOvr>
    <a:masterClrMapping/>
  </p:clrMapOvr>
  <p:transition xmlns:p14="http://schemas.microsoft.com/office/powerpoint/2010/main" spd="slow">
    <p:cove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Organization of the Binders</a:t>
            </a:r>
          </a:p>
        </p:txBody>
      </p:sp>
      <p:sp>
        <p:nvSpPr>
          <p:cNvPr id="3" name="Content Placeholder 2"/>
          <p:cNvSpPr>
            <a:spLocks noGrp="1"/>
          </p:cNvSpPr>
          <p:nvPr>
            <p:ph idx="1"/>
          </p:nvPr>
        </p:nvSpPr>
        <p:spPr/>
        <p:txBody>
          <a:bodyPr>
            <a:normAutofit/>
          </a:bodyPr>
          <a:lstStyle/>
          <a:p>
            <a:r>
              <a:rPr lang="en-US" sz="2800" dirty="0"/>
              <a:t>It is suggested that a candidate includes a table of </a:t>
            </a:r>
            <a:r>
              <a:rPr lang="en-US" sz="2800" dirty="0" smtClean="0"/>
              <a:t>contents  </a:t>
            </a:r>
            <a:r>
              <a:rPr lang="en-US" sz="2800" dirty="0"/>
              <a:t>which provides clarity to the readers.</a:t>
            </a:r>
          </a:p>
          <a:p>
            <a:r>
              <a:rPr lang="en-US" sz="2800" dirty="0"/>
              <a:t>The order of the table of contents should be:</a:t>
            </a:r>
          </a:p>
          <a:p>
            <a:r>
              <a:rPr lang="en-US" sz="2800" dirty="0"/>
              <a:t>(a) Candidate’s application letter</a:t>
            </a:r>
          </a:p>
          <a:p>
            <a:r>
              <a:rPr lang="en-US" sz="2800" dirty="0"/>
              <a:t>(b) CAPT form</a:t>
            </a:r>
          </a:p>
          <a:p>
            <a:r>
              <a:rPr lang="en-US" sz="2800" dirty="0"/>
              <a:t>Current CV (listing of the degrees and the dates of professional appointments should be listed in reverse chronological order.</a:t>
            </a:r>
          </a:p>
          <a:p>
            <a:endParaRPr lang="en-US" dirty="0"/>
          </a:p>
        </p:txBody>
      </p:sp>
    </p:spTree>
    <p:extLst>
      <p:ext uri="{BB962C8B-B14F-4D97-AF65-F5344CB8AC3E}">
        <p14:creationId xmlns:p14="http://schemas.microsoft.com/office/powerpoint/2010/main" val="1535713567"/>
      </p:ext>
    </p:extLst>
  </p:cSld>
  <p:clrMapOvr>
    <a:masterClrMapping/>
  </p:clrMapOvr>
  <p:transition xmlns:p14="http://schemas.microsoft.com/office/powerpoint/2010/main" spd="slow">
    <p:cove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Organization of the Binders</a:t>
            </a:r>
          </a:p>
        </p:txBody>
      </p:sp>
      <p:sp>
        <p:nvSpPr>
          <p:cNvPr id="3" name="Content Placeholder 2"/>
          <p:cNvSpPr>
            <a:spLocks noGrp="1"/>
          </p:cNvSpPr>
          <p:nvPr>
            <p:ph idx="1"/>
          </p:nvPr>
        </p:nvSpPr>
        <p:spPr>
          <a:xfrm>
            <a:off x="457200" y="1417638"/>
            <a:ext cx="8229600" cy="4708525"/>
          </a:xfrm>
        </p:spPr>
        <p:txBody>
          <a:bodyPr>
            <a:normAutofit fontScale="70000" lnSpcReduction="20000"/>
          </a:bodyPr>
          <a:lstStyle/>
          <a:p>
            <a:r>
              <a:rPr lang="en-US" sz="3600" dirty="0"/>
              <a:t>Annual faculty evaluations for the past 5 years</a:t>
            </a:r>
          </a:p>
          <a:p>
            <a:endParaRPr lang="en-US" sz="3600" dirty="0"/>
          </a:p>
          <a:p>
            <a:r>
              <a:rPr lang="en-US" sz="3600" dirty="0"/>
              <a:t>Recommendations in evaluative forms for all levels in the following order: </a:t>
            </a:r>
          </a:p>
          <a:p>
            <a:r>
              <a:rPr lang="en-US" sz="3600" dirty="0"/>
              <a:t>(a) PTRS “Promotion and Tenure Recommendation </a:t>
            </a:r>
            <a:r>
              <a:rPr lang="en-US" sz="3600" dirty="0" smtClean="0"/>
              <a:t>Summary.”</a:t>
            </a:r>
            <a:r>
              <a:rPr lang="en-US" sz="3600" dirty="0"/>
              <a:t> </a:t>
            </a:r>
            <a:r>
              <a:rPr lang="en-US" sz="3600" dirty="0" smtClean="0"/>
              <a:t> </a:t>
            </a:r>
            <a:r>
              <a:rPr lang="en-US" sz="3600" dirty="0"/>
              <a:t>This form includes voting decisions on each level of the University hierarchy with regards to support or non support for the granting of P&amp;T. It also includes the signatures of a Chair of the department P&amp;T committee, the Chair of the respective departments, the Chair of the college level P&amp;T committee, the Dean of the College of Liberal Arts, the Vice President for Academic Affairs, and the President of JSU.  </a:t>
            </a:r>
          </a:p>
          <a:p>
            <a:endParaRPr lang="en-US" dirty="0"/>
          </a:p>
        </p:txBody>
      </p:sp>
    </p:spTree>
    <p:extLst>
      <p:ext uri="{BB962C8B-B14F-4D97-AF65-F5344CB8AC3E}">
        <p14:creationId xmlns:p14="http://schemas.microsoft.com/office/powerpoint/2010/main" val="3086613561"/>
      </p:ext>
    </p:extLst>
  </p:cSld>
  <p:clrMapOvr>
    <a:masterClrMapping/>
  </p:clrMapOvr>
  <p:transition xmlns:p14="http://schemas.microsoft.com/office/powerpoint/2010/main" spd="slow">
    <p:cove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Organization of the Binders</a:t>
            </a:r>
          </a:p>
        </p:txBody>
      </p:sp>
      <p:sp>
        <p:nvSpPr>
          <p:cNvPr id="3" name="Content Placeholder 2"/>
          <p:cNvSpPr>
            <a:spLocks noGrp="1"/>
          </p:cNvSpPr>
          <p:nvPr>
            <p:ph idx="1"/>
          </p:nvPr>
        </p:nvSpPr>
        <p:spPr>
          <a:xfrm>
            <a:off x="457200" y="1417638"/>
            <a:ext cx="8229600" cy="5057590"/>
          </a:xfrm>
        </p:spPr>
        <p:txBody>
          <a:bodyPr>
            <a:noAutofit/>
          </a:bodyPr>
          <a:lstStyle/>
          <a:p>
            <a:r>
              <a:rPr lang="en-US" sz="2800" dirty="0"/>
              <a:t>(b) PTER “Promotion and Tenure Review, </a:t>
            </a:r>
          </a:p>
          <a:p>
            <a:r>
              <a:rPr lang="en-US" sz="2800" dirty="0"/>
              <a:t>Departmental Committees form”</a:t>
            </a:r>
          </a:p>
          <a:p>
            <a:r>
              <a:rPr lang="en-US" sz="2800" dirty="0"/>
              <a:t>(c) PTER “Promotion and Tenure Review, Department Chair form”</a:t>
            </a:r>
          </a:p>
          <a:p>
            <a:r>
              <a:rPr lang="en-US" sz="2800" dirty="0"/>
              <a:t>(d) PTER “Promotion and Tenure Review, College Level P&amp;T Forms”</a:t>
            </a:r>
          </a:p>
          <a:p>
            <a:r>
              <a:rPr lang="en-US" sz="2800" dirty="0"/>
              <a:t>(e) PTER “Promotion and Tenure Review, College Dean’s Forms”</a:t>
            </a:r>
          </a:p>
          <a:p>
            <a:r>
              <a:rPr lang="en-US" sz="2800" dirty="0"/>
              <a:t>(f) CRS “Departmental Committee Recommendation Summary”</a:t>
            </a:r>
          </a:p>
        </p:txBody>
      </p:sp>
    </p:spTree>
    <p:extLst>
      <p:ext uri="{BB962C8B-B14F-4D97-AF65-F5344CB8AC3E}">
        <p14:creationId xmlns:p14="http://schemas.microsoft.com/office/powerpoint/2010/main" val="925905552"/>
      </p:ext>
    </p:extLst>
  </p:cSld>
  <p:clrMapOvr>
    <a:masterClrMapping/>
  </p:clrMapOvr>
  <p:transition xmlns:p14="http://schemas.microsoft.com/office/powerpoint/2010/main" spd="slow">
    <p:cove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Organization of the Binders</a:t>
            </a:r>
          </a:p>
        </p:txBody>
      </p:sp>
      <p:sp>
        <p:nvSpPr>
          <p:cNvPr id="3" name="Content Placeholder 2"/>
          <p:cNvSpPr>
            <a:spLocks noGrp="1"/>
          </p:cNvSpPr>
          <p:nvPr>
            <p:ph idx="1"/>
          </p:nvPr>
        </p:nvSpPr>
        <p:spPr/>
        <p:txBody>
          <a:bodyPr>
            <a:normAutofit fontScale="92500" lnSpcReduction="20000"/>
          </a:bodyPr>
          <a:lstStyle/>
          <a:p>
            <a:r>
              <a:rPr lang="en-US" sz="3000" dirty="0"/>
              <a:t>(g) CRS “College Level Committee Recommendation Summary”</a:t>
            </a:r>
          </a:p>
          <a:p>
            <a:r>
              <a:rPr lang="en-US" sz="3000" dirty="0"/>
              <a:t>(h) Promotion and Tenure sign-offs by Departmental Committee Members</a:t>
            </a:r>
          </a:p>
          <a:p>
            <a:r>
              <a:rPr lang="en-US" sz="3000" dirty="0"/>
              <a:t>(</a:t>
            </a:r>
            <a:r>
              <a:rPr lang="en-US" sz="3000" dirty="0" err="1"/>
              <a:t>i</a:t>
            </a:r>
            <a:r>
              <a:rPr lang="en-US" sz="3000" dirty="0"/>
              <a:t>) Promotion and Tenure sign-offs by College Level Committee Members</a:t>
            </a:r>
          </a:p>
          <a:p>
            <a:r>
              <a:rPr lang="en-US" sz="3000" dirty="0"/>
              <a:t>(j) Departmental Checklist for Promotion and Tenure</a:t>
            </a:r>
          </a:p>
          <a:p>
            <a:r>
              <a:rPr lang="en-US" sz="3000" dirty="0"/>
              <a:t>(k) College Committee Level Checklist for Promotion and Tenure.</a:t>
            </a:r>
          </a:p>
          <a:p>
            <a:endParaRPr lang="en-US" dirty="0"/>
          </a:p>
        </p:txBody>
      </p:sp>
    </p:spTree>
    <p:extLst>
      <p:ext uri="{BB962C8B-B14F-4D97-AF65-F5344CB8AC3E}">
        <p14:creationId xmlns:p14="http://schemas.microsoft.com/office/powerpoint/2010/main" val="4282926425"/>
      </p:ext>
    </p:extLst>
  </p:cSld>
  <p:clrMapOvr>
    <a:masterClrMapping/>
  </p:clrMapOvr>
  <p:transition xmlns:p14="http://schemas.microsoft.com/office/powerpoint/2010/main" spd="slow">
    <p:cove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Organization of the Binders</a:t>
            </a:r>
          </a:p>
        </p:txBody>
      </p:sp>
      <p:sp>
        <p:nvSpPr>
          <p:cNvPr id="3" name="Content Placeholder 2"/>
          <p:cNvSpPr>
            <a:spLocks noGrp="1"/>
          </p:cNvSpPr>
          <p:nvPr>
            <p:ph idx="1"/>
          </p:nvPr>
        </p:nvSpPr>
        <p:spPr>
          <a:xfrm>
            <a:off x="457200" y="1671601"/>
            <a:ext cx="8229600" cy="4824892"/>
          </a:xfrm>
        </p:spPr>
        <p:txBody>
          <a:bodyPr>
            <a:normAutofit/>
          </a:bodyPr>
          <a:lstStyle/>
          <a:p>
            <a:endParaRPr lang="en-US" dirty="0"/>
          </a:p>
          <a:p>
            <a:r>
              <a:rPr lang="en-US" sz="2800" dirty="0"/>
              <a:t>Any additional letters in regard to candidate’s appointment should be placed before Five Core Areas of Focus in Tenure and Promotion.</a:t>
            </a:r>
          </a:p>
          <a:p>
            <a:r>
              <a:rPr lang="en-US" sz="2800" dirty="0"/>
              <a:t>Do not duplicate the use of academic service credit in multiple categories.</a:t>
            </a:r>
          </a:p>
          <a:p>
            <a:r>
              <a:rPr lang="en-US" sz="2800" dirty="0"/>
              <a:t>At the beginning of every category, a candidate should provide a brief discussion of accomplishments in each of the 5 core areas.</a:t>
            </a:r>
          </a:p>
          <a:p>
            <a:endParaRPr lang="en-US" dirty="0"/>
          </a:p>
        </p:txBody>
      </p:sp>
    </p:spTree>
    <p:extLst>
      <p:ext uri="{BB962C8B-B14F-4D97-AF65-F5344CB8AC3E}">
        <p14:creationId xmlns:p14="http://schemas.microsoft.com/office/powerpoint/2010/main" val="1826836287"/>
      </p:ext>
    </p:extLst>
  </p:cSld>
  <p:clrMapOvr>
    <a:masterClrMapping/>
  </p:clrMapOvr>
  <p:transition xmlns:p14="http://schemas.microsoft.com/office/powerpoint/2010/main" spd="slow">
    <p:cove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I. Demonstration of Professional Collegiality</a:t>
            </a:r>
          </a:p>
        </p:txBody>
      </p:sp>
      <p:sp>
        <p:nvSpPr>
          <p:cNvPr id="3" name="Content Placeholder 2"/>
          <p:cNvSpPr>
            <a:spLocks noGrp="1"/>
          </p:cNvSpPr>
          <p:nvPr>
            <p:ph idx="1"/>
          </p:nvPr>
        </p:nvSpPr>
        <p:spPr>
          <a:xfrm>
            <a:off x="457200" y="1933081"/>
            <a:ext cx="8229600" cy="4193082"/>
          </a:xfrm>
        </p:spPr>
        <p:txBody>
          <a:bodyPr>
            <a:normAutofit/>
          </a:bodyPr>
          <a:lstStyle/>
          <a:p>
            <a:r>
              <a:rPr lang="en-US" sz="2800" dirty="0"/>
              <a:t>In general, professional collegiality is important because it </a:t>
            </a:r>
            <a:r>
              <a:rPr lang="en-US" sz="2800" dirty="0" smtClean="0"/>
              <a:t>demonstrates </a:t>
            </a:r>
            <a:r>
              <a:rPr lang="en-US" sz="2800" dirty="0"/>
              <a:t>to what extent the faculty member is able to interact with a broad group of individuals (other faculty members, administrators, students, and members of the broader community at large.)</a:t>
            </a:r>
          </a:p>
          <a:p>
            <a:r>
              <a:rPr lang="en-US" sz="2800" dirty="0"/>
              <a:t>It can also be the spring board for the development of </a:t>
            </a:r>
            <a:r>
              <a:rPr lang="en-US" sz="2800" dirty="0" smtClean="0"/>
              <a:t>successful </a:t>
            </a:r>
            <a:r>
              <a:rPr lang="en-US" sz="2800" dirty="0"/>
              <a:t>collaborations in the future. </a:t>
            </a:r>
          </a:p>
        </p:txBody>
      </p:sp>
    </p:spTree>
    <p:extLst>
      <p:ext uri="{BB962C8B-B14F-4D97-AF65-F5344CB8AC3E}">
        <p14:creationId xmlns:p14="http://schemas.microsoft.com/office/powerpoint/2010/main" val="2152654473"/>
      </p:ext>
    </p:extLst>
  </p:cSld>
  <p:clrMapOvr>
    <a:masterClrMapping/>
  </p:clrMapOvr>
  <p:transition xmlns:p14="http://schemas.microsoft.com/office/powerpoint/2010/main" spd="slow">
    <p:cove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II. Academic Citizenship and University Service</a:t>
            </a:r>
          </a:p>
        </p:txBody>
      </p:sp>
      <p:sp>
        <p:nvSpPr>
          <p:cNvPr id="3" name="Content Placeholder 2"/>
          <p:cNvSpPr>
            <a:spLocks noGrp="1"/>
          </p:cNvSpPr>
          <p:nvPr>
            <p:ph idx="1"/>
          </p:nvPr>
        </p:nvSpPr>
        <p:spPr>
          <a:xfrm>
            <a:off x="457200" y="1933081"/>
            <a:ext cx="8229600" cy="4193082"/>
          </a:xfrm>
        </p:spPr>
        <p:txBody>
          <a:bodyPr>
            <a:normAutofit/>
          </a:bodyPr>
          <a:lstStyle/>
          <a:p>
            <a:r>
              <a:rPr lang="en-US" sz="2800" dirty="0"/>
              <a:t>Applicants should include a discussion of the activities they have been engaged in which demonstrate academic citizenship and the extent to which they have provided service to students, their respective departments, schools, and colleges. </a:t>
            </a:r>
          </a:p>
        </p:txBody>
      </p:sp>
    </p:spTree>
    <p:extLst>
      <p:ext uri="{BB962C8B-B14F-4D97-AF65-F5344CB8AC3E}">
        <p14:creationId xmlns:p14="http://schemas.microsoft.com/office/powerpoint/2010/main" val="2793930159"/>
      </p:ext>
    </p:extLst>
  </p:cSld>
  <p:clrMapOvr>
    <a:masterClrMapping/>
  </p:clrMapOvr>
  <p:transition xmlns:p14="http://schemas.microsoft.com/office/powerpoint/2010/main" spd="slow">
    <p:cove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III. Teaching and Advising Excellence</a:t>
            </a:r>
          </a:p>
        </p:txBody>
      </p:sp>
      <p:sp>
        <p:nvSpPr>
          <p:cNvPr id="3" name="Content Placeholder 2"/>
          <p:cNvSpPr>
            <a:spLocks noGrp="1"/>
          </p:cNvSpPr>
          <p:nvPr>
            <p:ph idx="1"/>
          </p:nvPr>
        </p:nvSpPr>
        <p:spPr>
          <a:xfrm>
            <a:off x="457200" y="1494170"/>
            <a:ext cx="8229600" cy="4631994"/>
          </a:xfrm>
        </p:spPr>
        <p:txBody>
          <a:bodyPr>
            <a:normAutofit fontScale="77500" lnSpcReduction="20000"/>
          </a:bodyPr>
          <a:lstStyle/>
          <a:p>
            <a:r>
              <a:rPr lang="en-US" sz="3300" dirty="0"/>
              <a:t>Faculty should include updated course syllabi which </a:t>
            </a:r>
          </a:p>
          <a:p>
            <a:r>
              <a:rPr lang="en-US" sz="3300" dirty="0" smtClean="0"/>
              <a:t>All course syllabi should conform </a:t>
            </a:r>
            <a:r>
              <a:rPr lang="en-US" sz="3300" dirty="0"/>
              <a:t>to the University template that was approved several years ago. </a:t>
            </a:r>
          </a:p>
          <a:p>
            <a:r>
              <a:rPr lang="en-US" sz="3300" dirty="0"/>
              <a:t>Double check syllabi for typographical errors, correct dates, class sessions </a:t>
            </a:r>
            <a:r>
              <a:rPr lang="en-US" sz="3300" dirty="0" err="1"/>
              <a:t>etc</a:t>
            </a:r>
            <a:r>
              <a:rPr lang="is-IS" sz="3300" dirty="0"/>
              <a:t>… .</a:t>
            </a:r>
            <a:endParaRPr lang="en-US" sz="3300" dirty="0"/>
          </a:p>
          <a:p>
            <a:r>
              <a:rPr lang="en-US" sz="3300" dirty="0"/>
              <a:t>Make sure that bibliographies are included with each course syllabi as well as course objectives.</a:t>
            </a:r>
          </a:p>
          <a:p>
            <a:r>
              <a:rPr lang="en-US" sz="3300" dirty="0"/>
              <a:t>Make sure to provide evidence of faculty advising.</a:t>
            </a:r>
          </a:p>
          <a:p>
            <a:r>
              <a:rPr lang="en-US" sz="3300" dirty="0"/>
              <a:t>SIRS should be included.</a:t>
            </a:r>
          </a:p>
          <a:p>
            <a:r>
              <a:rPr lang="en-US" sz="3300" dirty="0"/>
              <a:t>Include evidence of teaching awards, creative teaching methods, teaching manuals, and coordination of special programs.</a:t>
            </a:r>
          </a:p>
          <a:p>
            <a:endParaRPr lang="en-US" dirty="0"/>
          </a:p>
        </p:txBody>
      </p:sp>
    </p:spTree>
    <p:extLst>
      <p:ext uri="{BB962C8B-B14F-4D97-AF65-F5344CB8AC3E}">
        <p14:creationId xmlns:p14="http://schemas.microsoft.com/office/powerpoint/2010/main" val="1509555133"/>
      </p:ext>
    </p:extLst>
  </p:cSld>
  <p:clrMapOvr>
    <a:masterClrMapping/>
  </p:clrMapOvr>
  <p:transition xmlns:p14="http://schemas.microsoft.com/office/powerpoint/2010/main" spd="slow">
    <p:cove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0619"/>
          </a:xfrm>
        </p:spPr>
        <p:txBody>
          <a:bodyPr>
            <a:normAutofit fontScale="90000"/>
          </a:bodyPr>
          <a:lstStyle/>
          <a:p>
            <a:r>
              <a:rPr lang="en-US" sz="4000" dirty="0"/>
              <a:t>Understanding Your Disciplines</a:t>
            </a:r>
          </a:p>
        </p:txBody>
      </p:sp>
      <p:sp>
        <p:nvSpPr>
          <p:cNvPr id="3" name="Content Placeholder 2"/>
          <p:cNvSpPr>
            <a:spLocks noGrp="1"/>
          </p:cNvSpPr>
          <p:nvPr>
            <p:ph idx="1"/>
          </p:nvPr>
        </p:nvSpPr>
        <p:spPr>
          <a:xfrm>
            <a:off x="457200" y="1204673"/>
            <a:ext cx="8229600" cy="5164219"/>
          </a:xfrm>
        </p:spPr>
        <p:txBody>
          <a:bodyPr>
            <a:noAutofit/>
          </a:bodyPr>
          <a:lstStyle/>
          <a:p>
            <a:r>
              <a:rPr lang="en-US" sz="2800" dirty="0"/>
              <a:t>In the College of Liberal Arts, there are a number of </a:t>
            </a:r>
          </a:p>
          <a:p>
            <a:endParaRPr lang="en-US" sz="2800" dirty="0"/>
          </a:p>
          <a:p>
            <a:r>
              <a:rPr lang="en-US" sz="2800" dirty="0" smtClean="0"/>
              <a:t>Several Disciplines are </a:t>
            </a:r>
            <a:r>
              <a:rPr lang="en-US" sz="2800" dirty="0"/>
              <a:t>currently </a:t>
            </a:r>
            <a:r>
              <a:rPr lang="en-US" sz="2800" dirty="0" smtClean="0"/>
              <a:t>represented in the College of Liberal Arts. </a:t>
            </a:r>
            <a:r>
              <a:rPr lang="en-US" sz="2800" dirty="0"/>
              <a:t>These include:</a:t>
            </a:r>
          </a:p>
          <a:p>
            <a:r>
              <a:rPr lang="en-US" sz="2800" dirty="0"/>
              <a:t>Art, Criminal Justice, Sociology, English, Modern Foreign Languages, History, Philosophy, Military Science, Music, Political Science, Psychology, Speech Communication and Theater.</a:t>
            </a:r>
          </a:p>
          <a:p>
            <a:pPr marL="0" indent="0">
              <a:buNone/>
            </a:pPr>
            <a:endParaRPr lang="en-US" sz="2800" dirty="0"/>
          </a:p>
        </p:txBody>
      </p:sp>
    </p:spTree>
    <p:extLst>
      <p:ext uri="{BB962C8B-B14F-4D97-AF65-F5344CB8AC3E}">
        <p14:creationId xmlns:p14="http://schemas.microsoft.com/office/powerpoint/2010/main" val="3927425797"/>
      </p:ext>
    </p:extLst>
  </p:cSld>
  <p:clrMapOvr>
    <a:masterClrMapping/>
  </p:clrMapOvr>
  <p:transition xmlns:p14="http://schemas.microsoft.com/office/powerpoint/2010/main" spd="slow">
    <p:cove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Understanding Your Disciplines</a:t>
            </a:r>
          </a:p>
        </p:txBody>
      </p:sp>
      <p:sp>
        <p:nvSpPr>
          <p:cNvPr id="3" name="Content Placeholder 2"/>
          <p:cNvSpPr>
            <a:spLocks noGrp="1"/>
          </p:cNvSpPr>
          <p:nvPr>
            <p:ph idx="1"/>
          </p:nvPr>
        </p:nvSpPr>
        <p:spPr/>
        <p:txBody>
          <a:bodyPr>
            <a:normAutofit fontScale="85000" lnSpcReduction="20000"/>
          </a:bodyPr>
          <a:lstStyle/>
          <a:p>
            <a:r>
              <a:rPr lang="en-US" sz="3300" dirty="0"/>
              <a:t>Know your discipline. Make sure that you understand the goals and expectations of your discipline because different disciplines have their own expectations regarding the types of journals that you should publish in, the types of conferences that are relevant for you to attend to develop local, national, and international reputations in your field, </a:t>
            </a:r>
            <a:r>
              <a:rPr lang="en-US" sz="3300" dirty="0" err="1"/>
              <a:t>etc</a:t>
            </a:r>
            <a:r>
              <a:rPr lang="is-IS" sz="3300" dirty="0"/>
              <a:t>… .</a:t>
            </a:r>
            <a:endParaRPr lang="en-US" sz="3300" dirty="0"/>
          </a:p>
          <a:p>
            <a:r>
              <a:rPr lang="en-US" sz="3300" dirty="0"/>
              <a:t>Some university departments in the USA may have a ranking system of what they consider to be first, second, and third tier peer reviewed journals that recommend their faculty members participate in.</a:t>
            </a:r>
          </a:p>
          <a:p>
            <a:pPr marL="0" indent="0">
              <a:buNone/>
            </a:pPr>
            <a:endParaRPr lang="en-US" dirty="0"/>
          </a:p>
        </p:txBody>
      </p:sp>
    </p:spTree>
    <p:extLst>
      <p:ext uri="{BB962C8B-B14F-4D97-AF65-F5344CB8AC3E}">
        <p14:creationId xmlns:p14="http://schemas.microsoft.com/office/powerpoint/2010/main" val="2510382694"/>
      </p:ext>
    </p:extLst>
  </p:cSld>
  <p:clrMapOvr>
    <a:masterClrMapping/>
  </p:clrMapOvr>
  <p:transition xmlns:p14="http://schemas.microsoft.com/office/powerpoint/2010/mai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Goals of the Workshop</a:t>
            </a:r>
          </a:p>
        </p:txBody>
      </p:sp>
      <p:sp>
        <p:nvSpPr>
          <p:cNvPr id="3" name="Content Placeholder 2"/>
          <p:cNvSpPr>
            <a:spLocks noGrp="1"/>
          </p:cNvSpPr>
          <p:nvPr>
            <p:ph idx="1"/>
          </p:nvPr>
        </p:nvSpPr>
        <p:spPr>
          <a:xfrm>
            <a:off x="516207" y="2011680"/>
            <a:ext cx="7772400" cy="4206240"/>
          </a:xfrm>
        </p:spPr>
        <p:txBody>
          <a:bodyPr>
            <a:normAutofit fontScale="92500"/>
          </a:bodyPr>
          <a:lstStyle/>
          <a:p>
            <a:pPr>
              <a:buFont typeface="Wingdings" panose="05000000000000000000" pitchFamily="2" charset="2"/>
              <a:buChar char="§"/>
            </a:pPr>
            <a:r>
              <a:rPr lang="en-US" sz="2800" dirty="0"/>
              <a:t>Assist candidates in the College of Liberal Arts in achieving success in the promotion and tenure  process.</a:t>
            </a:r>
          </a:p>
          <a:p>
            <a:pPr>
              <a:buFont typeface="Wingdings" panose="05000000000000000000" pitchFamily="2" charset="2"/>
              <a:buChar char="§"/>
            </a:pPr>
            <a:r>
              <a:rPr lang="en-US" sz="2800" dirty="0"/>
              <a:t>Have seamlessness within the process as the promotion and tenure binders move from the department level to the college, the university level, on to the president of JSU.</a:t>
            </a:r>
          </a:p>
          <a:p>
            <a:pPr>
              <a:buFont typeface="Wingdings" panose="05000000000000000000" pitchFamily="2" charset="2"/>
              <a:buChar char="§"/>
            </a:pPr>
            <a:r>
              <a:rPr lang="en-US" sz="2800" dirty="0"/>
              <a:t> Encourage more interaction between department chairs and faculty members applying for promotion and tenure in the preparation of their binders.</a:t>
            </a:r>
          </a:p>
          <a:p>
            <a:pPr marL="0" indent="0">
              <a:buNone/>
            </a:pPr>
            <a:endParaRPr lang="en-US" dirty="0"/>
          </a:p>
        </p:txBody>
      </p:sp>
    </p:spTree>
    <p:extLst>
      <p:ext uri="{BB962C8B-B14F-4D97-AF65-F5344CB8AC3E}">
        <p14:creationId xmlns:p14="http://schemas.microsoft.com/office/powerpoint/2010/main" val="4197856747"/>
      </p:ext>
    </p:extLst>
  </p:cSld>
  <p:clrMapOvr>
    <a:masterClrMapping/>
  </p:clrMapOvr>
  <p:transition xmlns:p14="http://schemas.microsoft.com/office/powerpoint/2010/main" spd="slow">
    <p:cove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45988"/>
          </a:xfrm>
        </p:spPr>
        <p:txBody>
          <a:bodyPr>
            <a:normAutofit fontScale="90000"/>
          </a:bodyPr>
          <a:lstStyle/>
          <a:p>
            <a:r>
              <a:rPr lang="en-US" sz="4000" dirty="0"/>
              <a:t>Understanding Your Disciplines</a:t>
            </a:r>
          </a:p>
        </p:txBody>
      </p:sp>
      <p:sp>
        <p:nvSpPr>
          <p:cNvPr id="3" name="Content Placeholder 2"/>
          <p:cNvSpPr>
            <a:spLocks noGrp="1"/>
          </p:cNvSpPr>
          <p:nvPr>
            <p:ph idx="1"/>
          </p:nvPr>
        </p:nvSpPr>
        <p:spPr>
          <a:xfrm>
            <a:off x="457200" y="1326076"/>
            <a:ext cx="8229600" cy="4800088"/>
          </a:xfrm>
        </p:spPr>
        <p:txBody>
          <a:bodyPr>
            <a:normAutofit fontScale="47500" lnSpcReduction="20000"/>
          </a:bodyPr>
          <a:lstStyle/>
          <a:p>
            <a:r>
              <a:rPr lang="en-US" sz="4700" dirty="0"/>
              <a:t>There are also important distinctions between the </a:t>
            </a:r>
          </a:p>
          <a:p>
            <a:endParaRPr lang="en-US" sz="4700" dirty="0"/>
          </a:p>
          <a:p>
            <a:r>
              <a:rPr lang="en-US" sz="4700" dirty="0"/>
              <a:t>Disciplines </a:t>
            </a:r>
            <a:r>
              <a:rPr lang="en-US" sz="4700" dirty="0" smtClean="0"/>
              <a:t>have different sets of expectations about </a:t>
            </a:r>
            <a:r>
              <a:rPr lang="en-US" sz="4700" dirty="0"/>
              <a:t>what constitutes good scholarship. For example, in some disciplines, long peer-reviewed journal articles may be the norm, while in other disciplines, peer-reviewed abstracts may be acceptable. </a:t>
            </a:r>
          </a:p>
          <a:p>
            <a:r>
              <a:rPr lang="en-US" sz="4700" dirty="0"/>
              <a:t>In the Department of Art, for example, juried art exhibitions may be very significant while in the Department of Music, the ability to create musical compositions and scores or </a:t>
            </a:r>
            <a:r>
              <a:rPr lang="en-US" sz="4700" dirty="0" smtClean="0"/>
              <a:t>performing  </a:t>
            </a:r>
            <a:r>
              <a:rPr lang="en-US" sz="4700" dirty="0"/>
              <a:t>in the orchestra may be important.</a:t>
            </a:r>
          </a:p>
          <a:p>
            <a:r>
              <a:rPr lang="en-US" sz="4700" dirty="0"/>
              <a:t>In the Department of Speech Communication and Theatre, writing plays and training students on how to perform in the plays and performances may be considered as important in the evaluation process.</a:t>
            </a:r>
          </a:p>
          <a:p>
            <a:endParaRPr lang="en-US" dirty="0"/>
          </a:p>
        </p:txBody>
      </p:sp>
    </p:spTree>
    <p:extLst>
      <p:ext uri="{BB962C8B-B14F-4D97-AF65-F5344CB8AC3E}">
        <p14:creationId xmlns:p14="http://schemas.microsoft.com/office/powerpoint/2010/main" val="1857573597"/>
      </p:ext>
    </p:extLst>
  </p:cSld>
  <p:clrMapOvr>
    <a:masterClrMapping/>
  </p:clrMapOvr>
  <p:transition xmlns:p14="http://schemas.microsoft.com/office/powerpoint/2010/main" spd="slow">
    <p:cove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IV. Research, Scholarly, and Creative Activities</a:t>
            </a:r>
          </a:p>
        </p:txBody>
      </p:sp>
      <p:sp>
        <p:nvSpPr>
          <p:cNvPr id="3" name="Content Placeholder 2"/>
          <p:cNvSpPr>
            <a:spLocks noGrp="1"/>
          </p:cNvSpPr>
          <p:nvPr>
            <p:ph idx="1"/>
          </p:nvPr>
        </p:nvSpPr>
        <p:spPr/>
        <p:txBody>
          <a:bodyPr>
            <a:noAutofit/>
          </a:bodyPr>
          <a:lstStyle/>
          <a:p>
            <a:r>
              <a:rPr lang="en-US" sz="2800" dirty="0"/>
              <a:t>The role of this category is to document the achievement of excellence in research, scholarly, and creative activities. </a:t>
            </a:r>
          </a:p>
          <a:p>
            <a:r>
              <a:rPr lang="en-US" sz="2800" dirty="0"/>
              <a:t>Provide clarity with regard to journal articles published in </a:t>
            </a:r>
            <a:r>
              <a:rPr lang="en-US" sz="2800" u="sng" dirty="0"/>
              <a:t>peer-reviewed</a:t>
            </a:r>
            <a:r>
              <a:rPr lang="en-US" sz="2800" dirty="0"/>
              <a:t> journals AND include </a:t>
            </a:r>
            <a:r>
              <a:rPr lang="en-US" sz="2800" u="sng" dirty="0"/>
              <a:t>letters of acceptance.</a:t>
            </a:r>
          </a:p>
          <a:p>
            <a:r>
              <a:rPr lang="en-US" sz="2800" dirty="0"/>
              <a:t>Provide clarity with regard to single or co-authored books and/or co-edited books and include letters of acceptance.</a:t>
            </a:r>
          </a:p>
        </p:txBody>
      </p:sp>
    </p:spTree>
    <p:extLst>
      <p:ext uri="{BB962C8B-B14F-4D97-AF65-F5344CB8AC3E}">
        <p14:creationId xmlns:p14="http://schemas.microsoft.com/office/powerpoint/2010/main" val="3337554415"/>
      </p:ext>
    </p:extLst>
  </p:cSld>
  <p:clrMapOvr>
    <a:masterClrMapping/>
  </p:clrMapOvr>
  <p:transition xmlns:p14="http://schemas.microsoft.com/office/powerpoint/2010/main" spd="slow">
    <p:cove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IV. Research, Scholarly, and Creative Activities</a:t>
            </a:r>
          </a:p>
        </p:txBody>
      </p:sp>
      <p:sp>
        <p:nvSpPr>
          <p:cNvPr id="3" name="Content Placeholder 2"/>
          <p:cNvSpPr>
            <a:spLocks noGrp="1"/>
          </p:cNvSpPr>
          <p:nvPr>
            <p:ph idx="1"/>
          </p:nvPr>
        </p:nvSpPr>
        <p:spPr>
          <a:xfrm>
            <a:off x="457200" y="1933080"/>
            <a:ext cx="8229600" cy="4221027"/>
          </a:xfrm>
        </p:spPr>
        <p:txBody>
          <a:bodyPr>
            <a:normAutofit/>
          </a:bodyPr>
          <a:lstStyle/>
          <a:p>
            <a:r>
              <a:rPr lang="en-US" sz="3000" dirty="0"/>
              <a:t>In </a:t>
            </a:r>
            <a:r>
              <a:rPr lang="en-US" sz="3000" dirty="0" smtClean="0"/>
              <a:t>the early </a:t>
            </a:r>
            <a:r>
              <a:rPr lang="en-US" sz="3000" dirty="0"/>
              <a:t>stages of </a:t>
            </a:r>
            <a:r>
              <a:rPr lang="en-US" sz="3000" dirty="0" smtClean="0"/>
              <a:t>one’s </a:t>
            </a:r>
            <a:r>
              <a:rPr lang="en-US" sz="3000" dirty="0"/>
              <a:t>academic career, faculty </a:t>
            </a:r>
            <a:r>
              <a:rPr lang="en-US" sz="3000" dirty="0" smtClean="0"/>
              <a:t>members </a:t>
            </a:r>
            <a:r>
              <a:rPr lang="en-US" sz="3000" dirty="0"/>
              <a:t>should be careful about the proportion of single-authored scholarship that they publish in comparison to co-authored scholarship. </a:t>
            </a:r>
          </a:p>
          <a:p>
            <a:r>
              <a:rPr lang="en-US" sz="3000" dirty="0"/>
              <a:t>In collaborative publications, faculty members should include a brief description of their role in </a:t>
            </a:r>
            <a:r>
              <a:rPr lang="en-US" sz="3000" dirty="0" smtClean="0"/>
              <a:t>the </a:t>
            </a:r>
            <a:r>
              <a:rPr lang="en-US" sz="3000" dirty="0"/>
              <a:t>scholarly </a:t>
            </a:r>
            <a:r>
              <a:rPr lang="en-US" sz="3000" dirty="0" smtClean="0"/>
              <a:t>enterprises.</a:t>
            </a:r>
          </a:p>
          <a:p>
            <a:r>
              <a:rPr lang="en-US" sz="3000" dirty="0" smtClean="0"/>
              <a:t>. </a:t>
            </a:r>
            <a:endParaRPr lang="en-US" sz="3000" dirty="0"/>
          </a:p>
          <a:p>
            <a:endParaRPr lang="en-US" dirty="0"/>
          </a:p>
        </p:txBody>
      </p:sp>
    </p:spTree>
    <p:extLst>
      <p:ext uri="{BB962C8B-B14F-4D97-AF65-F5344CB8AC3E}">
        <p14:creationId xmlns:p14="http://schemas.microsoft.com/office/powerpoint/2010/main" val="3655709756"/>
      </p:ext>
    </p:extLst>
  </p:cSld>
  <p:clrMapOvr>
    <a:masterClrMapping/>
  </p:clrMapOvr>
  <p:transition xmlns:p14="http://schemas.microsoft.com/office/powerpoint/2010/main" spd="slow">
    <p:cove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IV. Research, Scholarly, and Creative Activities</a:t>
            </a:r>
          </a:p>
        </p:txBody>
      </p:sp>
      <p:sp>
        <p:nvSpPr>
          <p:cNvPr id="3" name="Content Placeholder 2"/>
          <p:cNvSpPr>
            <a:spLocks noGrp="1"/>
          </p:cNvSpPr>
          <p:nvPr>
            <p:ph idx="1"/>
          </p:nvPr>
        </p:nvSpPr>
        <p:spPr/>
        <p:txBody>
          <a:bodyPr>
            <a:normAutofit fontScale="92500" lnSpcReduction="10000"/>
          </a:bodyPr>
          <a:lstStyle/>
          <a:p>
            <a:r>
              <a:rPr lang="en-US" sz="3000" dirty="0" err="1"/>
              <a:t>Grantsmanship</a:t>
            </a:r>
            <a:r>
              <a:rPr lang="en-US" sz="3000" dirty="0"/>
              <a:t> is important not only in terms of number of grants that faculty members apply for but also more importantly in terms of the actual number of grant awards that they receive. Please make this very clear either in a narrative format or in a small table/chart with the following information: the name of the organization that you apply to for funding, the amount you applied for, whether you were the principal or co-principal investigator, the duration of the grant, and whether you received the funding.</a:t>
            </a:r>
          </a:p>
          <a:p>
            <a:endParaRPr lang="en-US" dirty="0"/>
          </a:p>
        </p:txBody>
      </p:sp>
    </p:spTree>
    <p:extLst>
      <p:ext uri="{BB962C8B-B14F-4D97-AF65-F5344CB8AC3E}">
        <p14:creationId xmlns:p14="http://schemas.microsoft.com/office/powerpoint/2010/main" val="3429650753"/>
      </p:ext>
    </p:extLst>
  </p:cSld>
  <p:clrMapOvr>
    <a:masterClrMapping/>
  </p:clrMapOvr>
  <p:transition xmlns:p14="http://schemas.microsoft.com/office/powerpoint/2010/main" spd="slow">
    <p:cove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IV. Research, Scholarly, and Creative Activities</a:t>
            </a:r>
          </a:p>
        </p:txBody>
      </p:sp>
      <p:sp>
        <p:nvSpPr>
          <p:cNvPr id="3" name="Content Placeholder 2"/>
          <p:cNvSpPr>
            <a:spLocks noGrp="1"/>
          </p:cNvSpPr>
          <p:nvPr>
            <p:ph idx="1"/>
          </p:nvPr>
        </p:nvSpPr>
        <p:spPr>
          <a:xfrm>
            <a:off x="457200" y="1951758"/>
            <a:ext cx="8229600" cy="4174405"/>
          </a:xfrm>
        </p:spPr>
        <p:txBody>
          <a:bodyPr>
            <a:normAutofit/>
          </a:bodyPr>
          <a:lstStyle/>
          <a:p>
            <a:r>
              <a:rPr lang="en-US" sz="2800" dirty="0"/>
              <a:t>The goal is to publish in local, national, and international venues in order to develop reputations in these areas.</a:t>
            </a:r>
          </a:p>
          <a:p>
            <a:r>
              <a:rPr lang="en-US" sz="2800" dirty="0"/>
              <a:t>Minimum publications for promotion to Associate professor and/or tenure is at least 3 peer-reviewed publications, including 1 as a senior author.</a:t>
            </a:r>
          </a:p>
          <a:p>
            <a:r>
              <a:rPr lang="en-US" sz="2800" dirty="0"/>
              <a:t>Creative Activities for Art, Music, and Theatre.</a:t>
            </a:r>
          </a:p>
          <a:p>
            <a:endParaRPr lang="en-US" dirty="0"/>
          </a:p>
        </p:txBody>
      </p:sp>
    </p:spTree>
    <p:extLst>
      <p:ext uri="{BB962C8B-B14F-4D97-AF65-F5344CB8AC3E}">
        <p14:creationId xmlns:p14="http://schemas.microsoft.com/office/powerpoint/2010/main" val="3030089267"/>
      </p:ext>
    </p:extLst>
  </p:cSld>
  <p:clrMapOvr>
    <a:masterClrMapping/>
  </p:clrMapOvr>
  <p:transition xmlns:p14="http://schemas.microsoft.com/office/powerpoint/2010/main" spd="slow">
    <p:cove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V. Service and Professional Activities</a:t>
            </a:r>
          </a:p>
        </p:txBody>
      </p:sp>
      <p:sp>
        <p:nvSpPr>
          <p:cNvPr id="3" name="Content Placeholder 2"/>
          <p:cNvSpPr>
            <a:spLocks noGrp="1"/>
          </p:cNvSpPr>
          <p:nvPr>
            <p:ph idx="1"/>
          </p:nvPr>
        </p:nvSpPr>
        <p:spPr/>
        <p:txBody>
          <a:bodyPr>
            <a:normAutofit/>
          </a:bodyPr>
          <a:lstStyle/>
          <a:p>
            <a:r>
              <a:rPr lang="en-US" sz="2800" dirty="0"/>
              <a:t>Document your service activities in department, college, university levels and discipline related organizations.</a:t>
            </a:r>
          </a:p>
        </p:txBody>
      </p:sp>
    </p:spTree>
    <p:extLst>
      <p:ext uri="{BB962C8B-B14F-4D97-AF65-F5344CB8AC3E}">
        <p14:creationId xmlns:p14="http://schemas.microsoft.com/office/powerpoint/2010/main" val="3533993742"/>
      </p:ext>
    </p:extLst>
  </p:cSld>
  <p:clrMapOvr>
    <a:masterClrMapping/>
  </p:clrMapOvr>
  <p:transition xmlns:p14="http://schemas.microsoft.com/office/powerpoint/2010/main" spd="slow">
    <p:cove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Final Reminders</a:t>
            </a:r>
          </a:p>
        </p:txBody>
      </p:sp>
      <p:sp>
        <p:nvSpPr>
          <p:cNvPr id="3" name="Content Placeholder 2"/>
          <p:cNvSpPr>
            <a:spLocks noGrp="1"/>
          </p:cNvSpPr>
          <p:nvPr>
            <p:ph idx="1"/>
          </p:nvPr>
        </p:nvSpPr>
        <p:spPr/>
        <p:txBody>
          <a:bodyPr>
            <a:normAutofit/>
          </a:bodyPr>
          <a:lstStyle/>
          <a:p>
            <a:r>
              <a:rPr lang="en-US" sz="2800" dirty="0"/>
              <a:t>Please submit 1 original and 6 copies of your binders to your Department Chairs by October 1.</a:t>
            </a:r>
          </a:p>
          <a:p>
            <a:r>
              <a:rPr lang="en-US" sz="2800" dirty="0"/>
              <a:t>Make sure that you clearly label which folder is the original.</a:t>
            </a:r>
          </a:p>
        </p:txBody>
      </p:sp>
    </p:spTree>
    <p:extLst>
      <p:ext uri="{BB962C8B-B14F-4D97-AF65-F5344CB8AC3E}">
        <p14:creationId xmlns:p14="http://schemas.microsoft.com/office/powerpoint/2010/main" val="890238923"/>
      </p:ext>
    </p:extLst>
  </p:cSld>
  <p:clrMapOvr>
    <a:masterClrMapping/>
  </p:clrMapOvr>
  <p:transition xmlns:p14="http://schemas.microsoft.com/office/powerpoint/2010/main" spd="slow">
    <p:cove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and Answers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2730146"/>
      </p:ext>
    </p:extLst>
  </p:cSld>
  <p:clrMapOvr>
    <a:masterClrMapping/>
  </p:clrMapOvr>
  <p:transition xmlns:p14="http://schemas.microsoft.com/office/powerpoint/2010/main" spd="slow">
    <p:cove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1714500"/>
            <a:ext cx="4572000" cy="3429000"/>
          </a:xfrm>
          <a:prstGeom prst="rect">
            <a:avLst/>
          </a:prstGeom>
        </p:spPr>
      </p:pic>
    </p:spTree>
    <p:extLst>
      <p:ext uri="{BB962C8B-B14F-4D97-AF65-F5344CB8AC3E}">
        <p14:creationId xmlns:p14="http://schemas.microsoft.com/office/powerpoint/2010/main" val="1437446551"/>
      </p:ext>
    </p:extLst>
  </p:cSld>
  <p:clrMapOvr>
    <a:masterClrMapping/>
  </p:clrMapOvr>
  <p:transition xmlns:p14="http://schemas.microsoft.com/office/powerpoint/2010/mai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TENURE</a:t>
            </a:r>
          </a:p>
        </p:txBody>
      </p:sp>
      <p:sp>
        <p:nvSpPr>
          <p:cNvPr id="3" name="Text Placeholder 2"/>
          <p:cNvSpPr>
            <a:spLocks noGrp="1"/>
          </p:cNvSpPr>
          <p:nvPr>
            <p:ph type="body" idx="1"/>
          </p:nvPr>
        </p:nvSpPr>
        <p:spPr>
          <a:xfrm>
            <a:off x="624893" y="3984400"/>
            <a:ext cx="7886700" cy="2873600"/>
          </a:xfrm>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7819" y="4098174"/>
            <a:ext cx="1696064" cy="2465508"/>
          </a:xfrm>
          <a:prstGeom prst="rect">
            <a:avLst/>
          </a:prstGeom>
        </p:spPr>
      </p:pic>
    </p:spTree>
    <p:extLst>
      <p:ext uri="{BB962C8B-B14F-4D97-AF65-F5344CB8AC3E}">
        <p14:creationId xmlns:p14="http://schemas.microsoft.com/office/powerpoint/2010/main" val="3929259953"/>
      </p:ext>
    </p:extLst>
  </p:cSld>
  <p:clrMapOvr>
    <a:masterClrMapping/>
  </p:clrMapOvr>
  <p:transition xmlns:p14="http://schemas.microsoft.com/office/powerpoint/2010/mai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The Meaning of Tenure at Jackson State University</a:t>
            </a:r>
          </a:p>
        </p:txBody>
      </p:sp>
      <p:sp>
        <p:nvSpPr>
          <p:cNvPr id="3" name="Content Placeholder 2"/>
          <p:cNvSpPr>
            <a:spLocks noGrp="1"/>
          </p:cNvSpPr>
          <p:nvPr>
            <p:ph idx="1"/>
          </p:nvPr>
        </p:nvSpPr>
        <p:spPr/>
        <p:txBody>
          <a:bodyPr/>
          <a:lstStyle/>
          <a:p>
            <a:r>
              <a:rPr lang="en-US" sz="2800" dirty="0"/>
              <a:t>The old adage that one should “publish or perish” epitomizes the university’s expectation that performing good quality academic research on an ongoing basis is a major prerequisite for achieving success as a faculty member.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3616" y="4263135"/>
            <a:ext cx="4743192" cy="2239841"/>
          </a:xfrm>
          <a:prstGeom prst="rect">
            <a:avLst/>
          </a:prstGeom>
        </p:spPr>
      </p:pic>
    </p:spTree>
    <p:extLst>
      <p:ext uri="{BB962C8B-B14F-4D97-AF65-F5344CB8AC3E}">
        <p14:creationId xmlns:p14="http://schemas.microsoft.com/office/powerpoint/2010/main" val="3272876090"/>
      </p:ext>
    </p:extLst>
  </p:cSld>
  <p:clrMapOvr>
    <a:masterClrMapping/>
  </p:clrMapOvr>
  <p:transition xmlns:p14="http://schemas.microsoft.com/office/powerpoint/2010/mai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The Meaning of Tenure at Jackson State University</a:t>
            </a:r>
          </a:p>
        </p:txBody>
      </p:sp>
      <p:sp>
        <p:nvSpPr>
          <p:cNvPr id="3" name="Content Placeholder 2"/>
          <p:cNvSpPr>
            <a:spLocks noGrp="1"/>
          </p:cNvSpPr>
          <p:nvPr>
            <p:ph idx="1"/>
          </p:nvPr>
        </p:nvSpPr>
        <p:spPr>
          <a:xfrm>
            <a:off x="457200" y="1600200"/>
            <a:ext cx="8229600" cy="4964803"/>
          </a:xfrm>
        </p:spPr>
        <p:txBody>
          <a:bodyPr>
            <a:noAutofit/>
          </a:bodyPr>
          <a:lstStyle/>
          <a:p>
            <a:pPr>
              <a:buFont typeface="Arial" panose="020B0604020202020204" pitchFamily="34" charset="0"/>
              <a:buChar char="•"/>
            </a:pPr>
            <a:endParaRPr lang="en-US" sz="2800" dirty="0"/>
          </a:p>
          <a:p>
            <a:pPr>
              <a:buFont typeface="Wingdings" panose="05000000000000000000" pitchFamily="2" charset="2"/>
              <a:buChar char="§"/>
            </a:pPr>
            <a:r>
              <a:rPr lang="en-US" sz="2800" dirty="0"/>
              <a:t>The granting of tenure by Jackson State University and the members of the Board of Trustees is an acknowledgement that you have performed at a level of excellence in your role as faculty members at JSU. </a:t>
            </a:r>
          </a:p>
          <a:p>
            <a:pPr>
              <a:buFont typeface="Wingdings" panose="05000000000000000000" pitchFamily="2" charset="2"/>
              <a:buChar char="§"/>
            </a:pPr>
            <a:r>
              <a:rPr lang="en-US" sz="2800" dirty="0"/>
              <a:t>The tenure clock starts ticking once you are hired as a tenure track faculty member at JSU. Tenure track faculty members must go up for promotion and tenure at the beginning of their 6</a:t>
            </a:r>
            <a:r>
              <a:rPr lang="en-US" sz="2800" baseline="30000" dirty="0"/>
              <a:t>th</a:t>
            </a:r>
            <a:r>
              <a:rPr lang="en-US" sz="2800" dirty="0"/>
              <a:t> year of employment at JSU. </a:t>
            </a:r>
          </a:p>
          <a:p>
            <a:pPr>
              <a:buFont typeface="Wingdings" panose="05000000000000000000" pitchFamily="2" charset="2"/>
              <a:buChar char="§"/>
            </a:pPr>
            <a:r>
              <a:rPr lang="en-US" sz="2800" dirty="0"/>
              <a:t>Faculty members may apply for a 1 year extension due to extraordinary circumstances</a:t>
            </a:r>
            <a:r>
              <a:rPr lang="en-US" sz="2800" dirty="0" smtClean="0"/>
              <a:t>. </a:t>
            </a:r>
            <a:endParaRPr lang="en-US" sz="2800" dirty="0"/>
          </a:p>
        </p:txBody>
      </p:sp>
      <p:pic>
        <p:nvPicPr>
          <p:cNvPr id="1026" name="Picture 2" descr="C:\Users\Student\AppData\Local\Microsoft\Windows\Temporary Internet Files\Content.IE5\5OFMO15Z\alarmclock-512[1].png"/>
          <p:cNvPicPr>
            <a:picLocks noChangeAspect="1" noChangeArrowheads="1"/>
          </p:cNvPicPr>
          <p:nvPr/>
        </p:nvPicPr>
        <p:blipFill>
          <a:blip r:embed="rId2"/>
          <a:srcRect/>
          <a:stretch>
            <a:fillRect/>
          </a:stretch>
        </p:blipFill>
        <p:spPr bwMode="auto">
          <a:xfrm>
            <a:off x="7861322" y="600743"/>
            <a:ext cx="1192193" cy="1192193"/>
          </a:xfrm>
          <a:prstGeom prst="rect">
            <a:avLst/>
          </a:prstGeom>
          <a:noFill/>
        </p:spPr>
      </p:pic>
    </p:spTree>
    <p:extLst>
      <p:ext uri="{BB962C8B-B14F-4D97-AF65-F5344CB8AC3E}">
        <p14:creationId xmlns:p14="http://schemas.microsoft.com/office/powerpoint/2010/main" val="2962669434"/>
      </p:ext>
    </p:extLst>
  </p:cSld>
  <p:clrMapOvr>
    <a:masterClrMapping/>
  </p:clrMapOvr>
  <p:transition xmlns:p14="http://schemas.microsoft.com/office/powerpoint/2010/mai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204" y="339261"/>
            <a:ext cx="8229600" cy="1143000"/>
          </a:xfrm>
        </p:spPr>
        <p:txBody>
          <a:bodyPr>
            <a:normAutofit/>
          </a:bodyPr>
          <a:lstStyle/>
          <a:p>
            <a:pPr algn="ctr"/>
            <a:r>
              <a:rPr lang="en-US" sz="4000" dirty="0"/>
              <a:t>Ranks of Academicians at JSU</a:t>
            </a:r>
          </a:p>
        </p:txBody>
      </p:sp>
      <p:sp>
        <p:nvSpPr>
          <p:cNvPr id="3" name="Content Placeholder 2"/>
          <p:cNvSpPr>
            <a:spLocks noGrp="1"/>
          </p:cNvSpPr>
          <p:nvPr>
            <p:ph idx="1"/>
          </p:nvPr>
        </p:nvSpPr>
        <p:spPr/>
        <p:txBody>
          <a:bodyPr>
            <a:normAutofit/>
          </a:bodyPr>
          <a:lstStyle/>
          <a:p>
            <a:r>
              <a:rPr lang="en-US" sz="2800" dirty="0"/>
              <a:t>There are at least four ranks of academicians at Jackson State University. They are:</a:t>
            </a:r>
          </a:p>
          <a:p>
            <a:r>
              <a:rPr lang="en-US" sz="2800" dirty="0"/>
              <a:t>Lecturer</a:t>
            </a:r>
          </a:p>
          <a:p>
            <a:r>
              <a:rPr lang="en-US" sz="2800" dirty="0"/>
              <a:t>Assistant Professor</a:t>
            </a:r>
          </a:p>
          <a:p>
            <a:r>
              <a:rPr lang="en-US" sz="2800" dirty="0"/>
              <a:t>Associate Professor</a:t>
            </a:r>
          </a:p>
          <a:p>
            <a:r>
              <a:rPr lang="en-US" sz="2800" dirty="0"/>
              <a:t>Full Professor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3269" y="3048306"/>
            <a:ext cx="2595880" cy="3299847"/>
          </a:xfrm>
          <a:prstGeom prst="rect">
            <a:avLst/>
          </a:prstGeom>
        </p:spPr>
      </p:pic>
    </p:spTree>
    <p:extLst>
      <p:ext uri="{BB962C8B-B14F-4D97-AF65-F5344CB8AC3E}">
        <p14:creationId xmlns:p14="http://schemas.microsoft.com/office/powerpoint/2010/main" val="3712686323"/>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Banded">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TM03090430[[fn=Banded]]</Template>
  <TotalTime>1489</TotalTime>
  <Words>3416</Words>
  <Application>Microsoft Macintosh PowerPoint</Application>
  <PresentationFormat>On-screen Show (4:3)</PresentationFormat>
  <Paragraphs>212</Paragraphs>
  <Slides>58</Slides>
  <Notes>1</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Banded</vt:lpstr>
      <vt:lpstr>Promotion and Tenure Workshop College of Liberal Arts</vt:lpstr>
      <vt:lpstr>Promotion and Tenure Workshop</vt:lpstr>
      <vt:lpstr>GOALS OF THE WORKSHOP</vt:lpstr>
      <vt:lpstr>Goals of the Workshop</vt:lpstr>
      <vt:lpstr>Goals of the Workshop</vt:lpstr>
      <vt:lpstr>TENURE</vt:lpstr>
      <vt:lpstr>The Meaning of Tenure at Jackson State University</vt:lpstr>
      <vt:lpstr>The Meaning of Tenure at Jackson State University</vt:lpstr>
      <vt:lpstr>Ranks of Academicians at JSU</vt:lpstr>
      <vt:lpstr>Levels of Promotion at JSU</vt:lpstr>
      <vt:lpstr>Levels of Promotion at JSU</vt:lpstr>
      <vt:lpstr>Levels of Promotion at JSU</vt:lpstr>
      <vt:lpstr>Promotion &amp;Tenure</vt:lpstr>
      <vt:lpstr>Preparation for P&amp;T</vt:lpstr>
      <vt:lpstr>Preparation for P&amp;T</vt:lpstr>
      <vt:lpstr>Preparation for P&amp;T</vt:lpstr>
      <vt:lpstr>Preparation for P&amp;T</vt:lpstr>
      <vt:lpstr>Five Core Areas of Focus in P&amp;T</vt:lpstr>
      <vt:lpstr>INTERACTIONS WITH YOUR CHAIRS</vt:lpstr>
      <vt:lpstr>Interactions with your chairs</vt:lpstr>
      <vt:lpstr>Interactions with Your Chairs</vt:lpstr>
      <vt:lpstr>Interactions with Your Chairs</vt:lpstr>
      <vt:lpstr>Third Year Reviews</vt:lpstr>
      <vt:lpstr>The Importance of Third Year Reviews</vt:lpstr>
      <vt:lpstr>The Importance of Third Year Reviews</vt:lpstr>
      <vt:lpstr>The Importance of Third Year Reviews</vt:lpstr>
      <vt:lpstr>The Importance of Third Year Review</vt:lpstr>
      <vt:lpstr>The Importance of Third Year Review</vt:lpstr>
      <vt:lpstr>The Importance of Third Year Review</vt:lpstr>
      <vt:lpstr>P and T  Timeline</vt:lpstr>
      <vt:lpstr>Preparation for P&amp;T</vt:lpstr>
      <vt:lpstr>Timeline for Applying for P&amp;T</vt:lpstr>
      <vt:lpstr>Timeline for Applying for P&amp;T</vt:lpstr>
      <vt:lpstr>Timeline for Applying foR PROMOTION AND TENURE</vt:lpstr>
      <vt:lpstr>APPEAL</vt:lpstr>
      <vt:lpstr>Process of Appeal</vt:lpstr>
      <vt:lpstr>Organization of the Binders</vt:lpstr>
      <vt:lpstr>Organization of the Binders</vt:lpstr>
      <vt:lpstr>Organization of the Binders</vt:lpstr>
      <vt:lpstr>Organization of the Binders</vt:lpstr>
      <vt:lpstr>Organization of the Binders</vt:lpstr>
      <vt:lpstr>Organization of the Binders</vt:lpstr>
      <vt:lpstr>Organization of the Binders</vt:lpstr>
      <vt:lpstr>Organization of the Binders</vt:lpstr>
      <vt:lpstr>I. Demonstration of Professional Collegiality</vt:lpstr>
      <vt:lpstr>II. Academic Citizenship and University Service</vt:lpstr>
      <vt:lpstr>III. Teaching and Advising Excellence</vt:lpstr>
      <vt:lpstr>Understanding Your Disciplines</vt:lpstr>
      <vt:lpstr>Understanding Your Disciplines</vt:lpstr>
      <vt:lpstr>Understanding Your Disciplines</vt:lpstr>
      <vt:lpstr>IV. Research, Scholarly, and Creative Activities</vt:lpstr>
      <vt:lpstr>IV. Research, Scholarly, and Creative Activities</vt:lpstr>
      <vt:lpstr>IV. Research, Scholarly, and Creative Activities</vt:lpstr>
      <vt:lpstr>IV. Research, Scholarly, and Creative Activities</vt:lpstr>
      <vt:lpstr>V. Service and Professional Activities</vt:lpstr>
      <vt:lpstr>Final Reminders</vt:lpstr>
      <vt:lpstr>Questions and Answers</vt:lpstr>
      <vt:lpstr>PowerPoint Presentation</vt:lpstr>
    </vt:vector>
  </TitlesOfParts>
  <Company>Jackson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Tenure and Promotion Workshop  College of Liberal Arts April 2017 Facilitators:  Dr. Bessie House-Soremekun Associate Dean and Professor of Political Science  Dr. Ivan Elezovic Associate Professor Department of Music</dc:title>
  <dc:creator>Bessie  House Soremekun</dc:creator>
  <cp:lastModifiedBy>Bessie  House Soremekun</cp:lastModifiedBy>
  <cp:revision>293</cp:revision>
  <cp:lastPrinted>2017-04-10T22:41:08Z</cp:lastPrinted>
  <dcterms:created xsi:type="dcterms:W3CDTF">2017-03-14T19:23:10Z</dcterms:created>
  <dcterms:modified xsi:type="dcterms:W3CDTF">2017-04-18T22:24:20Z</dcterms:modified>
</cp:coreProperties>
</file>