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1"/>
  </p:notesMasterIdLst>
  <p:sldIdLst>
    <p:sldId id="285" r:id="rId2"/>
    <p:sldId id="286" r:id="rId3"/>
    <p:sldId id="287" r:id="rId4"/>
    <p:sldId id="288" r:id="rId5"/>
    <p:sldId id="290" r:id="rId6"/>
    <p:sldId id="291" r:id="rId7"/>
    <p:sldId id="289" r:id="rId8"/>
    <p:sldId id="292" r:id="rId9"/>
    <p:sldId id="293"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ECAC1-3640-44E2-8204-4E9BE217358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F56280C-5DA3-4A38-A05B-BBF17C70575A}">
      <dgm:prSet custT="1"/>
      <dgm:spPr/>
      <dgm:t>
        <a:bodyPr/>
        <a:lstStyle/>
        <a:p>
          <a:pPr rtl="0"/>
          <a:r>
            <a:rPr lang="en-US" sz="1000" dirty="0"/>
            <a:t>MSU – Jackson Community Design Center</a:t>
          </a:r>
        </a:p>
      </dgm:t>
    </dgm:pt>
    <dgm:pt modelId="{48D0CE29-576C-49E3-BFF2-4150A815A7B0}" type="parTrans" cxnId="{B2E1786F-BC34-4872-AECF-7DA70507B686}">
      <dgm:prSet/>
      <dgm:spPr/>
      <dgm:t>
        <a:bodyPr/>
        <a:lstStyle/>
        <a:p>
          <a:endParaRPr lang="en-US" sz="1000"/>
        </a:p>
      </dgm:t>
    </dgm:pt>
    <dgm:pt modelId="{BB44E263-8BCF-4B5A-BA98-4B86EB646137}" type="sibTrans" cxnId="{B2E1786F-BC34-4872-AECF-7DA70507B686}">
      <dgm:prSet/>
      <dgm:spPr/>
      <dgm:t>
        <a:bodyPr/>
        <a:lstStyle/>
        <a:p>
          <a:endParaRPr lang="en-US" sz="1000"/>
        </a:p>
      </dgm:t>
    </dgm:pt>
    <dgm:pt modelId="{BF0EBE52-8435-4505-A91C-E1CA5590F6A9}" type="pres">
      <dgm:prSet presAssocID="{0CBECAC1-3640-44E2-8204-4E9BE2173587}" presName="compositeShape" presStyleCnt="0">
        <dgm:presLayoutVars>
          <dgm:chMax val="7"/>
          <dgm:dir/>
          <dgm:resizeHandles val="exact"/>
        </dgm:presLayoutVars>
      </dgm:prSet>
      <dgm:spPr/>
    </dgm:pt>
    <dgm:pt modelId="{B51C0C8C-A7C1-4EDE-89B9-AFA1720A8E25}" type="pres">
      <dgm:prSet presAssocID="{EF56280C-5DA3-4A38-A05B-BBF17C70575A}" presName="circ1TxSh" presStyleLbl="vennNode1" presStyleIdx="0" presStyleCnt="1" custAng="0" custScaleX="314878" custLinFactNeighborX="57232" custLinFactNeighborY="80005"/>
      <dgm:spPr/>
    </dgm:pt>
  </dgm:ptLst>
  <dgm:cxnLst>
    <dgm:cxn modelId="{B2E1786F-BC34-4872-AECF-7DA70507B686}" srcId="{0CBECAC1-3640-44E2-8204-4E9BE2173587}" destId="{EF56280C-5DA3-4A38-A05B-BBF17C70575A}" srcOrd="0" destOrd="0" parTransId="{48D0CE29-576C-49E3-BFF2-4150A815A7B0}" sibTransId="{BB44E263-8BCF-4B5A-BA98-4B86EB646137}"/>
    <dgm:cxn modelId="{7DD41058-F610-420D-8791-54794F1366C5}" type="presOf" srcId="{EF56280C-5DA3-4A38-A05B-BBF17C70575A}" destId="{B51C0C8C-A7C1-4EDE-89B9-AFA1720A8E25}" srcOrd="0" destOrd="0" presId="urn:microsoft.com/office/officeart/2005/8/layout/venn1"/>
    <dgm:cxn modelId="{D741CEBA-EC93-469B-B359-E607916B096B}" type="presOf" srcId="{0CBECAC1-3640-44E2-8204-4E9BE2173587}" destId="{BF0EBE52-8435-4505-A91C-E1CA5590F6A9}" srcOrd="0" destOrd="0" presId="urn:microsoft.com/office/officeart/2005/8/layout/venn1"/>
    <dgm:cxn modelId="{1EAF3F28-BCAA-4120-8102-A6F0B2FCA963}" type="presParOf" srcId="{BF0EBE52-8435-4505-A91C-E1CA5590F6A9}" destId="{B51C0C8C-A7C1-4EDE-89B9-AFA1720A8E2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C0C8C-A7C1-4EDE-89B9-AFA1720A8E25}">
      <dsp:nvSpPr>
        <dsp:cNvPr id="0" name=""/>
        <dsp:cNvSpPr/>
      </dsp:nvSpPr>
      <dsp:spPr>
        <a:xfrm>
          <a:off x="-167161" y="0"/>
          <a:ext cx="1829765" cy="58110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en-US" sz="1000" kern="1200" dirty="0"/>
            <a:t>MSU – Jackson Community Design Center</a:t>
          </a:r>
        </a:p>
      </dsp:txBody>
      <dsp:txXfrm>
        <a:off x="100802" y="85100"/>
        <a:ext cx="1293839" cy="4109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01B9EC5D-CAF7-493A-94CE-339E85C988BC}" type="datetimeFigureOut">
              <a:rPr lang="en-US" smtClean="0"/>
              <a:t>3/29/2024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817BC2C-AE6F-412F-B95F-108F6FCCD42F}" type="slidenum">
              <a:rPr lang="en-US" smtClean="0"/>
              <a:t>‹#›</a:t>
            </a:fld>
            <a:endParaRPr lang="en-US"/>
          </a:p>
        </p:txBody>
      </p:sp>
    </p:spTree>
    <p:extLst>
      <p:ext uri="{BB962C8B-B14F-4D97-AF65-F5344CB8AC3E}">
        <p14:creationId xmlns:p14="http://schemas.microsoft.com/office/powerpoint/2010/main" val="129006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2995709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05BE28-807E-4BC6-A23B-7B41A5552D6F}"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67644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355784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4373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295616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170900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138147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2358318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1191365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2129468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1786886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05BE28-807E-4BC6-A23B-7B41A5552D6F}"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3339198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5BE28-807E-4BC6-A23B-7B41A5552D6F}"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390800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1247909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2892134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205BE28-807E-4BC6-A23B-7B41A5552D6F}" type="datetimeFigureOut">
              <a:rPr lang="en-US" smtClean="0"/>
              <a:t>3/29/2024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4031005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05BE28-807E-4BC6-A23B-7B41A5552D6F}"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F6CAF-57F1-4D68-9F15-2601EC389ACA}" type="slidenum">
              <a:rPr lang="en-US" smtClean="0"/>
              <a:t>‹#›</a:t>
            </a:fld>
            <a:endParaRPr lang="en-US"/>
          </a:p>
        </p:txBody>
      </p:sp>
    </p:spTree>
    <p:extLst>
      <p:ext uri="{BB962C8B-B14F-4D97-AF65-F5344CB8AC3E}">
        <p14:creationId xmlns:p14="http://schemas.microsoft.com/office/powerpoint/2010/main" val="3405377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205BE28-807E-4BC6-A23B-7B41A5552D6F}" type="datetimeFigureOut">
              <a:rPr lang="en-US" smtClean="0"/>
              <a:t>3/29/2024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2EF6CAF-57F1-4D68-9F15-2601EC389ACA}" type="slidenum">
              <a:rPr lang="en-US" smtClean="0"/>
              <a:t>‹#›</a:t>
            </a:fld>
            <a:endParaRPr lang="en-US"/>
          </a:p>
        </p:txBody>
      </p:sp>
    </p:spTree>
    <p:extLst>
      <p:ext uri="{BB962C8B-B14F-4D97-AF65-F5344CB8AC3E}">
        <p14:creationId xmlns:p14="http://schemas.microsoft.com/office/powerpoint/2010/main" val="3431112068"/>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alya.d.thomas@jsums.edu" TargetMode="External"/><Relationship Id="rId13"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mailto:joan.m.wesley@jsums.edu" TargetMode="External"/><Relationship Id="rId11" Type="http://schemas.openxmlformats.org/officeDocument/2006/relationships/hyperlink" Target="mailto:firas.a.aldouri@jsums.edu" TargetMode="External"/><Relationship Id="rId5" Type="http://schemas.openxmlformats.org/officeDocument/2006/relationships/image" Target="../media/image8.jpeg"/><Relationship Id="rId10" Type="http://schemas.openxmlformats.org/officeDocument/2006/relationships/hyperlink" Target="mailto:edmund.c.merem@jsums.edu" TargetMode="External"/><Relationship Id="rId4" Type="http://schemas.openxmlformats.org/officeDocument/2006/relationships/hyperlink" Target="mailto:Berneece.Herbert@jsums.edu" TargetMode="External"/><Relationship Id="rId9" Type="http://schemas.openxmlformats.org/officeDocument/2006/relationships/image" Target="../media/image10.jpeg"/><Relationship Id="rId14" Type="http://schemas.openxmlformats.org/officeDocument/2006/relationships/hyperlink" Target="mailto:moe.n.chowdhury@jsums.edu"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jobstomoveamerica.org/resource/job-quality-and-community-well-being-in-mississippi-and-alabamas-manufacturing-facilities/"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zenodo.org/doi/10.5281/zenodo.10647494"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doi.org/10.52842/conf.caadria.2023.2.47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9497447" y="24813"/>
            <a:ext cx="1758142" cy="935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Group 10"/>
          <p:cNvGrpSpPr/>
          <p:nvPr/>
        </p:nvGrpSpPr>
        <p:grpSpPr>
          <a:xfrm>
            <a:off x="493404" y="1178035"/>
            <a:ext cx="5922620" cy="1626519"/>
            <a:chOff x="528667" y="813392"/>
            <a:chExt cx="5922620" cy="1626519"/>
          </a:xfrm>
        </p:grpSpPr>
        <p:pic>
          <p:nvPicPr>
            <p:cNvPr id="1026" name="Picture 2" descr="Image result for Berneece Herber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8667" y="813392"/>
              <a:ext cx="2286000" cy="1525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2602" y="839473"/>
              <a:ext cx="3648685" cy="1600438"/>
            </a:xfrm>
            <a:prstGeom prst="rect">
              <a:avLst/>
            </a:prstGeom>
            <a:noFill/>
          </p:spPr>
          <p:txBody>
            <a:bodyPr wrap="square" rtlCol="0">
              <a:spAutoFit/>
            </a:bodyPr>
            <a:lstStyle/>
            <a:p>
              <a:r>
                <a:rPr lang="en-US" sz="1400" b="1" dirty="0">
                  <a:solidFill>
                    <a:srgbClr val="002060"/>
                  </a:solidFill>
                  <a:latin typeface="Berlin Sans FB Demi" panose="020E0802020502020306" pitchFamily="34" charset="0"/>
                </a:rPr>
                <a:t>Berneece S. Herbert, Ph.D.</a:t>
              </a:r>
            </a:p>
            <a:p>
              <a:r>
                <a:rPr lang="en-US" sz="1400" b="1" dirty="0">
                  <a:solidFill>
                    <a:srgbClr val="002060"/>
                  </a:solidFill>
                  <a:latin typeface="Berlin Sans FB Demi" panose="020E0802020502020306" pitchFamily="34" charset="0"/>
                </a:rPr>
                <a:t>Associate Professor &amp; Chair</a:t>
              </a:r>
            </a:p>
            <a:p>
              <a:r>
                <a:rPr lang="en-US" sz="1400" b="1" dirty="0">
                  <a:solidFill>
                    <a:srgbClr val="002060"/>
                  </a:solidFill>
                  <a:latin typeface="Berlin Sans FB Demi" panose="020E0802020502020306" pitchFamily="34" charset="0"/>
                  <a:hlinkClick r:id="rId4"/>
                </a:rPr>
                <a:t>Berneece.Herbert@jsums.edu</a:t>
              </a:r>
              <a:r>
                <a:rPr lang="en-US" sz="1400" b="1" dirty="0">
                  <a:solidFill>
                    <a:srgbClr val="002060"/>
                  </a:solidFill>
                  <a:latin typeface="Berlin Sans FB Demi" panose="020E0802020502020306" pitchFamily="34" charset="0"/>
                </a:rPr>
                <a:t> </a:t>
              </a:r>
            </a:p>
            <a:p>
              <a:pPr marL="285750" indent="-285750">
                <a:buFont typeface="Arial" panose="020B0604020202020204" pitchFamily="34" charset="0"/>
                <a:buChar char="•"/>
              </a:pPr>
              <a:r>
                <a:rPr lang="en-US" sz="1400" dirty="0">
                  <a:latin typeface="Berlin Sans FB" panose="020E0602020502020306" pitchFamily="34" charset="0"/>
                </a:rPr>
                <a:t>Urban Structure &amp; Sustainability</a:t>
              </a:r>
            </a:p>
            <a:p>
              <a:pPr marL="285750" indent="-285750">
                <a:buFont typeface="Arial" panose="020B0604020202020204" pitchFamily="34" charset="0"/>
                <a:buChar char="•"/>
              </a:pPr>
              <a:r>
                <a:rPr lang="en-US" sz="1400" dirty="0">
                  <a:latin typeface="Berlin Sans FB" panose="020E0602020502020306" pitchFamily="34" charset="0"/>
                </a:rPr>
                <a:t>Food Security &amp; Under-resourced Communities</a:t>
              </a:r>
            </a:p>
            <a:p>
              <a:pPr marL="285750" indent="-285750">
                <a:buFont typeface="Arial" panose="020B0604020202020204" pitchFamily="34" charset="0"/>
                <a:buChar char="•"/>
              </a:pPr>
              <a:r>
                <a:rPr lang="en-US" sz="1400" dirty="0">
                  <a:latin typeface="Berlin Sans FB" panose="020E0602020502020306" pitchFamily="34" charset="0"/>
                </a:rPr>
                <a:t>Climate Change &amp; Energy Justice</a:t>
              </a:r>
            </a:p>
          </p:txBody>
        </p:sp>
      </p:grpSp>
      <p:grpSp>
        <p:nvGrpSpPr>
          <p:cNvPr id="10" name="Group 9"/>
          <p:cNvGrpSpPr/>
          <p:nvPr/>
        </p:nvGrpSpPr>
        <p:grpSpPr>
          <a:xfrm>
            <a:off x="493404" y="3011232"/>
            <a:ext cx="5682961" cy="1600438"/>
            <a:chOff x="548566" y="2366838"/>
            <a:chExt cx="5682961" cy="1600438"/>
          </a:xfrm>
        </p:grpSpPr>
        <p:pic>
          <p:nvPicPr>
            <p:cNvPr id="1032" name="Picture 8" descr="Joan Wesley 1"/>
            <p:cNvPicPr>
              <a:picLocks noChangeAspect="1" noChangeArrowheads="1"/>
            </p:cNvPicPr>
            <p:nvPr/>
          </p:nvPicPr>
          <p:blipFill rotWithShape="1">
            <a:blip r:embed="rId5">
              <a:extLst>
                <a:ext uri="{28A0092B-C50C-407E-A947-70E740481C1C}">
                  <a14:useLocalDpi xmlns:a14="http://schemas.microsoft.com/office/drawing/2010/main" val="0"/>
                </a:ext>
              </a:extLst>
            </a:blip>
            <a:srcRect t="14933" b="36619"/>
            <a:stretch/>
          </p:blipFill>
          <p:spPr bwMode="auto">
            <a:xfrm>
              <a:off x="548566" y="2423509"/>
              <a:ext cx="2286000" cy="1543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66804" y="2366838"/>
              <a:ext cx="3364723" cy="1600438"/>
            </a:xfrm>
            <a:prstGeom prst="rect">
              <a:avLst/>
            </a:prstGeom>
            <a:noFill/>
          </p:spPr>
          <p:txBody>
            <a:bodyPr wrap="square" rtlCol="0">
              <a:spAutoFit/>
            </a:bodyPr>
            <a:lstStyle/>
            <a:p>
              <a:r>
                <a:rPr lang="en-US" sz="1400" dirty="0">
                  <a:solidFill>
                    <a:srgbClr val="002060"/>
                  </a:solidFill>
                  <a:latin typeface="Berlin Sans FB Demi" panose="020E0802020502020306" pitchFamily="34" charset="0"/>
                </a:rPr>
                <a:t>Joan M. Wesley, Ph.D.</a:t>
              </a:r>
            </a:p>
            <a:p>
              <a:r>
                <a:rPr lang="en-US" sz="1400" dirty="0">
                  <a:solidFill>
                    <a:srgbClr val="002060"/>
                  </a:solidFill>
                  <a:latin typeface="Berlin Sans FB Demi" panose="020E0802020502020306" pitchFamily="34" charset="0"/>
                </a:rPr>
                <a:t>Associate Professor (Retired)</a:t>
              </a:r>
            </a:p>
            <a:p>
              <a:r>
                <a:rPr lang="en-US" sz="1400" dirty="0">
                  <a:solidFill>
                    <a:srgbClr val="002060"/>
                  </a:solidFill>
                  <a:latin typeface="Berlin Sans FB Demi" panose="020E0802020502020306" pitchFamily="34" charset="0"/>
                  <a:hlinkClick r:id="rId6"/>
                </a:rPr>
                <a:t>joan.m.wesley@jsums.edu</a:t>
              </a:r>
              <a:r>
                <a:rPr lang="en-US" sz="1400" dirty="0">
                  <a:solidFill>
                    <a:srgbClr val="002060"/>
                  </a:solidFill>
                  <a:latin typeface="Berlin Sans FB Demi" panose="020E0802020502020306" pitchFamily="34" charset="0"/>
                </a:rPr>
                <a:t> </a:t>
              </a:r>
            </a:p>
            <a:p>
              <a:pPr marL="285750" indent="-285750">
                <a:buFont typeface="Arial" panose="020B0604020202020204" pitchFamily="34" charset="0"/>
                <a:buChar char="•"/>
              </a:pPr>
              <a:r>
                <a:rPr lang="en-US" sz="1400" dirty="0">
                  <a:latin typeface="Berlin Sans FB" panose="020E0602020502020306" pitchFamily="34" charset="0"/>
                </a:rPr>
                <a:t>Community Development &amp; Housing</a:t>
              </a:r>
            </a:p>
            <a:p>
              <a:pPr marL="285750" indent="-285750">
                <a:buFont typeface="Arial" panose="020B0604020202020204" pitchFamily="34" charset="0"/>
                <a:buChar char="•"/>
              </a:pPr>
              <a:r>
                <a:rPr lang="en-US" sz="1400" dirty="0">
                  <a:latin typeface="Berlin Sans FB" panose="020E0602020502020306" pitchFamily="34" charset="0"/>
                </a:rPr>
                <a:t>Stakeholder Participation &amp; Community Engagement</a:t>
              </a:r>
            </a:p>
            <a:p>
              <a:pPr marL="285750" indent="-285750">
                <a:buFont typeface="Arial" panose="020B0604020202020204" pitchFamily="34" charset="0"/>
                <a:buChar char="•"/>
              </a:pPr>
              <a:r>
                <a:rPr lang="en-US" sz="1400" dirty="0">
                  <a:latin typeface="Berlin Sans FB" panose="020E0602020502020306" pitchFamily="34" charset="0"/>
                </a:rPr>
                <a:t>Social Equity &amp; Environmental Justice</a:t>
              </a:r>
            </a:p>
          </p:txBody>
        </p:sp>
      </p:grpSp>
      <p:grpSp>
        <p:nvGrpSpPr>
          <p:cNvPr id="7" name="Group 6">
            <a:extLst>
              <a:ext uri="{FF2B5EF4-FFF2-40B4-BE49-F238E27FC236}">
                <a16:creationId xmlns:a16="http://schemas.microsoft.com/office/drawing/2014/main" id="{3A0F4332-2CE5-C77E-82CE-D6D75F7F5DC5}"/>
              </a:ext>
            </a:extLst>
          </p:cNvPr>
          <p:cNvGrpSpPr/>
          <p:nvPr/>
        </p:nvGrpSpPr>
        <p:grpSpPr>
          <a:xfrm>
            <a:off x="493404" y="4866858"/>
            <a:ext cx="6182533" cy="1626214"/>
            <a:chOff x="548566" y="3977686"/>
            <a:chExt cx="6182533" cy="1626214"/>
          </a:xfrm>
        </p:grpSpPr>
        <p:pic>
          <p:nvPicPr>
            <p:cNvPr id="1030" name="Picture 6" descr="Urban &amp; Regional Planning, Old Capitol Museum, faculty, staff, graduate students, headshots"/>
            <p:cNvPicPr>
              <a:picLocks noChangeAspect="1" noChangeArrowheads="1"/>
            </p:cNvPicPr>
            <p:nvPr/>
          </p:nvPicPr>
          <p:blipFill rotWithShape="1">
            <a:blip r:embed="rId7">
              <a:extLst>
                <a:ext uri="{28A0092B-C50C-407E-A947-70E740481C1C}">
                  <a14:useLocalDpi xmlns:a14="http://schemas.microsoft.com/office/drawing/2010/main" val="0"/>
                </a:ext>
              </a:extLst>
            </a:blip>
            <a:srcRect t="6895" b="48035"/>
            <a:stretch/>
          </p:blipFill>
          <p:spPr bwMode="auto">
            <a:xfrm>
              <a:off x="548566" y="3977686"/>
              <a:ext cx="2286000" cy="154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34566" y="4003462"/>
              <a:ext cx="3896533" cy="1600438"/>
            </a:xfrm>
            <a:prstGeom prst="rect">
              <a:avLst/>
            </a:prstGeom>
            <a:noFill/>
          </p:spPr>
          <p:txBody>
            <a:bodyPr wrap="square" rtlCol="0">
              <a:spAutoFit/>
            </a:bodyPr>
            <a:lstStyle/>
            <a:p>
              <a:r>
                <a:rPr lang="en-US" sz="1400" dirty="0">
                  <a:solidFill>
                    <a:srgbClr val="002060"/>
                  </a:solidFill>
                  <a:latin typeface="Berlin Sans FB Demi" panose="020E0802020502020306" pitchFamily="34" charset="0"/>
                </a:rPr>
                <a:t>Talya Thomas, Ph.D. </a:t>
              </a:r>
            </a:p>
            <a:p>
              <a:r>
                <a:rPr lang="en-US" sz="1400" dirty="0">
                  <a:solidFill>
                    <a:srgbClr val="002060"/>
                  </a:solidFill>
                  <a:latin typeface="Berlin Sans FB Demi" panose="020E0802020502020306" pitchFamily="34" charset="0"/>
                </a:rPr>
                <a:t>Associate Professor</a:t>
              </a:r>
            </a:p>
            <a:p>
              <a:r>
                <a:rPr lang="en-US" sz="1400" dirty="0">
                  <a:solidFill>
                    <a:srgbClr val="002060"/>
                  </a:solidFill>
                  <a:latin typeface="Berlin Sans FB Demi" panose="020E0802020502020306" pitchFamily="34" charset="0"/>
                  <a:hlinkClick r:id="rId8"/>
                </a:rPr>
                <a:t>talya.d.thomas@jsums.edu</a:t>
              </a:r>
              <a:endParaRPr lang="en-US" sz="1400" dirty="0">
                <a:solidFill>
                  <a:srgbClr val="002060"/>
                </a:solidFill>
                <a:latin typeface="Berlin Sans FB Demi" panose="020E0802020502020306" pitchFamily="34" charset="0"/>
              </a:endParaRPr>
            </a:p>
            <a:p>
              <a:pPr marL="285750" indent="-285750">
                <a:buFont typeface="Arial" panose="020B0604020202020204" pitchFamily="34" charset="0"/>
                <a:buChar char="•"/>
              </a:pPr>
              <a:r>
                <a:rPr lang="en-US" sz="1400" dirty="0">
                  <a:latin typeface="Berlin Sans FB" panose="020E0602020502020306" pitchFamily="34" charset="0"/>
                </a:rPr>
                <a:t>Community Development &amp; Housing </a:t>
              </a:r>
            </a:p>
            <a:p>
              <a:pPr marL="285750" indent="-285750">
                <a:buFont typeface="Arial" panose="020B0604020202020204" pitchFamily="34" charset="0"/>
                <a:buChar char="•"/>
              </a:pPr>
              <a:r>
                <a:rPr lang="en-US" sz="1400" dirty="0">
                  <a:latin typeface="Berlin Sans FB" panose="020E0602020502020306" pitchFamily="34" charset="0"/>
                </a:rPr>
                <a:t>Environmental &amp; Public Policy</a:t>
              </a:r>
            </a:p>
            <a:p>
              <a:pPr marL="285750" indent="-285750">
                <a:buFont typeface="Arial" panose="020B0604020202020204" pitchFamily="34" charset="0"/>
                <a:buChar char="•"/>
              </a:pPr>
              <a:r>
                <a:rPr lang="en-US" sz="1400" dirty="0">
                  <a:latin typeface="Berlin Sans FB" panose="020E0602020502020306" pitchFamily="34" charset="0"/>
                </a:rPr>
                <a:t>Food Security </a:t>
              </a:r>
            </a:p>
            <a:p>
              <a:pPr marL="285750" indent="-285750">
                <a:buFont typeface="Arial" panose="020B0604020202020204" pitchFamily="34" charset="0"/>
                <a:buChar char="•"/>
              </a:pPr>
              <a:endParaRPr lang="en-US" sz="1400" dirty="0">
                <a:latin typeface="Berlin Sans FB Demi" panose="020E0802020502020306" pitchFamily="34" charset="0"/>
              </a:endParaRPr>
            </a:p>
          </p:txBody>
        </p:sp>
      </p:grpSp>
      <p:grpSp>
        <p:nvGrpSpPr>
          <p:cNvPr id="8" name="Group 7"/>
          <p:cNvGrpSpPr/>
          <p:nvPr/>
        </p:nvGrpSpPr>
        <p:grpSpPr>
          <a:xfrm>
            <a:off x="6324053" y="1211361"/>
            <a:ext cx="5209953" cy="1815882"/>
            <a:chOff x="6451287" y="626195"/>
            <a:chExt cx="5209953" cy="1815882"/>
          </a:xfrm>
        </p:grpSpPr>
        <p:pic>
          <p:nvPicPr>
            <p:cNvPr id="17" name="Picture 12" descr="Urban &amp; Regional Planning, Old Capitol Museum, faculty, staff, graduate students, headshots"/>
            <p:cNvPicPr>
              <a:picLocks noChangeAspect="1" noChangeArrowheads="1"/>
            </p:cNvPicPr>
            <p:nvPr/>
          </p:nvPicPr>
          <p:blipFill rotWithShape="1">
            <a:blip r:embed="rId9">
              <a:extLst>
                <a:ext uri="{28A0092B-C50C-407E-A947-70E740481C1C}">
                  <a14:useLocalDpi xmlns:a14="http://schemas.microsoft.com/office/drawing/2010/main" val="0"/>
                </a:ext>
              </a:extLst>
            </a:blip>
            <a:srcRect b="54540"/>
            <a:stretch/>
          </p:blipFill>
          <p:spPr bwMode="auto">
            <a:xfrm>
              <a:off x="6451287" y="697431"/>
              <a:ext cx="2286000" cy="1558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737287" y="626195"/>
              <a:ext cx="2923953" cy="1815882"/>
            </a:xfrm>
            <a:prstGeom prst="rect">
              <a:avLst/>
            </a:prstGeom>
            <a:noFill/>
          </p:spPr>
          <p:txBody>
            <a:bodyPr wrap="square" rtlCol="0">
              <a:spAutoFit/>
            </a:bodyPr>
            <a:lstStyle/>
            <a:p>
              <a:r>
                <a:rPr lang="en-US" sz="1400" b="1" dirty="0">
                  <a:solidFill>
                    <a:srgbClr val="002060"/>
                  </a:solidFill>
                  <a:latin typeface="Berlin Sans FB" panose="020E0602020502020306" pitchFamily="34" charset="0"/>
                </a:rPr>
                <a:t>Edmund Merem, Ph.D. </a:t>
              </a:r>
            </a:p>
            <a:p>
              <a:r>
                <a:rPr lang="en-US" sz="1400" b="1" dirty="0">
                  <a:solidFill>
                    <a:srgbClr val="002060"/>
                  </a:solidFill>
                  <a:latin typeface="Berlin Sans FB" panose="020E0602020502020306" pitchFamily="34" charset="0"/>
                </a:rPr>
                <a:t>Professor</a:t>
              </a:r>
            </a:p>
            <a:p>
              <a:r>
                <a:rPr lang="en-US" sz="1400" b="1" dirty="0">
                  <a:solidFill>
                    <a:srgbClr val="002060"/>
                  </a:solidFill>
                  <a:latin typeface="Berlin Sans FB" panose="020E0602020502020306" pitchFamily="34" charset="0"/>
                  <a:hlinkClick r:id="rId10"/>
                </a:rPr>
                <a:t>edmund.c.merem@jsums.edu</a:t>
              </a:r>
              <a:endParaRPr lang="en-US" sz="1400" b="1" dirty="0">
                <a:solidFill>
                  <a:srgbClr val="002060"/>
                </a:solidFill>
                <a:latin typeface="Berlin Sans FB" panose="020E0602020502020306" pitchFamily="34" charset="0"/>
              </a:endParaRPr>
            </a:p>
            <a:p>
              <a:pPr marL="285750" indent="-285750">
                <a:buFont typeface="Arial" panose="020B0604020202020204" pitchFamily="34" charset="0"/>
                <a:buChar char="•"/>
              </a:pPr>
              <a:r>
                <a:rPr lang="en-US" sz="1400" dirty="0">
                  <a:latin typeface="Berlin Sans FB" panose="020E0602020502020306" pitchFamily="34" charset="0"/>
                </a:rPr>
                <a:t>Planning Ethics</a:t>
              </a:r>
            </a:p>
            <a:p>
              <a:pPr marL="285750" indent="-285750">
                <a:buFont typeface="Arial" panose="020B0604020202020204" pitchFamily="34" charset="0"/>
                <a:buChar char="•"/>
              </a:pPr>
              <a:r>
                <a:rPr lang="en-US" sz="1400" dirty="0">
                  <a:latin typeface="Berlin Sans FB" panose="020E0602020502020306" pitchFamily="34" charset="0"/>
                </a:rPr>
                <a:t>Global Cities &amp; International Development</a:t>
              </a:r>
            </a:p>
            <a:p>
              <a:pPr marL="285750" indent="-285750">
                <a:buFont typeface="Arial" panose="020B0604020202020204" pitchFamily="34" charset="0"/>
                <a:buChar char="•"/>
              </a:pPr>
              <a:r>
                <a:rPr lang="en-US" sz="1400" dirty="0">
                  <a:latin typeface="Berlin Sans FB" panose="020E0602020502020306" pitchFamily="34" charset="0"/>
                </a:rPr>
                <a:t>Climate Change, Environment &amp; Land Use</a:t>
              </a:r>
            </a:p>
          </p:txBody>
        </p:sp>
      </p:grpSp>
      <p:sp>
        <p:nvSpPr>
          <p:cNvPr id="18" name="TextBox 17"/>
          <p:cNvSpPr txBox="1"/>
          <p:nvPr/>
        </p:nvSpPr>
        <p:spPr>
          <a:xfrm>
            <a:off x="352069" y="167061"/>
            <a:ext cx="7335663" cy="646331"/>
          </a:xfrm>
          <a:prstGeom prst="rect">
            <a:avLst/>
          </a:prstGeom>
          <a:noFill/>
        </p:spPr>
        <p:txBody>
          <a:bodyPr wrap="none" rtlCol="0">
            <a:spAutoFit/>
          </a:bodyPr>
          <a:lstStyle/>
          <a:p>
            <a:r>
              <a:rPr lang="en-US" sz="3600" b="1" dirty="0">
                <a:latin typeface="Pristina" panose="03060402040406080204" pitchFamily="66" charset="0"/>
                <a:cs typeface="Aharoni" panose="02010803020104030203" pitchFamily="2" charset="-79"/>
              </a:rPr>
              <a:t>Full-time Faculty &amp; Areas of Expertise/Interest</a:t>
            </a:r>
          </a:p>
        </p:txBody>
      </p:sp>
      <p:grpSp>
        <p:nvGrpSpPr>
          <p:cNvPr id="15" name="Group 14"/>
          <p:cNvGrpSpPr/>
          <p:nvPr/>
        </p:nvGrpSpPr>
        <p:grpSpPr>
          <a:xfrm>
            <a:off x="6306247" y="3008305"/>
            <a:ext cx="5209953" cy="1815882"/>
            <a:chOff x="6451287" y="4038245"/>
            <a:chExt cx="5209953" cy="1815882"/>
          </a:xfrm>
        </p:grpSpPr>
        <p:sp>
          <p:nvSpPr>
            <p:cNvPr id="19" name="TextBox 18"/>
            <p:cNvSpPr txBox="1"/>
            <p:nvPr/>
          </p:nvSpPr>
          <p:spPr>
            <a:xfrm>
              <a:off x="8834753" y="4038245"/>
              <a:ext cx="2826487" cy="1815882"/>
            </a:xfrm>
            <a:prstGeom prst="rect">
              <a:avLst/>
            </a:prstGeom>
            <a:noFill/>
          </p:spPr>
          <p:txBody>
            <a:bodyPr wrap="square" rtlCol="0">
              <a:spAutoFit/>
            </a:bodyPr>
            <a:lstStyle/>
            <a:p>
              <a:r>
                <a:rPr lang="en-US" sz="1400" b="1" dirty="0">
                  <a:solidFill>
                    <a:srgbClr val="002060"/>
                  </a:solidFill>
                  <a:latin typeface="Berlin Sans FB Demi" panose="020E0802020502020306" pitchFamily="34" charset="0"/>
                </a:rPr>
                <a:t>Firas Al-</a:t>
              </a:r>
              <a:r>
                <a:rPr lang="en-US" sz="1400" b="1" dirty="0" err="1">
                  <a:solidFill>
                    <a:srgbClr val="002060"/>
                  </a:solidFill>
                  <a:latin typeface="Berlin Sans FB Demi" panose="020E0802020502020306" pitchFamily="34" charset="0"/>
                </a:rPr>
                <a:t>Douri</a:t>
              </a:r>
              <a:r>
                <a:rPr lang="en-US" sz="1400" b="1" dirty="0">
                  <a:solidFill>
                    <a:srgbClr val="002060"/>
                  </a:solidFill>
                  <a:latin typeface="Berlin Sans FB Demi" panose="020E0802020502020306" pitchFamily="34" charset="0"/>
                </a:rPr>
                <a:t>, Ph.D.</a:t>
              </a:r>
            </a:p>
            <a:p>
              <a:r>
                <a:rPr lang="en-US" sz="1400" b="1" dirty="0">
                  <a:solidFill>
                    <a:srgbClr val="002060"/>
                  </a:solidFill>
                  <a:latin typeface="Berlin Sans FB Demi" panose="020E0802020502020306" pitchFamily="34" charset="0"/>
                </a:rPr>
                <a:t>Associate Professor </a:t>
              </a:r>
            </a:p>
            <a:p>
              <a:r>
                <a:rPr lang="en-US" sz="1400" b="1" dirty="0">
                  <a:solidFill>
                    <a:srgbClr val="002060"/>
                  </a:solidFill>
                  <a:latin typeface="Berlin Sans FB Demi" panose="020E0802020502020306" pitchFamily="34" charset="0"/>
                  <a:hlinkClick r:id="rId11"/>
                </a:rPr>
                <a:t>firas.a.aldouri@jsums.edu</a:t>
              </a:r>
              <a:endParaRPr lang="en-US" sz="1400" b="1" dirty="0">
                <a:solidFill>
                  <a:srgbClr val="002060"/>
                </a:solidFill>
                <a:latin typeface="Berlin Sans FB Demi" panose="020E0802020502020306" pitchFamily="34" charset="0"/>
              </a:endParaRPr>
            </a:p>
            <a:p>
              <a:pPr marL="285750" indent="-285750">
                <a:buFont typeface="Arial" panose="020B0604020202020204" pitchFamily="34" charset="0"/>
                <a:buChar char="•"/>
              </a:pPr>
              <a:r>
                <a:rPr lang="en-US" sz="1400" dirty="0">
                  <a:latin typeface="Berlin Sans FB" panose="020E0602020502020306" pitchFamily="34" charset="0"/>
                </a:rPr>
                <a:t>Urban</a:t>
              </a:r>
              <a:r>
                <a:rPr lang="en-US" sz="1400" dirty="0"/>
                <a:t> </a:t>
              </a:r>
              <a:r>
                <a:rPr lang="en-US" sz="1400" dirty="0">
                  <a:latin typeface="Berlin Sans FB" panose="020E0602020502020306" pitchFamily="34" charset="0"/>
                </a:rPr>
                <a:t>Design Theory &amp; practice</a:t>
              </a:r>
            </a:p>
            <a:p>
              <a:pPr marL="285750" indent="-285750">
                <a:buFont typeface="Arial" panose="020B0604020202020204" pitchFamily="34" charset="0"/>
                <a:buChar char="•"/>
              </a:pPr>
              <a:r>
                <a:rPr lang="en-US" sz="1400" dirty="0">
                  <a:latin typeface="Berlin Sans FB" panose="020E0602020502020306" pitchFamily="34" charset="0"/>
                </a:rPr>
                <a:t>Contemporary &amp; Sustainable Urbanism</a:t>
              </a:r>
            </a:p>
            <a:p>
              <a:pPr marL="285750" indent="-285750">
                <a:buFont typeface="Arial" panose="020B0604020202020204" pitchFamily="34" charset="0"/>
                <a:buChar char="•"/>
              </a:pPr>
              <a:r>
                <a:rPr lang="en-US" sz="1400" dirty="0">
                  <a:latin typeface="Berlin Sans FB" panose="020E0602020502020306" pitchFamily="34" charset="0"/>
                </a:rPr>
                <a:t>Information Technology in Urban Design</a:t>
              </a:r>
              <a:endParaRPr lang="en-US" sz="1400" b="1" dirty="0">
                <a:latin typeface="Berlin Sans FB" panose="020E0602020502020306" pitchFamily="34" charset="0"/>
              </a:endParaRPr>
            </a:p>
          </p:txBody>
        </p:sp>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l="11562" t="7307" r="1622" b="53200"/>
            <a:stretch/>
          </p:blipFill>
          <p:spPr>
            <a:xfrm>
              <a:off x="6451287" y="4097806"/>
              <a:ext cx="2286000" cy="1540877"/>
            </a:xfrm>
            <a:prstGeom prst="rect">
              <a:avLst/>
            </a:prstGeom>
            <a:ln>
              <a:noFill/>
            </a:ln>
            <a:effectLst>
              <a:outerShdw blurRad="292100" dist="139700" dir="2700000" algn="tl" rotWithShape="0">
                <a:srgbClr val="333333">
                  <a:alpha val="65000"/>
                </a:srgbClr>
              </a:outerShdw>
            </a:effectLst>
          </p:spPr>
        </p:pic>
      </p:grpSp>
      <p:grpSp>
        <p:nvGrpSpPr>
          <p:cNvPr id="9" name="Group 8">
            <a:extLst>
              <a:ext uri="{FF2B5EF4-FFF2-40B4-BE49-F238E27FC236}">
                <a16:creationId xmlns:a16="http://schemas.microsoft.com/office/drawing/2014/main" id="{F788CFA9-A6CA-F163-6C4B-E901809AF59B}"/>
              </a:ext>
            </a:extLst>
          </p:cNvPr>
          <p:cNvGrpSpPr/>
          <p:nvPr/>
        </p:nvGrpSpPr>
        <p:grpSpPr>
          <a:xfrm>
            <a:off x="6306247" y="4865097"/>
            <a:ext cx="5392349" cy="1547214"/>
            <a:chOff x="6306247" y="4865097"/>
            <a:chExt cx="5392349" cy="1547214"/>
          </a:xfrm>
        </p:grpSpPr>
        <p:pic>
          <p:nvPicPr>
            <p:cNvPr id="24" name="Picture 4" descr="Image result for Tayla Thomas Jackson State University"/>
            <p:cNvPicPr>
              <a:picLocks noChangeAspect="1" noChangeArrowheads="1"/>
            </p:cNvPicPr>
            <p:nvPr/>
          </p:nvPicPr>
          <p:blipFill rotWithShape="1">
            <a:blip r:embed="rId13">
              <a:extLst>
                <a:ext uri="{28A0092B-C50C-407E-A947-70E740481C1C}">
                  <a14:useLocalDpi xmlns:a14="http://schemas.microsoft.com/office/drawing/2010/main" val="0"/>
                </a:ext>
              </a:extLst>
            </a:blip>
            <a:srcRect l="9763" t="11539" r="5083" b="52800"/>
            <a:stretch/>
          </p:blipFill>
          <p:spPr bwMode="auto">
            <a:xfrm>
              <a:off x="6306247" y="4865097"/>
              <a:ext cx="2286000" cy="1547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8774643" y="5000355"/>
              <a:ext cx="2923953" cy="1384995"/>
            </a:xfrm>
            <a:prstGeom prst="rect">
              <a:avLst/>
            </a:prstGeom>
            <a:noFill/>
          </p:spPr>
          <p:txBody>
            <a:bodyPr wrap="square" rtlCol="0">
              <a:spAutoFit/>
            </a:bodyPr>
            <a:lstStyle/>
            <a:p>
              <a:r>
                <a:rPr lang="en-US" sz="1400" dirty="0">
                  <a:solidFill>
                    <a:srgbClr val="002060"/>
                  </a:solidFill>
                  <a:latin typeface="Berlin Sans FB Demi" panose="020E0802020502020306" pitchFamily="34" charset="0"/>
                </a:rPr>
                <a:t>Moe Chowdhury, Ph.D., AICP </a:t>
              </a:r>
            </a:p>
            <a:p>
              <a:r>
                <a:rPr lang="en-US" sz="1400" dirty="0">
                  <a:solidFill>
                    <a:srgbClr val="002060"/>
                  </a:solidFill>
                  <a:latin typeface="Berlin Sans FB Demi" panose="020E0802020502020306" pitchFamily="34" charset="0"/>
                </a:rPr>
                <a:t>Visiting Assistant Professor</a:t>
              </a:r>
            </a:p>
            <a:p>
              <a:r>
                <a:rPr lang="en-US" sz="1400" dirty="0">
                  <a:solidFill>
                    <a:srgbClr val="002060"/>
                  </a:solidFill>
                  <a:latin typeface="Berlin Sans FB Demi" panose="020E0802020502020306" pitchFamily="34" charset="0"/>
                  <a:hlinkClick r:id="rId14"/>
                </a:rPr>
                <a:t>moe.n.chowdhury@jsums.edu</a:t>
              </a:r>
              <a:endParaRPr lang="en-US" sz="1400" dirty="0">
                <a:solidFill>
                  <a:srgbClr val="002060"/>
                </a:solidFill>
                <a:latin typeface="Berlin Sans FB Demi" panose="020E0802020502020306" pitchFamily="34" charset="0"/>
              </a:endParaRPr>
            </a:p>
            <a:p>
              <a:pPr marL="285750" indent="-285750">
                <a:buFont typeface="Arial" panose="020B0604020202020204" pitchFamily="34" charset="0"/>
                <a:buChar char="•"/>
              </a:pPr>
              <a:r>
                <a:rPr lang="en-US" sz="1400" dirty="0">
                  <a:latin typeface="Berlin Sans FB" panose="020E0602020502020306" pitchFamily="34" charset="0"/>
                </a:rPr>
                <a:t>Urban Studies</a:t>
              </a:r>
            </a:p>
            <a:p>
              <a:pPr marL="285750" indent="-285750">
                <a:buFont typeface="Arial" panose="020B0604020202020204" pitchFamily="34" charset="0"/>
                <a:buChar char="•"/>
              </a:pPr>
              <a:r>
                <a:rPr lang="en-US" sz="1400" dirty="0">
                  <a:latin typeface="Berlin Sans FB" panose="020E0602020502020306" pitchFamily="34" charset="0"/>
                </a:rPr>
                <a:t>Transportation Planning</a:t>
              </a:r>
            </a:p>
            <a:p>
              <a:pPr marL="285750" indent="-285750">
                <a:buFont typeface="Arial" panose="020B0604020202020204" pitchFamily="34" charset="0"/>
                <a:buChar char="•"/>
              </a:pPr>
              <a:r>
                <a:rPr lang="en-US" sz="1400" dirty="0">
                  <a:latin typeface="Berlin Sans FB" panose="020E0602020502020306" pitchFamily="34" charset="0"/>
                </a:rPr>
                <a:t>Human Geography</a:t>
              </a:r>
            </a:p>
          </p:txBody>
        </p:sp>
      </p:grpSp>
    </p:spTree>
    <p:extLst>
      <p:ext uri="{BB962C8B-B14F-4D97-AF65-F5344CB8AC3E}">
        <p14:creationId xmlns:p14="http://schemas.microsoft.com/office/powerpoint/2010/main" val="892627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500944" y="3229890"/>
            <a:ext cx="1190111" cy="3982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3" name="Group 12"/>
          <p:cNvGrpSpPr/>
          <p:nvPr/>
        </p:nvGrpSpPr>
        <p:grpSpPr>
          <a:xfrm>
            <a:off x="3558825" y="1244491"/>
            <a:ext cx="5411899" cy="5013057"/>
            <a:chOff x="3166434" y="926433"/>
            <a:chExt cx="5915785" cy="5931567"/>
          </a:xfrm>
        </p:grpSpPr>
        <p:grpSp>
          <p:nvGrpSpPr>
            <p:cNvPr id="6" name="Group 5"/>
            <p:cNvGrpSpPr/>
            <p:nvPr/>
          </p:nvGrpSpPr>
          <p:grpSpPr>
            <a:xfrm>
              <a:off x="3356091" y="926433"/>
              <a:ext cx="3104800" cy="2468003"/>
              <a:chOff x="3356091" y="926433"/>
              <a:chExt cx="3104800" cy="2468003"/>
            </a:xfrm>
          </p:grpSpPr>
          <p:sp>
            <p:nvSpPr>
              <p:cNvPr id="71" name="Google Shape;202;p28"/>
              <p:cNvSpPr/>
              <p:nvPr/>
            </p:nvSpPr>
            <p:spPr>
              <a:xfrm>
                <a:off x="3356091" y="926433"/>
                <a:ext cx="3104800" cy="2468003"/>
              </a:xfrm>
              <a:custGeom>
                <a:avLst/>
                <a:gdLst/>
                <a:ahLst/>
                <a:cxnLst/>
                <a:rect l="l" t="t" r="r" b="b"/>
                <a:pathLst>
                  <a:path w="120000" h="120000" extrusionOk="0">
                    <a:moveTo>
                      <a:pt x="61395" y="120000"/>
                    </a:moveTo>
                    <a:cubicBezTo>
                      <a:pt x="61180" y="120000"/>
                      <a:pt x="61180" y="120000"/>
                      <a:pt x="61180" y="120000"/>
                    </a:cubicBezTo>
                    <a:cubicBezTo>
                      <a:pt x="45724" y="114027"/>
                      <a:pt x="45724" y="114027"/>
                      <a:pt x="45724" y="114027"/>
                    </a:cubicBezTo>
                    <a:cubicBezTo>
                      <a:pt x="45295" y="113755"/>
                      <a:pt x="45080" y="113212"/>
                      <a:pt x="45080" y="112669"/>
                    </a:cubicBezTo>
                    <a:cubicBezTo>
                      <a:pt x="45295" y="111583"/>
                      <a:pt x="45509" y="110226"/>
                      <a:pt x="45509" y="109140"/>
                    </a:cubicBezTo>
                    <a:cubicBezTo>
                      <a:pt x="45509" y="99095"/>
                      <a:pt x="39069" y="90950"/>
                      <a:pt x="31127" y="90950"/>
                    </a:cubicBezTo>
                    <a:cubicBezTo>
                      <a:pt x="25330" y="90950"/>
                      <a:pt x="19964" y="95294"/>
                      <a:pt x="17817" y="102081"/>
                    </a:cubicBezTo>
                    <a:cubicBezTo>
                      <a:pt x="17602" y="102624"/>
                      <a:pt x="17388" y="102895"/>
                      <a:pt x="16958" y="102895"/>
                    </a:cubicBezTo>
                    <a:cubicBezTo>
                      <a:pt x="16958" y="102895"/>
                      <a:pt x="16744" y="102895"/>
                      <a:pt x="16744" y="102624"/>
                    </a:cubicBezTo>
                    <a:cubicBezTo>
                      <a:pt x="644" y="96380"/>
                      <a:pt x="644" y="96380"/>
                      <a:pt x="644" y="96380"/>
                    </a:cubicBezTo>
                    <a:cubicBezTo>
                      <a:pt x="429" y="96380"/>
                      <a:pt x="214" y="96108"/>
                      <a:pt x="0" y="95837"/>
                    </a:cubicBezTo>
                    <a:cubicBezTo>
                      <a:pt x="0" y="95565"/>
                      <a:pt x="0" y="95294"/>
                      <a:pt x="0" y="95022"/>
                    </a:cubicBezTo>
                    <a:cubicBezTo>
                      <a:pt x="7942" y="67601"/>
                      <a:pt x="22110" y="43981"/>
                      <a:pt x="41001" y="26877"/>
                    </a:cubicBezTo>
                    <a:cubicBezTo>
                      <a:pt x="60107" y="9773"/>
                      <a:pt x="82432" y="542"/>
                      <a:pt x="105617" y="0"/>
                    </a:cubicBezTo>
                    <a:cubicBezTo>
                      <a:pt x="105617" y="0"/>
                      <a:pt x="105617" y="0"/>
                      <a:pt x="105617" y="0"/>
                    </a:cubicBezTo>
                    <a:cubicBezTo>
                      <a:pt x="105831" y="0"/>
                      <a:pt x="106046" y="0"/>
                      <a:pt x="106261" y="271"/>
                    </a:cubicBezTo>
                    <a:cubicBezTo>
                      <a:pt x="106261" y="542"/>
                      <a:pt x="106475" y="814"/>
                      <a:pt x="106475" y="1085"/>
                    </a:cubicBezTo>
                    <a:cubicBezTo>
                      <a:pt x="106475" y="24434"/>
                      <a:pt x="106475" y="24434"/>
                      <a:pt x="106475" y="24434"/>
                    </a:cubicBezTo>
                    <a:cubicBezTo>
                      <a:pt x="106475" y="25248"/>
                      <a:pt x="106905" y="25520"/>
                      <a:pt x="107334" y="25520"/>
                    </a:cubicBezTo>
                    <a:cubicBezTo>
                      <a:pt x="107334" y="25520"/>
                      <a:pt x="107334" y="25520"/>
                      <a:pt x="107334" y="25520"/>
                    </a:cubicBezTo>
                    <a:cubicBezTo>
                      <a:pt x="114418" y="25791"/>
                      <a:pt x="120000" y="32850"/>
                      <a:pt x="120000" y="41809"/>
                    </a:cubicBezTo>
                    <a:cubicBezTo>
                      <a:pt x="120000" y="50497"/>
                      <a:pt x="114418" y="57828"/>
                      <a:pt x="107334" y="57828"/>
                    </a:cubicBezTo>
                    <a:cubicBezTo>
                      <a:pt x="107334" y="57828"/>
                      <a:pt x="107334" y="57828"/>
                      <a:pt x="107334" y="57828"/>
                    </a:cubicBezTo>
                    <a:cubicBezTo>
                      <a:pt x="106905" y="57828"/>
                      <a:pt x="106475" y="58099"/>
                      <a:pt x="106475" y="58914"/>
                    </a:cubicBezTo>
                    <a:cubicBezTo>
                      <a:pt x="106475" y="80904"/>
                      <a:pt x="106475" y="80904"/>
                      <a:pt x="106475" y="80904"/>
                    </a:cubicBezTo>
                    <a:cubicBezTo>
                      <a:pt x="106475" y="81447"/>
                      <a:pt x="106046" y="81990"/>
                      <a:pt x="105617" y="81990"/>
                    </a:cubicBezTo>
                    <a:cubicBezTo>
                      <a:pt x="105402" y="81990"/>
                      <a:pt x="105402" y="81990"/>
                      <a:pt x="105402" y="81990"/>
                    </a:cubicBezTo>
                    <a:cubicBezTo>
                      <a:pt x="105187" y="81990"/>
                      <a:pt x="104973" y="81990"/>
                      <a:pt x="104973" y="81990"/>
                    </a:cubicBezTo>
                    <a:cubicBezTo>
                      <a:pt x="104543" y="81990"/>
                      <a:pt x="104543" y="81990"/>
                      <a:pt x="104543" y="81990"/>
                    </a:cubicBezTo>
                    <a:cubicBezTo>
                      <a:pt x="104114" y="82262"/>
                      <a:pt x="103685" y="82262"/>
                      <a:pt x="103255" y="82262"/>
                    </a:cubicBezTo>
                    <a:cubicBezTo>
                      <a:pt x="103255" y="82262"/>
                      <a:pt x="103041" y="82262"/>
                      <a:pt x="102826" y="82262"/>
                    </a:cubicBezTo>
                    <a:cubicBezTo>
                      <a:pt x="102397" y="82262"/>
                      <a:pt x="102397" y="82262"/>
                      <a:pt x="102397" y="82262"/>
                    </a:cubicBezTo>
                    <a:cubicBezTo>
                      <a:pt x="102182" y="82262"/>
                      <a:pt x="101753" y="82262"/>
                      <a:pt x="101323" y="82533"/>
                    </a:cubicBezTo>
                    <a:cubicBezTo>
                      <a:pt x="101323" y="82533"/>
                      <a:pt x="100465" y="82533"/>
                      <a:pt x="100465" y="82533"/>
                    </a:cubicBezTo>
                    <a:cubicBezTo>
                      <a:pt x="100035" y="82805"/>
                      <a:pt x="99821" y="82805"/>
                      <a:pt x="99606" y="82805"/>
                    </a:cubicBezTo>
                    <a:cubicBezTo>
                      <a:pt x="99391" y="82805"/>
                      <a:pt x="99177" y="82805"/>
                      <a:pt x="98962" y="82805"/>
                    </a:cubicBezTo>
                    <a:cubicBezTo>
                      <a:pt x="98533" y="83076"/>
                      <a:pt x="98533" y="83076"/>
                      <a:pt x="98533" y="83076"/>
                    </a:cubicBezTo>
                    <a:cubicBezTo>
                      <a:pt x="98103" y="83076"/>
                      <a:pt x="97889" y="83076"/>
                      <a:pt x="97674" y="83076"/>
                    </a:cubicBezTo>
                    <a:cubicBezTo>
                      <a:pt x="97459" y="83348"/>
                      <a:pt x="96601" y="83619"/>
                      <a:pt x="96601" y="83619"/>
                    </a:cubicBezTo>
                    <a:cubicBezTo>
                      <a:pt x="96171" y="83619"/>
                      <a:pt x="95957" y="83619"/>
                      <a:pt x="95742" y="83619"/>
                    </a:cubicBezTo>
                    <a:cubicBezTo>
                      <a:pt x="95527" y="83891"/>
                      <a:pt x="95313" y="83891"/>
                      <a:pt x="95098" y="83891"/>
                    </a:cubicBezTo>
                    <a:cubicBezTo>
                      <a:pt x="94883" y="83891"/>
                      <a:pt x="94883" y="83891"/>
                      <a:pt x="94883" y="83891"/>
                    </a:cubicBezTo>
                    <a:cubicBezTo>
                      <a:pt x="94454" y="84162"/>
                      <a:pt x="94239" y="84162"/>
                      <a:pt x="94025" y="84434"/>
                    </a:cubicBezTo>
                    <a:cubicBezTo>
                      <a:pt x="93595" y="84434"/>
                      <a:pt x="93381" y="84434"/>
                      <a:pt x="93166" y="84705"/>
                    </a:cubicBezTo>
                    <a:cubicBezTo>
                      <a:pt x="92737" y="84705"/>
                      <a:pt x="92522" y="84977"/>
                      <a:pt x="92093" y="84977"/>
                    </a:cubicBezTo>
                    <a:cubicBezTo>
                      <a:pt x="91878" y="85248"/>
                      <a:pt x="91449" y="85248"/>
                      <a:pt x="91234" y="85520"/>
                    </a:cubicBezTo>
                    <a:cubicBezTo>
                      <a:pt x="91019" y="85520"/>
                      <a:pt x="90590" y="85791"/>
                      <a:pt x="90375" y="85791"/>
                    </a:cubicBezTo>
                    <a:cubicBezTo>
                      <a:pt x="90161" y="86063"/>
                      <a:pt x="89731" y="86063"/>
                      <a:pt x="89516" y="86334"/>
                    </a:cubicBezTo>
                    <a:cubicBezTo>
                      <a:pt x="89087" y="86334"/>
                      <a:pt x="88872" y="86606"/>
                      <a:pt x="88658" y="86606"/>
                    </a:cubicBezTo>
                    <a:cubicBezTo>
                      <a:pt x="88443" y="86877"/>
                      <a:pt x="88014" y="86877"/>
                      <a:pt x="87799" y="87149"/>
                    </a:cubicBezTo>
                    <a:cubicBezTo>
                      <a:pt x="87370" y="87420"/>
                      <a:pt x="87155" y="87420"/>
                      <a:pt x="86940" y="87692"/>
                    </a:cubicBezTo>
                    <a:cubicBezTo>
                      <a:pt x="86726" y="87692"/>
                      <a:pt x="86296" y="87963"/>
                      <a:pt x="86082" y="88235"/>
                    </a:cubicBezTo>
                    <a:cubicBezTo>
                      <a:pt x="85867" y="88235"/>
                      <a:pt x="85438" y="88506"/>
                      <a:pt x="85223" y="88506"/>
                    </a:cubicBezTo>
                    <a:cubicBezTo>
                      <a:pt x="85008" y="88778"/>
                      <a:pt x="84579" y="89049"/>
                      <a:pt x="84364" y="89049"/>
                    </a:cubicBezTo>
                    <a:cubicBezTo>
                      <a:pt x="84150" y="89321"/>
                      <a:pt x="83935" y="89592"/>
                      <a:pt x="83720" y="89592"/>
                    </a:cubicBezTo>
                    <a:cubicBezTo>
                      <a:pt x="83291" y="89864"/>
                      <a:pt x="83076" y="90135"/>
                      <a:pt x="82647" y="90407"/>
                    </a:cubicBezTo>
                    <a:cubicBezTo>
                      <a:pt x="82218" y="90678"/>
                      <a:pt x="82218" y="90678"/>
                      <a:pt x="82218" y="90678"/>
                    </a:cubicBezTo>
                    <a:cubicBezTo>
                      <a:pt x="81788" y="90950"/>
                      <a:pt x="81359" y="91221"/>
                      <a:pt x="81144" y="91493"/>
                    </a:cubicBezTo>
                    <a:cubicBezTo>
                      <a:pt x="80500" y="92036"/>
                      <a:pt x="80500" y="92036"/>
                      <a:pt x="80500" y="92036"/>
                    </a:cubicBezTo>
                    <a:cubicBezTo>
                      <a:pt x="80286" y="92307"/>
                      <a:pt x="79856" y="92579"/>
                      <a:pt x="79642" y="92850"/>
                    </a:cubicBezTo>
                    <a:cubicBezTo>
                      <a:pt x="78998" y="93393"/>
                      <a:pt x="78998" y="93393"/>
                      <a:pt x="78998" y="93393"/>
                    </a:cubicBezTo>
                    <a:cubicBezTo>
                      <a:pt x="78783" y="93665"/>
                      <a:pt x="78354" y="93936"/>
                      <a:pt x="78139" y="94208"/>
                    </a:cubicBezTo>
                    <a:cubicBezTo>
                      <a:pt x="77924" y="94208"/>
                      <a:pt x="77710" y="94479"/>
                      <a:pt x="77495" y="94751"/>
                    </a:cubicBezTo>
                    <a:cubicBezTo>
                      <a:pt x="77280" y="95022"/>
                      <a:pt x="76851" y="95294"/>
                      <a:pt x="76636" y="95565"/>
                    </a:cubicBezTo>
                    <a:cubicBezTo>
                      <a:pt x="76207" y="96108"/>
                      <a:pt x="76207" y="96108"/>
                      <a:pt x="76207" y="96108"/>
                    </a:cubicBezTo>
                    <a:cubicBezTo>
                      <a:pt x="75778" y="96380"/>
                      <a:pt x="75563" y="96651"/>
                      <a:pt x="75134" y="97194"/>
                    </a:cubicBezTo>
                    <a:cubicBezTo>
                      <a:pt x="74919" y="97466"/>
                      <a:pt x="74919" y="97466"/>
                      <a:pt x="74919" y="97466"/>
                    </a:cubicBezTo>
                    <a:cubicBezTo>
                      <a:pt x="74490" y="97737"/>
                      <a:pt x="74060" y="98280"/>
                      <a:pt x="73846" y="98552"/>
                    </a:cubicBezTo>
                    <a:cubicBezTo>
                      <a:pt x="73631" y="98823"/>
                      <a:pt x="73631" y="98823"/>
                      <a:pt x="73631" y="98823"/>
                    </a:cubicBezTo>
                    <a:cubicBezTo>
                      <a:pt x="73202" y="99366"/>
                      <a:pt x="72772" y="99909"/>
                      <a:pt x="72558" y="100180"/>
                    </a:cubicBezTo>
                    <a:cubicBezTo>
                      <a:pt x="72343" y="100452"/>
                      <a:pt x="72343" y="100452"/>
                      <a:pt x="72343" y="100452"/>
                    </a:cubicBezTo>
                    <a:cubicBezTo>
                      <a:pt x="68050" y="105882"/>
                      <a:pt x="64615" y="112398"/>
                      <a:pt x="62039" y="119457"/>
                    </a:cubicBezTo>
                    <a:cubicBezTo>
                      <a:pt x="62039" y="119728"/>
                      <a:pt x="61610" y="120000"/>
                      <a:pt x="61395" y="12000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209;p28"/>
              <p:cNvSpPr/>
              <p:nvPr/>
            </p:nvSpPr>
            <p:spPr>
              <a:xfrm>
                <a:off x="4165792" y="1810219"/>
                <a:ext cx="1616860" cy="851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chemeClr val="lt1"/>
                    </a:solidFill>
                    <a:latin typeface="Arial"/>
                    <a:ea typeface="Arial"/>
                    <a:cs typeface="Arial"/>
                    <a:sym typeface="Arial"/>
                  </a:rPr>
                  <a:t>Food Systems &amp; Community Health</a:t>
                </a:r>
                <a:endParaRPr sz="1400" b="1" dirty="0">
                  <a:solidFill>
                    <a:schemeClr val="lt1"/>
                  </a:solidFill>
                  <a:latin typeface="Calibri"/>
                  <a:ea typeface="Calibri"/>
                  <a:cs typeface="Calibri"/>
                  <a:sym typeface="Calibri"/>
                </a:endParaRPr>
              </a:p>
            </p:txBody>
          </p:sp>
        </p:grpSp>
        <p:grpSp>
          <p:nvGrpSpPr>
            <p:cNvPr id="7" name="Group 6"/>
            <p:cNvGrpSpPr/>
            <p:nvPr/>
          </p:nvGrpSpPr>
          <p:grpSpPr>
            <a:xfrm>
              <a:off x="6154944" y="926433"/>
              <a:ext cx="2761081" cy="2583899"/>
              <a:chOff x="6154944" y="926433"/>
              <a:chExt cx="2761081" cy="2583899"/>
            </a:xfrm>
          </p:grpSpPr>
          <p:sp>
            <p:nvSpPr>
              <p:cNvPr id="72" name="Google Shape;203;p28"/>
              <p:cNvSpPr/>
              <p:nvPr/>
            </p:nvSpPr>
            <p:spPr>
              <a:xfrm>
                <a:off x="6154944" y="926433"/>
                <a:ext cx="2761081" cy="2583899"/>
              </a:xfrm>
              <a:custGeom>
                <a:avLst/>
                <a:gdLst/>
                <a:ahLst/>
                <a:cxnLst/>
                <a:rect l="l" t="t" r="r" b="b"/>
                <a:pathLst>
                  <a:path w="120000" h="120000" extrusionOk="0">
                    <a:moveTo>
                      <a:pt x="85231" y="119999"/>
                    </a:moveTo>
                    <a:cubicBezTo>
                      <a:pt x="78953" y="119999"/>
                      <a:pt x="73400" y="115593"/>
                      <a:pt x="71468" y="108855"/>
                    </a:cubicBezTo>
                    <a:cubicBezTo>
                      <a:pt x="71468" y="108596"/>
                      <a:pt x="71227" y="108336"/>
                      <a:pt x="71227" y="108336"/>
                    </a:cubicBezTo>
                    <a:cubicBezTo>
                      <a:pt x="70985" y="108077"/>
                      <a:pt x="70744" y="108077"/>
                      <a:pt x="70744" y="108077"/>
                    </a:cubicBezTo>
                    <a:cubicBezTo>
                      <a:pt x="70503" y="108077"/>
                      <a:pt x="70503" y="108077"/>
                      <a:pt x="70261" y="108077"/>
                    </a:cubicBezTo>
                    <a:cubicBezTo>
                      <a:pt x="50945" y="114557"/>
                      <a:pt x="50945" y="114557"/>
                      <a:pt x="50945" y="114557"/>
                    </a:cubicBezTo>
                    <a:cubicBezTo>
                      <a:pt x="50945" y="114557"/>
                      <a:pt x="50945" y="114557"/>
                      <a:pt x="50704" y="114557"/>
                    </a:cubicBezTo>
                    <a:cubicBezTo>
                      <a:pt x="50462" y="114557"/>
                      <a:pt x="49979" y="114298"/>
                      <a:pt x="49979" y="114038"/>
                    </a:cubicBezTo>
                    <a:cubicBezTo>
                      <a:pt x="41287" y="93304"/>
                      <a:pt x="22213" y="79308"/>
                      <a:pt x="1207" y="78272"/>
                    </a:cubicBezTo>
                    <a:cubicBezTo>
                      <a:pt x="965" y="78272"/>
                      <a:pt x="965" y="78272"/>
                      <a:pt x="965" y="78272"/>
                    </a:cubicBezTo>
                    <a:cubicBezTo>
                      <a:pt x="241" y="78272"/>
                      <a:pt x="0" y="77753"/>
                      <a:pt x="0" y="77235"/>
                    </a:cubicBezTo>
                    <a:cubicBezTo>
                      <a:pt x="0" y="58056"/>
                      <a:pt x="0" y="58056"/>
                      <a:pt x="0" y="58056"/>
                    </a:cubicBezTo>
                    <a:cubicBezTo>
                      <a:pt x="0" y="57537"/>
                      <a:pt x="241" y="57278"/>
                      <a:pt x="724" y="57019"/>
                    </a:cubicBezTo>
                    <a:cubicBezTo>
                      <a:pt x="8933" y="56241"/>
                      <a:pt x="15211" y="48725"/>
                      <a:pt x="15211" y="39913"/>
                    </a:cubicBezTo>
                    <a:cubicBezTo>
                      <a:pt x="15211" y="30842"/>
                      <a:pt x="8933" y="23585"/>
                      <a:pt x="724" y="22548"/>
                    </a:cubicBezTo>
                    <a:cubicBezTo>
                      <a:pt x="241" y="22548"/>
                      <a:pt x="0" y="22030"/>
                      <a:pt x="0" y="21511"/>
                    </a:cubicBezTo>
                    <a:cubicBezTo>
                      <a:pt x="0" y="1036"/>
                      <a:pt x="0" y="1036"/>
                      <a:pt x="0" y="1036"/>
                    </a:cubicBezTo>
                    <a:cubicBezTo>
                      <a:pt x="0" y="518"/>
                      <a:pt x="482" y="0"/>
                      <a:pt x="965" y="0"/>
                    </a:cubicBezTo>
                    <a:cubicBezTo>
                      <a:pt x="965" y="0"/>
                      <a:pt x="965" y="0"/>
                      <a:pt x="965" y="0"/>
                    </a:cubicBezTo>
                    <a:cubicBezTo>
                      <a:pt x="1207" y="0"/>
                      <a:pt x="1207" y="0"/>
                      <a:pt x="1207" y="0"/>
                    </a:cubicBezTo>
                    <a:cubicBezTo>
                      <a:pt x="54084" y="1036"/>
                      <a:pt x="101649" y="37580"/>
                      <a:pt x="119758" y="90712"/>
                    </a:cubicBezTo>
                    <a:cubicBezTo>
                      <a:pt x="120000" y="90971"/>
                      <a:pt x="119758" y="91490"/>
                      <a:pt x="119758" y="91749"/>
                    </a:cubicBezTo>
                    <a:cubicBezTo>
                      <a:pt x="119517" y="92008"/>
                      <a:pt x="119517" y="92008"/>
                      <a:pt x="119275" y="92267"/>
                    </a:cubicBezTo>
                    <a:cubicBezTo>
                      <a:pt x="99476" y="98747"/>
                      <a:pt x="99476" y="98747"/>
                      <a:pt x="99476" y="98747"/>
                    </a:cubicBezTo>
                    <a:cubicBezTo>
                      <a:pt x="99235" y="98747"/>
                      <a:pt x="98993" y="99006"/>
                      <a:pt x="98993" y="99265"/>
                    </a:cubicBezTo>
                    <a:cubicBezTo>
                      <a:pt x="98752" y="99265"/>
                      <a:pt x="98752" y="99784"/>
                      <a:pt x="98752" y="100043"/>
                    </a:cubicBezTo>
                    <a:cubicBezTo>
                      <a:pt x="99235" y="101598"/>
                      <a:pt x="99476" y="103153"/>
                      <a:pt x="99476" y="104708"/>
                    </a:cubicBezTo>
                    <a:cubicBezTo>
                      <a:pt x="99476" y="113261"/>
                      <a:pt x="93199" y="119999"/>
                      <a:pt x="85231" y="11999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211;p28"/>
              <p:cNvSpPr/>
              <p:nvPr/>
            </p:nvSpPr>
            <p:spPr>
              <a:xfrm>
                <a:off x="6906329" y="1716452"/>
                <a:ext cx="1505871" cy="8306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lt1"/>
                    </a:solidFill>
                    <a:latin typeface="Arial"/>
                    <a:ea typeface="Arial"/>
                    <a:cs typeface="Arial"/>
                    <a:sym typeface="Arial"/>
                  </a:rPr>
                  <a:t>Social Innovation,  Equity &amp; Community Engagement</a:t>
                </a:r>
                <a:endParaRPr sz="1400" b="1" dirty="0">
                  <a:solidFill>
                    <a:schemeClr val="lt1"/>
                  </a:solidFill>
                  <a:latin typeface="Calibri"/>
                  <a:ea typeface="Calibri"/>
                  <a:cs typeface="Calibri"/>
                  <a:sym typeface="Calibri"/>
                </a:endParaRPr>
              </a:p>
            </p:txBody>
          </p:sp>
        </p:grpSp>
        <p:grpSp>
          <p:nvGrpSpPr>
            <p:cNvPr id="9" name="Group 8"/>
            <p:cNvGrpSpPr/>
            <p:nvPr/>
          </p:nvGrpSpPr>
          <p:grpSpPr>
            <a:xfrm>
              <a:off x="6910370" y="2953653"/>
              <a:ext cx="2171849" cy="3315370"/>
              <a:chOff x="6910370" y="2953653"/>
              <a:chExt cx="2171849" cy="3315370"/>
            </a:xfrm>
          </p:grpSpPr>
          <p:sp>
            <p:nvSpPr>
              <p:cNvPr id="73" name="Google Shape;204;p28"/>
              <p:cNvSpPr/>
              <p:nvPr/>
            </p:nvSpPr>
            <p:spPr>
              <a:xfrm>
                <a:off x="6910370" y="2953653"/>
                <a:ext cx="2171849" cy="3315370"/>
              </a:xfrm>
              <a:custGeom>
                <a:avLst/>
                <a:gdLst/>
                <a:ahLst/>
                <a:cxnLst/>
                <a:rect l="l" t="t" r="r" b="b"/>
                <a:pathLst>
                  <a:path w="120000" h="120000" extrusionOk="0">
                    <a:moveTo>
                      <a:pt x="54322" y="120000"/>
                    </a:moveTo>
                    <a:cubicBezTo>
                      <a:pt x="54322" y="120000"/>
                      <a:pt x="54322" y="120000"/>
                      <a:pt x="54322" y="120000"/>
                    </a:cubicBezTo>
                    <a:cubicBezTo>
                      <a:pt x="53708" y="120000"/>
                      <a:pt x="53708" y="120000"/>
                      <a:pt x="53401" y="119797"/>
                    </a:cubicBezTo>
                    <a:cubicBezTo>
                      <a:pt x="37442" y="105252"/>
                      <a:pt x="37442" y="105252"/>
                      <a:pt x="37442" y="105252"/>
                    </a:cubicBezTo>
                    <a:cubicBezTo>
                      <a:pt x="37135" y="105050"/>
                      <a:pt x="36828" y="104848"/>
                      <a:pt x="36521" y="104848"/>
                    </a:cubicBezTo>
                    <a:cubicBezTo>
                      <a:pt x="36521" y="104848"/>
                      <a:pt x="36521" y="104848"/>
                      <a:pt x="36521" y="104848"/>
                    </a:cubicBezTo>
                    <a:cubicBezTo>
                      <a:pt x="36214" y="104848"/>
                      <a:pt x="35907" y="105050"/>
                      <a:pt x="35601" y="105050"/>
                    </a:cubicBezTo>
                    <a:cubicBezTo>
                      <a:pt x="32531" y="106464"/>
                      <a:pt x="28849" y="107272"/>
                      <a:pt x="25166" y="107272"/>
                    </a:cubicBezTo>
                    <a:cubicBezTo>
                      <a:pt x="15038" y="107272"/>
                      <a:pt x="7058" y="102020"/>
                      <a:pt x="7058" y="95353"/>
                    </a:cubicBezTo>
                    <a:cubicBezTo>
                      <a:pt x="7058" y="91515"/>
                      <a:pt x="9820" y="87878"/>
                      <a:pt x="14424" y="85656"/>
                    </a:cubicBezTo>
                    <a:cubicBezTo>
                      <a:pt x="14731" y="85656"/>
                      <a:pt x="15038" y="85454"/>
                      <a:pt x="15038" y="85252"/>
                    </a:cubicBezTo>
                    <a:cubicBezTo>
                      <a:pt x="15038" y="85050"/>
                      <a:pt x="15038" y="84848"/>
                      <a:pt x="14731" y="84646"/>
                    </a:cubicBezTo>
                    <a:cubicBezTo>
                      <a:pt x="306" y="71515"/>
                      <a:pt x="306" y="71515"/>
                      <a:pt x="306" y="71515"/>
                    </a:cubicBezTo>
                    <a:cubicBezTo>
                      <a:pt x="0" y="71313"/>
                      <a:pt x="0" y="70707"/>
                      <a:pt x="613" y="70505"/>
                    </a:cubicBezTo>
                    <a:cubicBezTo>
                      <a:pt x="1534" y="69898"/>
                      <a:pt x="2762" y="69292"/>
                      <a:pt x="3682" y="68686"/>
                    </a:cubicBezTo>
                    <a:cubicBezTo>
                      <a:pt x="3682" y="68686"/>
                      <a:pt x="3682" y="68686"/>
                      <a:pt x="3682" y="68686"/>
                    </a:cubicBezTo>
                    <a:cubicBezTo>
                      <a:pt x="3682" y="68686"/>
                      <a:pt x="4296" y="68282"/>
                      <a:pt x="4603" y="68282"/>
                    </a:cubicBezTo>
                    <a:cubicBezTo>
                      <a:pt x="5217" y="67878"/>
                      <a:pt x="5831" y="67474"/>
                      <a:pt x="6445" y="67070"/>
                    </a:cubicBezTo>
                    <a:cubicBezTo>
                      <a:pt x="6751" y="66868"/>
                      <a:pt x="6751" y="66868"/>
                      <a:pt x="6751" y="66868"/>
                    </a:cubicBezTo>
                    <a:cubicBezTo>
                      <a:pt x="7058" y="66868"/>
                      <a:pt x="7058" y="66666"/>
                      <a:pt x="7365" y="66464"/>
                    </a:cubicBezTo>
                    <a:cubicBezTo>
                      <a:pt x="7979" y="66060"/>
                      <a:pt x="8286" y="65656"/>
                      <a:pt x="8900" y="65252"/>
                    </a:cubicBezTo>
                    <a:cubicBezTo>
                      <a:pt x="9207" y="65050"/>
                      <a:pt x="9207" y="65050"/>
                      <a:pt x="9207" y="65050"/>
                    </a:cubicBezTo>
                    <a:cubicBezTo>
                      <a:pt x="9207" y="65050"/>
                      <a:pt x="9207" y="65050"/>
                      <a:pt x="9207" y="65050"/>
                    </a:cubicBezTo>
                    <a:cubicBezTo>
                      <a:pt x="9514" y="65050"/>
                      <a:pt x="9514" y="65050"/>
                      <a:pt x="9514" y="64848"/>
                    </a:cubicBezTo>
                    <a:cubicBezTo>
                      <a:pt x="9514" y="64848"/>
                      <a:pt x="9820" y="64848"/>
                      <a:pt x="9820" y="64848"/>
                    </a:cubicBezTo>
                    <a:cubicBezTo>
                      <a:pt x="21176" y="56363"/>
                      <a:pt x="27314" y="45454"/>
                      <a:pt x="27314" y="34141"/>
                    </a:cubicBezTo>
                    <a:cubicBezTo>
                      <a:pt x="27314" y="32525"/>
                      <a:pt x="27314" y="31111"/>
                      <a:pt x="27007" y="29696"/>
                    </a:cubicBezTo>
                    <a:cubicBezTo>
                      <a:pt x="26700" y="28080"/>
                      <a:pt x="26393" y="26666"/>
                      <a:pt x="26086" y="25252"/>
                    </a:cubicBezTo>
                    <a:cubicBezTo>
                      <a:pt x="25473" y="23838"/>
                      <a:pt x="25166" y="22424"/>
                      <a:pt x="24245" y="21010"/>
                    </a:cubicBezTo>
                    <a:cubicBezTo>
                      <a:pt x="23938" y="20202"/>
                      <a:pt x="23631" y="19191"/>
                      <a:pt x="23017" y="18383"/>
                    </a:cubicBezTo>
                    <a:cubicBezTo>
                      <a:pt x="23017" y="18181"/>
                      <a:pt x="23017" y="17979"/>
                      <a:pt x="23324" y="17777"/>
                    </a:cubicBezTo>
                    <a:cubicBezTo>
                      <a:pt x="23324" y="17575"/>
                      <a:pt x="23631" y="17373"/>
                      <a:pt x="23938" y="17373"/>
                    </a:cubicBezTo>
                    <a:cubicBezTo>
                      <a:pt x="45728" y="12929"/>
                      <a:pt x="45728" y="12929"/>
                      <a:pt x="45728" y="12929"/>
                    </a:cubicBezTo>
                    <a:cubicBezTo>
                      <a:pt x="46035" y="12929"/>
                      <a:pt x="46035" y="12929"/>
                      <a:pt x="46342" y="12929"/>
                    </a:cubicBezTo>
                    <a:cubicBezTo>
                      <a:pt x="46649" y="12929"/>
                      <a:pt x="47263" y="13131"/>
                      <a:pt x="47263" y="13535"/>
                    </a:cubicBezTo>
                    <a:cubicBezTo>
                      <a:pt x="50332" y="18585"/>
                      <a:pt x="58005" y="21818"/>
                      <a:pt x="66291" y="21818"/>
                    </a:cubicBezTo>
                    <a:cubicBezTo>
                      <a:pt x="77647" y="21818"/>
                      <a:pt x="86854" y="15757"/>
                      <a:pt x="86854" y="8282"/>
                    </a:cubicBezTo>
                    <a:cubicBezTo>
                      <a:pt x="86854" y="7474"/>
                      <a:pt x="86854" y="6464"/>
                      <a:pt x="86547" y="5656"/>
                    </a:cubicBezTo>
                    <a:cubicBezTo>
                      <a:pt x="86547" y="5252"/>
                      <a:pt x="86854" y="4848"/>
                      <a:pt x="87468" y="4646"/>
                    </a:cubicBezTo>
                    <a:cubicBezTo>
                      <a:pt x="110179" y="0"/>
                      <a:pt x="110179" y="0"/>
                      <a:pt x="110179" y="0"/>
                    </a:cubicBezTo>
                    <a:cubicBezTo>
                      <a:pt x="110485" y="0"/>
                      <a:pt x="110485" y="0"/>
                      <a:pt x="110792" y="0"/>
                    </a:cubicBezTo>
                    <a:cubicBezTo>
                      <a:pt x="111099" y="0"/>
                      <a:pt x="111713" y="202"/>
                      <a:pt x="111713" y="606"/>
                    </a:cubicBezTo>
                    <a:cubicBezTo>
                      <a:pt x="111713" y="606"/>
                      <a:pt x="112327" y="1414"/>
                      <a:pt x="112327" y="1414"/>
                    </a:cubicBezTo>
                    <a:cubicBezTo>
                      <a:pt x="117237" y="11919"/>
                      <a:pt x="120000" y="23030"/>
                      <a:pt x="120000" y="34141"/>
                    </a:cubicBezTo>
                    <a:cubicBezTo>
                      <a:pt x="120000" y="67070"/>
                      <a:pt x="97595" y="97777"/>
                      <a:pt x="58312" y="118181"/>
                    </a:cubicBezTo>
                    <a:cubicBezTo>
                      <a:pt x="57084" y="118787"/>
                      <a:pt x="57084" y="118787"/>
                      <a:pt x="57084" y="118787"/>
                    </a:cubicBezTo>
                    <a:cubicBezTo>
                      <a:pt x="57084" y="118787"/>
                      <a:pt x="55549" y="119595"/>
                      <a:pt x="55242" y="120000"/>
                    </a:cubicBezTo>
                    <a:cubicBezTo>
                      <a:pt x="54936" y="120000"/>
                      <a:pt x="54629" y="120000"/>
                      <a:pt x="54322" y="12000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214;p28"/>
              <p:cNvSpPr/>
              <p:nvPr/>
            </p:nvSpPr>
            <p:spPr>
              <a:xfrm>
                <a:off x="7315626" y="4162181"/>
                <a:ext cx="1717489" cy="13390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lt1"/>
                    </a:solidFill>
                    <a:latin typeface="Arial"/>
                    <a:ea typeface="Arial"/>
                    <a:cs typeface="Arial"/>
                    <a:sym typeface="Arial"/>
                  </a:rPr>
                  <a:t>Climate Change &amp; Environmental Justice</a:t>
                </a:r>
                <a:endParaRPr sz="1400" b="1" dirty="0">
                  <a:solidFill>
                    <a:schemeClr val="lt1"/>
                  </a:solidFill>
                  <a:latin typeface="Calibri"/>
                  <a:ea typeface="Calibri"/>
                  <a:cs typeface="Calibri"/>
                  <a:sym typeface="Calibri"/>
                </a:endParaRPr>
              </a:p>
            </p:txBody>
          </p:sp>
        </p:grpSp>
        <p:grpSp>
          <p:nvGrpSpPr>
            <p:cNvPr id="10" name="Group 9"/>
            <p:cNvGrpSpPr/>
            <p:nvPr/>
          </p:nvGrpSpPr>
          <p:grpSpPr>
            <a:xfrm>
              <a:off x="4392913" y="4942875"/>
              <a:ext cx="3431522" cy="1915125"/>
              <a:chOff x="4392913" y="4942875"/>
              <a:chExt cx="3431522" cy="1915125"/>
            </a:xfrm>
          </p:grpSpPr>
          <p:sp>
            <p:nvSpPr>
              <p:cNvPr id="74" name="Google Shape;205;p28"/>
              <p:cNvSpPr/>
              <p:nvPr/>
            </p:nvSpPr>
            <p:spPr>
              <a:xfrm>
                <a:off x="4392913" y="4942875"/>
                <a:ext cx="3431522" cy="1915125"/>
              </a:xfrm>
              <a:custGeom>
                <a:avLst/>
                <a:gdLst/>
                <a:ahLst/>
                <a:cxnLst/>
                <a:rect l="l" t="t" r="r" b="b"/>
                <a:pathLst>
                  <a:path w="120000" h="120000" extrusionOk="0">
                    <a:moveTo>
                      <a:pt x="60000" y="120000"/>
                    </a:moveTo>
                    <a:cubicBezTo>
                      <a:pt x="38446" y="120000"/>
                      <a:pt x="17864" y="108104"/>
                      <a:pt x="388" y="85714"/>
                    </a:cubicBezTo>
                    <a:cubicBezTo>
                      <a:pt x="194" y="85714"/>
                      <a:pt x="194" y="85364"/>
                      <a:pt x="0" y="85014"/>
                    </a:cubicBezTo>
                    <a:cubicBezTo>
                      <a:pt x="0" y="84664"/>
                      <a:pt x="0" y="84314"/>
                      <a:pt x="194" y="83965"/>
                    </a:cubicBezTo>
                    <a:cubicBezTo>
                      <a:pt x="10485" y="58425"/>
                      <a:pt x="10485" y="58425"/>
                      <a:pt x="10485" y="58425"/>
                    </a:cubicBezTo>
                    <a:cubicBezTo>
                      <a:pt x="10679" y="57725"/>
                      <a:pt x="10679" y="57026"/>
                      <a:pt x="10291" y="56676"/>
                    </a:cubicBezTo>
                    <a:cubicBezTo>
                      <a:pt x="7378" y="52478"/>
                      <a:pt x="5631" y="46530"/>
                      <a:pt x="5631" y="39883"/>
                    </a:cubicBezTo>
                    <a:cubicBezTo>
                      <a:pt x="5631" y="28688"/>
                      <a:pt x="10873" y="19241"/>
                      <a:pt x="17087" y="19241"/>
                    </a:cubicBezTo>
                    <a:cubicBezTo>
                      <a:pt x="19417" y="19241"/>
                      <a:pt x="21747" y="20641"/>
                      <a:pt x="23689" y="23090"/>
                    </a:cubicBezTo>
                    <a:cubicBezTo>
                      <a:pt x="23883" y="23090"/>
                      <a:pt x="23883" y="23440"/>
                      <a:pt x="24077" y="23440"/>
                    </a:cubicBezTo>
                    <a:cubicBezTo>
                      <a:pt x="24466" y="23440"/>
                      <a:pt x="24660" y="23090"/>
                      <a:pt x="24854" y="22740"/>
                    </a:cubicBezTo>
                    <a:cubicBezTo>
                      <a:pt x="33592" y="349"/>
                      <a:pt x="33592" y="349"/>
                      <a:pt x="33592" y="349"/>
                    </a:cubicBezTo>
                    <a:cubicBezTo>
                      <a:pt x="33786" y="0"/>
                      <a:pt x="33980" y="0"/>
                      <a:pt x="34368" y="0"/>
                    </a:cubicBezTo>
                    <a:cubicBezTo>
                      <a:pt x="34368" y="0"/>
                      <a:pt x="34563" y="0"/>
                      <a:pt x="34757" y="349"/>
                    </a:cubicBezTo>
                    <a:cubicBezTo>
                      <a:pt x="37475" y="3498"/>
                      <a:pt x="40582" y="6647"/>
                      <a:pt x="43689" y="8746"/>
                    </a:cubicBezTo>
                    <a:cubicBezTo>
                      <a:pt x="44271" y="9096"/>
                      <a:pt x="44854" y="9446"/>
                      <a:pt x="45436" y="9795"/>
                    </a:cubicBezTo>
                    <a:cubicBezTo>
                      <a:pt x="46601" y="10495"/>
                      <a:pt x="47766" y="11195"/>
                      <a:pt x="48932" y="11895"/>
                    </a:cubicBezTo>
                    <a:cubicBezTo>
                      <a:pt x="50097" y="12244"/>
                      <a:pt x="51262" y="12944"/>
                      <a:pt x="52427" y="13294"/>
                    </a:cubicBezTo>
                    <a:cubicBezTo>
                      <a:pt x="54368" y="13644"/>
                      <a:pt x="56310" y="13994"/>
                      <a:pt x="58058" y="14344"/>
                    </a:cubicBezTo>
                    <a:cubicBezTo>
                      <a:pt x="58640" y="14344"/>
                      <a:pt x="59417" y="14344"/>
                      <a:pt x="60000" y="14344"/>
                    </a:cubicBezTo>
                    <a:cubicBezTo>
                      <a:pt x="60582" y="14344"/>
                      <a:pt x="61359" y="14344"/>
                      <a:pt x="61941" y="14344"/>
                    </a:cubicBezTo>
                    <a:cubicBezTo>
                      <a:pt x="62135" y="14344"/>
                      <a:pt x="62718" y="13994"/>
                      <a:pt x="62718" y="13994"/>
                    </a:cubicBezTo>
                    <a:cubicBezTo>
                      <a:pt x="63106" y="13994"/>
                      <a:pt x="63495" y="13994"/>
                      <a:pt x="64077" y="13994"/>
                    </a:cubicBezTo>
                    <a:cubicBezTo>
                      <a:pt x="64077" y="13994"/>
                      <a:pt x="64271" y="13994"/>
                      <a:pt x="64466" y="13994"/>
                    </a:cubicBezTo>
                    <a:cubicBezTo>
                      <a:pt x="64854" y="13994"/>
                      <a:pt x="64854" y="13994"/>
                      <a:pt x="64854" y="13994"/>
                    </a:cubicBezTo>
                    <a:cubicBezTo>
                      <a:pt x="65242" y="13644"/>
                      <a:pt x="65631" y="13644"/>
                      <a:pt x="66019" y="13644"/>
                    </a:cubicBezTo>
                    <a:cubicBezTo>
                      <a:pt x="66213" y="13644"/>
                      <a:pt x="66407" y="13294"/>
                      <a:pt x="66796" y="13294"/>
                    </a:cubicBezTo>
                    <a:cubicBezTo>
                      <a:pt x="67184" y="13294"/>
                      <a:pt x="67572" y="13294"/>
                      <a:pt x="67961" y="12944"/>
                    </a:cubicBezTo>
                    <a:cubicBezTo>
                      <a:pt x="68155" y="12944"/>
                      <a:pt x="68349" y="12944"/>
                      <a:pt x="68737" y="12944"/>
                    </a:cubicBezTo>
                    <a:cubicBezTo>
                      <a:pt x="69126" y="12594"/>
                      <a:pt x="69514" y="12594"/>
                      <a:pt x="69902" y="12244"/>
                    </a:cubicBezTo>
                    <a:cubicBezTo>
                      <a:pt x="69902" y="12244"/>
                      <a:pt x="70485" y="12244"/>
                      <a:pt x="70679" y="11895"/>
                    </a:cubicBezTo>
                    <a:cubicBezTo>
                      <a:pt x="71067" y="11895"/>
                      <a:pt x="71262" y="11545"/>
                      <a:pt x="71650" y="11545"/>
                    </a:cubicBezTo>
                    <a:cubicBezTo>
                      <a:pt x="71650" y="11545"/>
                      <a:pt x="72427" y="11195"/>
                      <a:pt x="72427" y="11195"/>
                    </a:cubicBezTo>
                    <a:cubicBezTo>
                      <a:pt x="73009" y="10845"/>
                      <a:pt x="73592" y="10495"/>
                      <a:pt x="74174" y="10145"/>
                    </a:cubicBezTo>
                    <a:cubicBezTo>
                      <a:pt x="74368" y="10145"/>
                      <a:pt x="75145" y="9446"/>
                      <a:pt x="75145" y="9446"/>
                    </a:cubicBezTo>
                    <a:cubicBezTo>
                      <a:pt x="75533" y="9446"/>
                      <a:pt x="75728" y="9096"/>
                      <a:pt x="75922" y="9096"/>
                    </a:cubicBezTo>
                    <a:cubicBezTo>
                      <a:pt x="76310" y="8746"/>
                      <a:pt x="76504" y="8746"/>
                      <a:pt x="76699" y="8396"/>
                    </a:cubicBezTo>
                    <a:cubicBezTo>
                      <a:pt x="76893" y="8396"/>
                      <a:pt x="76893" y="8396"/>
                      <a:pt x="76893" y="8396"/>
                    </a:cubicBezTo>
                    <a:cubicBezTo>
                      <a:pt x="77281" y="8046"/>
                      <a:pt x="77475" y="8046"/>
                      <a:pt x="77669" y="7696"/>
                    </a:cubicBezTo>
                    <a:cubicBezTo>
                      <a:pt x="78058" y="7346"/>
                      <a:pt x="78446" y="7346"/>
                      <a:pt x="78640" y="6997"/>
                    </a:cubicBezTo>
                    <a:cubicBezTo>
                      <a:pt x="78834" y="6647"/>
                      <a:pt x="79223" y="6647"/>
                      <a:pt x="79417" y="6297"/>
                    </a:cubicBezTo>
                    <a:cubicBezTo>
                      <a:pt x="79805" y="5947"/>
                      <a:pt x="80000" y="5597"/>
                      <a:pt x="80388" y="5597"/>
                    </a:cubicBezTo>
                    <a:cubicBezTo>
                      <a:pt x="80582" y="5247"/>
                      <a:pt x="80776" y="4897"/>
                      <a:pt x="81165" y="4897"/>
                    </a:cubicBezTo>
                    <a:cubicBezTo>
                      <a:pt x="81359" y="4548"/>
                      <a:pt x="81747" y="4198"/>
                      <a:pt x="81941" y="3848"/>
                    </a:cubicBezTo>
                    <a:cubicBezTo>
                      <a:pt x="82135" y="3498"/>
                      <a:pt x="82912" y="2798"/>
                      <a:pt x="82912" y="2798"/>
                    </a:cubicBezTo>
                    <a:cubicBezTo>
                      <a:pt x="83106" y="2798"/>
                      <a:pt x="83300" y="2448"/>
                      <a:pt x="83689" y="2099"/>
                    </a:cubicBezTo>
                    <a:cubicBezTo>
                      <a:pt x="84077" y="1399"/>
                      <a:pt x="84077" y="1399"/>
                      <a:pt x="84077" y="1399"/>
                    </a:cubicBezTo>
                    <a:cubicBezTo>
                      <a:pt x="84660" y="1049"/>
                      <a:pt x="85048" y="699"/>
                      <a:pt x="85242" y="0"/>
                    </a:cubicBezTo>
                    <a:cubicBezTo>
                      <a:pt x="85436" y="0"/>
                      <a:pt x="85631" y="0"/>
                      <a:pt x="85825" y="0"/>
                    </a:cubicBezTo>
                    <a:cubicBezTo>
                      <a:pt x="86019" y="0"/>
                      <a:pt x="86213" y="0"/>
                      <a:pt x="86407" y="349"/>
                    </a:cubicBezTo>
                    <a:cubicBezTo>
                      <a:pt x="94563" y="20641"/>
                      <a:pt x="94563" y="20641"/>
                      <a:pt x="94563" y="20641"/>
                    </a:cubicBezTo>
                    <a:cubicBezTo>
                      <a:pt x="94757" y="21341"/>
                      <a:pt x="94757" y="22040"/>
                      <a:pt x="94563" y="22740"/>
                    </a:cubicBezTo>
                    <a:cubicBezTo>
                      <a:pt x="91844" y="26938"/>
                      <a:pt x="90291" y="33236"/>
                      <a:pt x="90291" y="39883"/>
                    </a:cubicBezTo>
                    <a:cubicBezTo>
                      <a:pt x="90291" y="52827"/>
                      <a:pt x="96116" y="63323"/>
                      <a:pt x="103300" y="63323"/>
                    </a:cubicBezTo>
                    <a:cubicBezTo>
                      <a:pt x="105436" y="63323"/>
                      <a:pt x="107766" y="62274"/>
                      <a:pt x="109708" y="60524"/>
                    </a:cubicBezTo>
                    <a:cubicBezTo>
                      <a:pt x="109708" y="60174"/>
                      <a:pt x="109902" y="60174"/>
                      <a:pt x="110097" y="60174"/>
                    </a:cubicBezTo>
                    <a:cubicBezTo>
                      <a:pt x="110291" y="60174"/>
                      <a:pt x="110485" y="60524"/>
                      <a:pt x="110679" y="60874"/>
                    </a:cubicBezTo>
                    <a:cubicBezTo>
                      <a:pt x="119805" y="83615"/>
                      <a:pt x="119805" y="83615"/>
                      <a:pt x="119805" y="83615"/>
                    </a:cubicBezTo>
                    <a:cubicBezTo>
                      <a:pt x="120000" y="83965"/>
                      <a:pt x="120000" y="84314"/>
                      <a:pt x="120000" y="84664"/>
                    </a:cubicBezTo>
                    <a:cubicBezTo>
                      <a:pt x="120000" y="85014"/>
                      <a:pt x="119805" y="85364"/>
                      <a:pt x="119805" y="85714"/>
                    </a:cubicBezTo>
                    <a:cubicBezTo>
                      <a:pt x="102135" y="108104"/>
                      <a:pt x="81553"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217;p28"/>
              <p:cNvSpPr/>
              <p:nvPr/>
            </p:nvSpPr>
            <p:spPr>
              <a:xfrm>
                <a:off x="5061903" y="5411545"/>
                <a:ext cx="1818702" cy="851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chemeClr val="lt1"/>
                    </a:solidFill>
                    <a:latin typeface="Arial"/>
                    <a:ea typeface="Arial"/>
                    <a:cs typeface="Arial"/>
                    <a:sym typeface="Arial"/>
                  </a:rPr>
                  <a:t>Economic Development &amp; Globalization</a:t>
                </a:r>
                <a:endParaRPr sz="1400" b="1" dirty="0">
                  <a:solidFill>
                    <a:schemeClr val="lt1"/>
                  </a:solidFill>
                  <a:latin typeface="Calibri"/>
                  <a:ea typeface="Calibri"/>
                  <a:cs typeface="Calibri"/>
                  <a:sym typeface="Calibri"/>
                </a:endParaRPr>
              </a:p>
            </p:txBody>
          </p:sp>
        </p:grpSp>
        <p:grpSp>
          <p:nvGrpSpPr>
            <p:cNvPr id="8" name="Group 7"/>
            <p:cNvGrpSpPr/>
            <p:nvPr/>
          </p:nvGrpSpPr>
          <p:grpSpPr>
            <a:xfrm>
              <a:off x="3166434" y="2841558"/>
              <a:ext cx="2183982" cy="3427465"/>
              <a:chOff x="3166434" y="2841558"/>
              <a:chExt cx="2183982" cy="3427465"/>
            </a:xfrm>
          </p:grpSpPr>
          <p:sp>
            <p:nvSpPr>
              <p:cNvPr id="75" name="Google Shape;206;p28"/>
              <p:cNvSpPr/>
              <p:nvPr/>
            </p:nvSpPr>
            <p:spPr>
              <a:xfrm>
                <a:off x="3184232" y="2841558"/>
                <a:ext cx="2166184" cy="3427465"/>
              </a:xfrm>
              <a:custGeom>
                <a:avLst/>
                <a:gdLst/>
                <a:ahLst/>
                <a:cxnLst/>
                <a:rect l="l" t="t" r="r" b="b"/>
                <a:pathLst>
                  <a:path w="120000" h="120000" extrusionOk="0">
                    <a:moveTo>
                      <a:pt x="65846" y="119999"/>
                    </a:moveTo>
                    <a:cubicBezTo>
                      <a:pt x="65538" y="119999"/>
                      <a:pt x="65230" y="119999"/>
                      <a:pt x="64923" y="119999"/>
                    </a:cubicBezTo>
                    <a:cubicBezTo>
                      <a:pt x="24307" y="100260"/>
                      <a:pt x="0" y="69381"/>
                      <a:pt x="0" y="36938"/>
                    </a:cubicBezTo>
                    <a:cubicBezTo>
                      <a:pt x="0" y="25602"/>
                      <a:pt x="2461" y="14853"/>
                      <a:pt x="7692" y="4495"/>
                    </a:cubicBezTo>
                    <a:cubicBezTo>
                      <a:pt x="8000" y="4299"/>
                      <a:pt x="8000" y="4299"/>
                      <a:pt x="8000" y="4299"/>
                    </a:cubicBezTo>
                    <a:cubicBezTo>
                      <a:pt x="8000" y="4104"/>
                      <a:pt x="8615" y="3908"/>
                      <a:pt x="9230" y="3908"/>
                    </a:cubicBezTo>
                    <a:cubicBezTo>
                      <a:pt x="9230" y="3908"/>
                      <a:pt x="9230" y="3908"/>
                      <a:pt x="9538" y="3908"/>
                    </a:cubicBezTo>
                    <a:cubicBezTo>
                      <a:pt x="35076" y="8794"/>
                      <a:pt x="35076" y="8794"/>
                      <a:pt x="35076" y="8794"/>
                    </a:cubicBezTo>
                    <a:cubicBezTo>
                      <a:pt x="35076" y="8794"/>
                      <a:pt x="35384" y="8990"/>
                      <a:pt x="35384" y="8990"/>
                    </a:cubicBezTo>
                    <a:cubicBezTo>
                      <a:pt x="35692" y="8990"/>
                      <a:pt x="35692" y="8794"/>
                      <a:pt x="36000" y="8794"/>
                    </a:cubicBezTo>
                    <a:cubicBezTo>
                      <a:pt x="36307" y="8794"/>
                      <a:pt x="36615" y="8599"/>
                      <a:pt x="36615" y="8403"/>
                    </a:cubicBezTo>
                    <a:cubicBezTo>
                      <a:pt x="38769" y="3322"/>
                      <a:pt x="45846" y="0"/>
                      <a:pt x="54153" y="0"/>
                    </a:cubicBezTo>
                    <a:cubicBezTo>
                      <a:pt x="64000" y="0"/>
                      <a:pt x="72307" y="5081"/>
                      <a:pt x="72307" y="11530"/>
                    </a:cubicBezTo>
                    <a:cubicBezTo>
                      <a:pt x="72307" y="12703"/>
                      <a:pt x="72000" y="13876"/>
                      <a:pt x="71384" y="15048"/>
                    </a:cubicBezTo>
                    <a:cubicBezTo>
                      <a:pt x="71076" y="15244"/>
                      <a:pt x="71384" y="15439"/>
                      <a:pt x="71384" y="15635"/>
                    </a:cubicBezTo>
                    <a:cubicBezTo>
                      <a:pt x="71692" y="15830"/>
                      <a:pt x="71692" y="16026"/>
                      <a:pt x="72000" y="16026"/>
                    </a:cubicBezTo>
                    <a:cubicBezTo>
                      <a:pt x="96000" y="20716"/>
                      <a:pt x="96000" y="20716"/>
                      <a:pt x="96000" y="20716"/>
                    </a:cubicBezTo>
                    <a:cubicBezTo>
                      <a:pt x="96307" y="20716"/>
                      <a:pt x="96615" y="20912"/>
                      <a:pt x="96615" y="21107"/>
                    </a:cubicBezTo>
                    <a:cubicBezTo>
                      <a:pt x="96923" y="21302"/>
                      <a:pt x="96923" y="21498"/>
                      <a:pt x="96923" y="21693"/>
                    </a:cubicBezTo>
                    <a:cubicBezTo>
                      <a:pt x="96615" y="22280"/>
                      <a:pt x="96615" y="22280"/>
                      <a:pt x="96615" y="22280"/>
                    </a:cubicBezTo>
                    <a:cubicBezTo>
                      <a:pt x="94153" y="26775"/>
                      <a:pt x="92923" y="31661"/>
                      <a:pt x="92923" y="36938"/>
                    </a:cubicBezTo>
                    <a:cubicBezTo>
                      <a:pt x="92923" y="50814"/>
                      <a:pt x="102461" y="63517"/>
                      <a:pt x="119384" y="72117"/>
                    </a:cubicBezTo>
                    <a:cubicBezTo>
                      <a:pt x="120000" y="72508"/>
                      <a:pt x="120000" y="72899"/>
                      <a:pt x="119692" y="73289"/>
                    </a:cubicBezTo>
                    <a:cubicBezTo>
                      <a:pt x="106769" y="84429"/>
                      <a:pt x="106769" y="84429"/>
                      <a:pt x="106769" y="84429"/>
                    </a:cubicBezTo>
                    <a:cubicBezTo>
                      <a:pt x="106769" y="84625"/>
                      <a:pt x="106153" y="84820"/>
                      <a:pt x="105846" y="84820"/>
                    </a:cubicBezTo>
                    <a:cubicBezTo>
                      <a:pt x="105846" y="84820"/>
                      <a:pt x="105538" y="84820"/>
                      <a:pt x="105230" y="84625"/>
                    </a:cubicBezTo>
                    <a:cubicBezTo>
                      <a:pt x="102461" y="83648"/>
                      <a:pt x="98769" y="83061"/>
                      <a:pt x="95384" y="83061"/>
                    </a:cubicBezTo>
                    <a:cubicBezTo>
                      <a:pt x="84000" y="83061"/>
                      <a:pt x="74769" y="88925"/>
                      <a:pt x="74769" y="96156"/>
                    </a:cubicBezTo>
                    <a:cubicBezTo>
                      <a:pt x="74769" y="99869"/>
                      <a:pt x="77230" y="103192"/>
                      <a:pt x="81230" y="105732"/>
                    </a:cubicBezTo>
                    <a:cubicBezTo>
                      <a:pt x="81846" y="105928"/>
                      <a:pt x="81846" y="106514"/>
                      <a:pt x="81538" y="106710"/>
                    </a:cubicBezTo>
                    <a:cubicBezTo>
                      <a:pt x="66769" y="119804"/>
                      <a:pt x="66769" y="119804"/>
                      <a:pt x="66769" y="119804"/>
                    </a:cubicBezTo>
                    <a:cubicBezTo>
                      <a:pt x="66461" y="119999"/>
                      <a:pt x="66153" y="119999"/>
                      <a:pt x="65846" y="119999"/>
                    </a:cubicBezTo>
                    <a:cubicBezTo>
                      <a:pt x="65846" y="119999"/>
                      <a:pt x="65846" y="119999"/>
                      <a:pt x="65846" y="11999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220;p28"/>
              <p:cNvSpPr/>
              <p:nvPr/>
            </p:nvSpPr>
            <p:spPr>
              <a:xfrm>
                <a:off x="3166434" y="3980279"/>
                <a:ext cx="1820102" cy="851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chemeClr val="lt1"/>
                    </a:solidFill>
                    <a:latin typeface="Arial"/>
                    <a:ea typeface="Arial"/>
                    <a:cs typeface="Arial"/>
                    <a:sym typeface="Arial"/>
                  </a:rPr>
                  <a:t>Housing, Smart Infrastructure &amp; Urban Form</a:t>
                </a:r>
                <a:endParaRPr sz="1400" b="1" dirty="0">
                  <a:solidFill>
                    <a:schemeClr val="lt1"/>
                  </a:solidFill>
                  <a:latin typeface="Calibri"/>
                  <a:ea typeface="Calibri"/>
                  <a:cs typeface="Calibri"/>
                  <a:sym typeface="Calibri"/>
                </a:endParaRPr>
              </a:p>
            </p:txBody>
          </p:sp>
        </p:grpSp>
        <p:sp>
          <p:nvSpPr>
            <p:cNvPr id="76" name="TextBox 75"/>
            <p:cNvSpPr txBox="1"/>
            <p:nvPr/>
          </p:nvSpPr>
          <p:spPr>
            <a:xfrm flipH="1">
              <a:off x="5074874" y="3354640"/>
              <a:ext cx="2108719" cy="1565924"/>
            </a:xfrm>
            <a:prstGeom prst="rect">
              <a:avLst/>
            </a:prstGeom>
            <a:noFill/>
          </p:spPr>
          <p:txBody>
            <a:bodyPr wrap="square" rtlCol="0">
              <a:spAutoFit/>
            </a:bodyPr>
            <a:lstStyle/>
            <a:p>
              <a:pPr algn="ctr"/>
              <a:r>
                <a:rPr lang="en-US" sz="1600" dirty="0"/>
                <a:t>Healthy, Equitable, Inclusive, Resilient &amp; Smart (</a:t>
              </a:r>
              <a:r>
                <a:rPr lang="en-US" sz="1600" b="1" dirty="0"/>
                <a:t>HEIRS</a:t>
              </a:r>
              <a:r>
                <a:rPr lang="en-US" sz="1600" dirty="0"/>
                <a:t>) Communities </a:t>
              </a:r>
            </a:p>
          </p:txBody>
        </p:sp>
        <p:sp>
          <p:nvSpPr>
            <p:cNvPr id="2" name="Rectangle 1"/>
            <p:cNvSpPr/>
            <p:nvPr/>
          </p:nvSpPr>
          <p:spPr>
            <a:xfrm>
              <a:off x="4935383" y="2957623"/>
              <a:ext cx="2380244" cy="546253"/>
            </a:xfrm>
            <a:prstGeom prst="rect">
              <a:avLst/>
            </a:prstGeom>
            <a:noFill/>
          </p:spPr>
          <p:txBody>
            <a:bodyPr wrap="square" lIns="91440" tIns="45720" rIns="91440" bIns="45720">
              <a:spAutoFit/>
            </a:bodyPr>
            <a:lstStyle/>
            <a:p>
              <a:pPr algn="ctr"/>
              <a:r>
                <a:rPr lang="en-US" sz="2400" dirty="0">
                  <a:ln w="0"/>
                  <a:solidFill>
                    <a:srgbClr val="FF0000"/>
                  </a:solidFill>
                  <a:effectLst>
                    <a:reflection blurRad="6350" stA="53000" endA="300" endPos="35500" dir="5400000" sy="-90000" algn="bl" rotWithShape="0"/>
                  </a:effectLst>
                  <a:latin typeface="Viner Hand ITC" panose="03070502030502020203" pitchFamily="66" charset="0"/>
                </a:rPr>
                <a:t>Key Themes</a:t>
              </a:r>
              <a:endParaRPr lang="en-US" sz="2400" b="0" cap="none" spc="0" dirty="0">
                <a:ln w="0"/>
                <a:solidFill>
                  <a:srgbClr val="FF0000"/>
                </a:solidFill>
                <a:effectLst>
                  <a:reflection blurRad="6350" stA="53000" endA="300" endPos="35500" dir="5400000" sy="-90000" algn="bl" rotWithShape="0"/>
                </a:effectLst>
                <a:latin typeface="Viner Hand ITC" panose="03070502030502020203" pitchFamily="66" charset="0"/>
              </a:endParaRPr>
            </a:p>
          </p:txBody>
        </p:sp>
      </p:grpSp>
      <p:sp>
        <p:nvSpPr>
          <p:cNvPr id="18" name="TextBox 17"/>
          <p:cNvSpPr txBox="1"/>
          <p:nvPr/>
        </p:nvSpPr>
        <p:spPr>
          <a:xfrm>
            <a:off x="3874796" y="173921"/>
            <a:ext cx="7675053" cy="523220"/>
          </a:xfrm>
          <a:prstGeom prst="rect">
            <a:avLst/>
          </a:prstGeom>
          <a:noFill/>
        </p:spPr>
        <p:txBody>
          <a:bodyPr wrap="square" rtlCol="0">
            <a:spAutoFit/>
          </a:bodyPr>
          <a:lstStyle/>
          <a:p>
            <a:r>
              <a:rPr lang="en-US" sz="1600" b="1" dirty="0">
                <a:latin typeface="Viner Hand ITC" panose="03070502030502020203" pitchFamily="66" charset="0"/>
                <a:cs typeface="Aparajita" panose="020B0604020202020204" pitchFamily="34" charset="0"/>
              </a:rPr>
              <a:t>The Department of </a:t>
            </a:r>
            <a:r>
              <a:rPr lang="en-US" sz="2800" b="1" dirty="0">
                <a:latin typeface="Viner Hand ITC" panose="03070502030502020203" pitchFamily="66" charset="0"/>
                <a:cs typeface="Aparajita" panose="020B0604020202020204" pitchFamily="34" charset="0"/>
              </a:rPr>
              <a:t>Urban</a:t>
            </a:r>
            <a:r>
              <a:rPr lang="en-US" sz="1600" b="1" dirty="0">
                <a:latin typeface="Viner Hand ITC" panose="03070502030502020203" pitchFamily="66" charset="0"/>
                <a:cs typeface="Aparajita" panose="020B0604020202020204" pitchFamily="34" charset="0"/>
              </a:rPr>
              <a:t> &amp; Regional Planning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9975" b="25168"/>
          <a:stretch/>
        </p:blipFill>
        <p:spPr>
          <a:xfrm>
            <a:off x="9266579" y="206518"/>
            <a:ext cx="2194560" cy="752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2" name="Diagram 11"/>
          <p:cNvGraphicFramePr/>
          <p:nvPr>
            <p:extLst>
              <p:ext uri="{D42A27DB-BD31-4B8C-83A1-F6EECF244321}">
                <p14:modId xmlns:p14="http://schemas.microsoft.com/office/powerpoint/2010/main" val="2775378937"/>
              </p:ext>
            </p:extLst>
          </p:nvPr>
        </p:nvGraphicFramePr>
        <p:xfrm>
          <a:off x="1676831" y="3788520"/>
          <a:ext cx="1495443" cy="581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p:cNvGrpSpPr/>
          <p:nvPr/>
        </p:nvGrpSpPr>
        <p:grpSpPr>
          <a:xfrm>
            <a:off x="1858200" y="4750361"/>
            <a:ext cx="1829765" cy="581102"/>
            <a:chOff x="-167161" y="0"/>
            <a:chExt cx="1829765" cy="581102"/>
          </a:xfrm>
        </p:grpSpPr>
        <p:sp>
          <p:nvSpPr>
            <p:cNvPr id="27" name="Oval 26"/>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28" name="Oval 4"/>
            <p:cNvSpPr txBox="1"/>
            <p:nvPr/>
          </p:nvSpPr>
          <p:spPr>
            <a:xfrm>
              <a:off x="-28940" y="85100"/>
              <a:ext cx="1523090"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dirty="0"/>
                <a:t>UC Berkeley, Dept of Environment Planning &amp; Landscape Architecture</a:t>
              </a:r>
              <a:endParaRPr lang="en-US" sz="1000" kern="1200" dirty="0"/>
            </a:p>
          </p:txBody>
        </p:sp>
      </p:grpSp>
      <p:grpSp>
        <p:nvGrpSpPr>
          <p:cNvPr id="29" name="Group 28"/>
          <p:cNvGrpSpPr/>
          <p:nvPr/>
        </p:nvGrpSpPr>
        <p:grpSpPr>
          <a:xfrm>
            <a:off x="2298207" y="5503167"/>
            <a:ext cx="1829765" cy="581102"/>
            <a:chOff x="-167161" y="0"/>
            <a:chExt cx="1829765" cy="581102"/>
          </a:xfrm>
        </p:grpSpPr>
        <p:sp>
          <p:nvSpPr>
            <p:cNvPr id="30" name="Oval 29"/>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31"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Jackson Public Schools</a:t>
              </a:r>
            </a:p>
          </p:txBody>
        </p:sp>
      </p:grpSp>
      <p:grpSp>
        <p:nvGrpSpPr>
          <p:cNvPr id="32" name="Group 31"/>
          <p:cNvGrpSpPr/>
          <p:nvPr/>
        </p:nvGrpSpPr>
        <p:grpSpPr>
          <a:xfrm>
            <a:off x="3407747" y="6044691"/>
            <a:ext cx="1829765" cy="581102"/>
            <a:chOff x="-167161" y="0"/>
            <a:chExt cx="1829765" cy="581102"/>
          </a:xfrm>
        </p:grpSpPr>
        <p:sp>
          <p:nvSpPr>
            <p:cNvPr id="33" name="Oval 32"/>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34"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dirty="0"/>
                <a:t>Cornell University, School of Industrial and Labor Relations</a:t>
              </a:r>
              <a:endParaRPr lang="en-US" sz="1000" kern="1200" dirty="0"/>
            </a:p>
          </p:txBody>
        </p:sp>
      </p:grpSp>
      <p:grpSp>
        <p:nvGrpSpPr>
          <p:cNvPr id="35" name="Group 34"/>
          <p:cNvGrpSpPr/>
          <p:nvPr/>
        </p:nvGrpSpPr>
        <p:grpSpPr>
          <a:xfrm>
            <a:off x="5188546" y="6262053"/>
            <a:ext cx="1829765" cy="581102"/>
            <a:chOff x="-167161" y="0"/>
            <a:chExt cx="1829765" cy="581102"/>
          </a:xfrm>
        </p:grpSpPr>
        <p:sp>
          <p:nvSpPr>
            <p:cNvPr id="36" name="Oval 35"/>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37"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Jobs with Justice</a:t>
              </a:r>
            </a:p>
          </p:txBody>
        </p:sp>
      </p:grpSp>
      <p:grpSp>
        <p:nvGrpSpPr>
          <p:cNvPr id="38" name="Group 37"/>
          <p:cNvGrpSpPr/>
          <p:nvPr/>
        </p:nvGrpSpPr>
        <p:grpSpPr>
          <a:xfrm>
            <a:off x="1796154" y="2263570"/>
            <a:ext cx="1829765" cy="581102"/>
            <a:chOff x="-99465" y="-497442"/>
            <a:chExt cx="1829765" cy="581102"/>
          </a:xfrm>
        </p:grpSpPr>
        <p:sp>
          <p:nvSpPr>
            <p:cNvPr id="39" name="Oval 38"/>
            <p:cNvSpPr/>
            <p:nvPr/>
          </p:nvSpPr>
          <p:spPr>
            <a:xfrm>
              <a:off x="-99465" y="-497442"/>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0" name="Oval 4"/>
            <p:cNvSpPr txBox="1"/>
            <p:nvPr/>
          </p:nvSpPr>
          <p:spPr>
            <a:xfrm>
              <a:off x="-37418" y="-367952"/>
              <a:ext cx="1592098"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Maritime Transportation Research &amp; Education Center</a:t>
              </a:r>
            </a:p>
          </p:txBody>
        </p:sp>
      </p:grpSp>
      <p:grpSp>
        <p:nvGrpSpPr>
          <p:cNvPr id="41" name="Group 40"/>
          <p:cNvGrpSpPr/>
          <p:nvPr/>
        </p:nvGrpSpPr>
        <p:grpSpPr>
          <a:xfrm>
            <a:off x="8876866" y="4720783"/>
            <a:ext cx="1829765" cy="581102"/>
            <a:chOff x="-167161" y="0"/>
            <a:chExt cx="1829765" cy="581102"/>
          </a:xfrm>
        </p:grpSpPr>
        <p:sp>
          <p:nvSpPr>
            <p:cNvPr id="42" name="Oval 41"/>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3" name="Oval 4"/>
            <p:cNvSpPr txBox="1"/>
            <p:nvPr/>
          </p:nvSpPr>
          <p:spPr>
            <a:xfrm>
              <a:off x="100802" y="120612"/>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Deep South Center for Environmental Justice</a:t>
              </a:r>
            </a:p>
          </p:txBody>
        </p:sp>
      </p:grpSp>
      <p:grpSp>
        <p:nvGrpSpPr>
          <p:cNvPr id="44" name="Group 43"/>
          <p:cNvGrpSpPr/>
          <p:nvPr/>
        </p:nvGrpSpPr>
        <p:grpSpPr>
          <a:xfrm>
            <a:off x="8332274" y="5473685"/>
            <a:ext cx="1829765" cy="581102"/>
            <a:chOff x="-167161" y="0"/>
            <a:chExt cx="1829765" cy="581102"/>
          </a:xfrm>
        </p:grpSpPr>
        <p:sp>
          <p:nvSpPr>
            <p:cNvPr id="45" name="Oval 44"/>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6"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2C Mississippi</a:t>
              </a:r>
            </a:p>
          </p:txBody>
        </p:sp>
      </p:grpSp>
      <p:grpSp>
        <p:nvGrpSpPr>
          <p:cNvPr id="47" name="Group 46"/>
          <p:cNvGrpSpPr/>
          <p:nvPr/>
        </p:nvGrpSpPr>
        <p:grpSpPr>
          <a:xfrm>
            <a:off x="2288623" y="1616813"/>
            <a:ext cx="1829765" cy="581102"/>
            <a:chOff x="-167161" y="0"/>
            <a:chExt cx="1829765" cy="581102"/>
          </a:xfrm>
        </p:grpSpPr>
        <p:sp>
          <p:nvSpPr>
            <p:cNvPr id="48" name="Oval 47"/>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49"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University of Louisiana, Lafayette</a:t>
              </a:r>
            </a:p>
          </p:txBody>
        </p:sp>
      </p:grpSp>
      <p:grpSp>
        <p:nvGrpSpPr>
          <p:cNvPr id="50" name="Group 49"/>
          <p:cNvGrpSpPr/>
          <p:nvPr/>
        </p:nvGrpSpPr>
        <p:grpSpPr>
          <a:xfrm>
            <a:off x="6763672" y="740626"/>
            <a:ext cx="1829765" cy="581102"/>
            <a:chOff x="-167161" y="0"/>
            <a:chExt cx="1829765" cy="581102"/>
          </a:xfrm>
        </p:grpSpPr>
        <p:sp>
          <p:nvSpPr>
            <p:cNvPr id="51" name="Oval 50"/>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52"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One Voice</a:t>
              </a:r>
            </a:p>
          </p:txBody>
        </p:sp>
      </p:grpSp>
      <p:grpSp>
        <p:nvGrpSpPr>
          <p:cNvPr id="53" name="Group 52"/>
          <p:cNvGrpSpPr/>
          <p:nvPr/>
        </p:nvGrpSpPr>
        <p:grpSpPr>
          <a:xfrm>
            <a:off x="8639804" y="1929638"/>
            <a:ext cx="1829765" cy="581102"/>
            <a:chOff x="-167161" y="0"/>
            <a:chExt cx="1829765" cy="581102"/>
          </a:xfrm>
        </p:grpSpPr>
        <p:sp>
          <p:nvSpPr>
            <p:cNvPr id="54" name="Oval 53"/>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55"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dirty="0"/>
                <a:t>Jobs to Move America</a:t>
              </a:r>
              <a:endParaRPr lang="en-US" sz="1000" kern="1200" dirty="0"/>
            </a:p>
          </p:txBody>
        </p:sp>
      </p:grpSp>
      <p:grpSp>
        <p:nvGrpSpPr>
          <p:cNvPr id="56" name="Group 55"/>
          <p:cNvGrpSpPr/>
          <p:nvPr/>
        </p:nvGrpSpPr>
        <p:grpSpPr>
          <a:xfrm>
            <a:off x="8055841" y="1256991"/>
            <a:ext cx="1829765" cy="581102"/>
            <a:chOff x="-167161" y="0"/>
            <a:chExt cx="1829765" cy="581102"/>
          </a:xfrm>
        </p:grpSpPr>
        <p:sp>
          <p:nvSpPr>
            <p:cNvPr id="57" name="Oval 56"/>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58"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HBCU Sustainable Communities Initiative</a:t>
              </a:r>
            </a:p>
          </p:txBody>
        </p:sp>
      </p:grpSp>
      <p:grpSp>
        <p:nvGrpSpPr>
          <p:cNvPr id="59" name="Group 58"/>
          <p:cNvGrpSpPr/>
          <p:nvPr/>
        </p:nvGrpSpPr>
        <p:grpSpPr>
          <a:xfrm>
            <a:off x="3251548" y="1057567"/>
            <a:ext cx="1829765" cy="581102"/>
            <a:chOff x="-167161" y="0"/>
            <a:chExt cx="1829765" cy="581102"/>
          </a:xfrm>
        </p:grpSpPr>
        <p:sp>
          <p:nvSpPr>
            <p:cNvPr id="60" name="Oval 59"/>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62"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South Delta Planning &amp; Development District</a:t>
              </a:r>
            </a:p>
          </p:txBody>
        </p:sp>
      </p:grpSp>
      <p:grpSp>
        <p:nvGrpSpPr>
          <p:cNvPr id="64" name="Group 63"/>
          <p:cNvGrpSpPr/>
          <p:nvPr/>
        </p:nvGrpSpPr>
        <p:grpSpPr>
          <a:xfrm>
            <a:off x="7012585" y="6039692"/>
            <a:ext cx="1829765" cy="581102"/>
            <a:chOff x="-167161" y="0"/>
            <a:chExt cx="1829765" cy="581102"/>
          </a:xfrm>
        </p:grpSpPr>
        <p:sp>
          <p:nvSpPr>
            <p:cNvPr id="66" name="Oval 65"/>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68"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Climate Resilience Center</a:t>
              </a:r>
            </a:p>
          </p:txBody>
        </p:sp>
      </p:grpSp>
      <p:grpSp>
        <p:nvGrpSpPr>
          <p:cNvPr id="69" name="Group 68"/>
          <p:cNvGrpSpPr/>
          <p:nvPr/>
        </p:nvGrpSpPr>
        <p:grpSpPr>
          <a:xfrm>
            <a:off x="4861290" y="670514"/>
            <a:ext cx="1829765" cy="581102"/>
            <a:chOff x="-167161" y="0"/>
            <a:chExt cx="1829765" cy="581102"/>
          </a:xfrm>
        </p:grpSpPr>
        <p:sp>
          <p:nvSpPr>
            <p:cNvPr id="77" name="Oval 76"/>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78"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CREW @ Ole Miss</a:t>
              </a:r>
            </a:p>
          </p:txBody>
        </p:sp>
      </p:grpSp>
      <p:grpSp>
        <p:nvGrpSpPr>
          <p:cNvPr id="97" name="Group 96"/>
          <p:cNvGrpSpPr/>
          <p:nvPr/>
        </p:nvGrpSpPr>
        <p:grpSpPr>
          <a:xfrm>
            <a:off x="9051381" y="2663140"/>
            <a:ext cx="1829765" cy="581102"/>
            <a:chOff x="-167161" y="0"/>
            <a:chExt cx="1829765" cy="581102"/>
          </a:xfrm>
        </p:grpSpPr>
        <p:sp>
          <p:nvSpPr>
            <p:cNvPr id="98" name="Oval 97"/>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99"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kern="1200" dirty="0"/>
                <a:t>Clean Energy States Alliance</a:t>
              </a:r>
            </a:p>
          </p:txBody>
        </p:sp>
      </p:grpSp>
      <p:grpSp>
        <p:nvGrpSpPr>
          <p:cNvPr id="100" name="Group 99"/>
          <p:cNvGrpSpPr/>
          <p:nvPr/>
        </p:nvGrpSpPr>
        <p:grpSpPr>
          <a:xfrm>
            <a:off x="9247156" y="4007996"/>
            <a:ext cx="1829765" cy="581102"/>
            <a:chOff x="-167161" y="0"/>
            <a:chExt cx="1829765" cy="581102"/>
          </a:xfrm>
        </p:grpSpPr>
        <p:sp>
          <p:nvSpPr>
            <p:cNvPr id="101" name="Oval 100"/>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2" name="Oval 4"/>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dirty="0"/>
                <a:t>NEOO Partners Inc</a:t>
              </a:r>
              <a:endParaRPr lang="en-US" sz="1000" kern="1200" dirty="0"/>
            </a:p>
          </p:txBody>
        </p:sp>
      </p:grpSp>
      <p:sp>
        <p:nvSpPr>
          <p:cNvPr id="4"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2C8CC3D4-1E6A-F9CA-DDCA-75DD353462C6}"/>
              </a:ext>
            </a:extLst>
          </p:cNvPr>
          <p:cNvSpPr txBox="1"/>
          <p:nvPr/>
        </p:nvSpPr>
        <p:spPr>
          <a:xfrm>
            <a:off x="425840" y="251732"/>
            <a:ext cx="1874231" cy="369332"/>
          </a:xfrm>
          <a:prstGeom prst="rect">
            <a:avLst/>
          </a:prstGeom>
          <a:noFill/>
        </p:spPr>
        <p:txBody>
          <a:bodyPr wrap="none" rtlCol="0">
            <a:spAutoFit/>
          </a:bodyPr>
          <a:lstStyle/>
          <a:p>
            <a:r>
              <a:rPr lang="en-US" b="1" dirty="0">
                <a:latin typeface="Abadi" panose="020F0502020204030204" pitchFamily="34" charset="0"/>
              </a:rPr>
              <a:t>Selected Partners</a:t>
            </a:r>
          </a:p>
        </p:txBody>
      </p:sp>
      <p:grpSp>
        <p:nvGrpSpPr>
          <p:cNvPr id="11" name="Group 10">
            <a:extLst>
              <a:ext uri="{FF2B5EF4-FFF2-40B4-BE49-F238E27FC236}">
                <a16:creationId xmlns:a16="http://schemas.microsoft.com/office/drawing/2014/main" id="{A18F1DAA-868C-6C17-C521-EF54C5D321D1}"/>
              </a:ext>
            </a:extLst>
          </p:cNvPr>
          <p:cNvGrpSpPr/>
          <p:nvPr/>
        </p:nvGrpSpPr>
        <p:grpSpPr>
          <a:xfrm>
            <a:off x="9151003" y="3342114"/>
            <a:ext cx="1829765" cy="581102"/>
            <a:chOff x="-167161" y="0"/>
            <a:chExt cx="1829765" cy="581102"/>
          </a:xfrm>
        </p:grpSpPr>
        <p:sp>
          <p:nvSpPr>
            <p:cNvPr id="14" name="Oval 13">
              <a:extLst>
                <a:ext uri="{FF2B5EF4-FFF2-40B4-BE49-F238E27FC236}">
                  <a16:creationId xmlns:a16="http://schemas.microsoft.com/office/drawing/2014/main" id="{4559F143-5BCF-40B4-10FE-7F165F835D03}"/>
                </a:ext>
              </a:extLst>
            </p:cNvPr>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5" name="Oval 4">
              <a:extLst>
                <a:ext uri="{FF2B5EF4-FFF2-40B4-BE49-F238E27FC236}">
                  <a16:creationId xmlns:a16="http://schemas.microsoft.com/office/drawing/2014/main" id="{EC9B9899-BD6A-1D8A-363D-8C43E48CB36A}"/>
                </a:ext>
              </a:extLst>
            </p:cNvPr>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44500" rtl="0">
                <a:lnSpc>
                  <a:spcPct val="90000"/>
                </a:lnSpc>
                <a:spcBef>
                  <a:spcPct val="0"/>
                </a:spcBef>
                <a:spcAft>
                  <a:spcPct val="35000"/>
                </a:spcAft>
              </a:pPr>
              <a:r>
                <a:rPr lang="en-US" sz="1000" dirty="0"/>
                <a:t>FEMA</a:t>
              </a:r>
              <a:endParaRPr lang="en-US" sz="1000" kern="1200" dirty="0"/>
            </a:p>
          </p:txBody>
        </p:sp>
      </p:grpSp>
      <p:grpSp>
        <p:nvGrpSpPr>
          <p:cNvPr id="19" name="Group 18">
            <a:extLst>
              <a:ext uri="{FF2B5EF4-FFF2-40B4-BE49-F238E27FC236}">
                <a16:creationId xmlns:a16="http://schemas.microsoft.com/office/drawing/2014/main" id="{055C9A88-B82A-0128-DB0E-6FBF3800305C}"/>
              </a:ext>
            </a:extLst>
          </p:cNvPr>
          <p:cNvGrpSpPr/>
          <p:nvPr/>
        </p:nvGrpSpPr>
        <p:grpSpPr>
          <a:xfrm>
            <a:off x="1629334" y="2987811"/>
            <a:ext cx="1829765" cy="581102"/>
            <a:chOff x="-167161" y="0"/>
            <a:chExt cx="1829765" cy="581102"/>
          </a:xfrm>
        </p:grpSpPr>
        <p:sp>
          <p:nvSpPr>
            <p:cNvPr id="20" name="Oval 19">
              <a:extLst>
                <a:ext uri="{FF2B5EF4-FFF2-40B4-BE49-F238E27FC236}">
                  <a16:creationId xmlns:a16="http://schemas.microsoft.com/office/drawing/2014/main" id="{2B391903-C04A-1037-56F2-C2B8BC4EAC0C}"/>
                </a:ext>
              </a:extLst>
            </p:cNvPr>
            <p:cNvSpPr/>
            <p:nvPr/>
          </p:nvSpPr>
          <p:spPr>
            <a:xfrm>
              <a:off x="-167161" y="0"/>
              <a:ext cx="1829765" cy="58110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22" name="Oval 4">
              <a:extLst>
                <a:ext uri="{FF2B5EF4-FFF2-40B4-BE49-F238E27FC236}">
                  <a16:creationId xmlns:a16="http://schemas.microsoft.com/office/drawing/2014/main" id="{8FF9B640-0107-21BB-4D88-B0A40200E883}"/>
                </a:ext>
              </a:extLst>
            </p:cNvPr>
            <p:cNvSpPr txBox="1"/>
            <p:nvPr/>
          </p:nvSpPr>
          <p:spPr>
            <a:xfrm>
              <a:off x="100802" y="85100"/>
              <a:ext cx="1293839" cy="41090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en-US" sz="1000" dirty="0"/>
                <a:t>Jackson Redevelopment Authority</a:t>
              </a:r>
              <a:endParaRPr lang="en-US" sz="1000" kern="1200" dirty="0"/>
            </a:p>
          </p:txBody>
        </p:sp>
      </p:grpSp>
    </p:spTree>
    <p:extLst>
      <p:ext uri="{BB962C8B-B14F-4D97-AF65-F5344CB8AC3E}">
        <p14:creationId xmlns:p14="http://schemas.microsoft.com/office/powerpoint/2010/main" val="376584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9" name="Freeform: Shape 4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5" name="TextBox 4">
            <a:extLst>
              <a:ext uri="{FF2B5EF4-FFF2-40B4-BE49-F238E27FC236}">
                <a16:creationId xmlns:a16="http://schemas.microsoft.com/office/drawing/2014/main" id="{017EEA2F-CE3B-E0A7-0CC4-E7FEEA85A858}"/>
              </a:ext>
            </a:extLst>
          </p:cNvPr>
          <p:cNvSpPr txBox="1"/>
          <p:nvPr/>
        </p:nvSpPr>
        <p:spPr>
          <a:xfrm>
            <a:off x="1103312" y="452718"/>
            <a:ext cx="8947522" cy="1400530"/>
          </a:xfrm>
          <a:prstGeom prst="rect">
            <a:avLst/>
          </a:prstGeom>
        </p:spPr>
        <p:txBody>
          <a:bodyPr vert="horz" lIns="91440" tIns="45720" rIns="91440" bIns="45720" rtlCol="0" anchor="ctr">
            <a:normAutofit/>
          </a:bodyPr>
          <a:lstStyle/>
          <a:p>
            <a:pPr marL="0" marR="0">
              <a:spcBef>
                <a:spcPct val="0"/>
              </a:spcBef>
              <a:spcAft>
                <a:spcPts val="600"/>
              </a:spcAft>
              <a:buClr>
                <a:schemeClr val="bg2">
                  <a:lumMod val="40000"/>
                  <a:lumOff val="60000"/>
                </a:schemeClr>
              </a:buClr>
              <a:buSzPct val="80000"/>
            </a:pPr>
            <a:r>
              <a:rPr lang="en-US" sz="4200" b="0" i="0" kern="1200" cap="all" dirty="0">
                <a:solidFill>
                  <a:srgbClr val="FFFFFF"/>
                </a:solidFill>
                <a:effectLst/>
                <a:latin typeface="+mj-lt"/>
                <a:ea typeface="+mj-ea"/>
                <a:cs typeface="+mj-cs"/>
              </a:rPr>
              <a:t>current Research projects </a:t>
            </a:r>
            <a:r>
              <a:rPr lang="en-US" sz="2400" b="0" i="0" kern="1200" dirty="0">
                <a:solidFill>
                  <a:srgbClr val="FFFFFF"/>
                </a:solidFill>
                <a:effectLst/>
                <a:latin typeface="+mj-lt"/>
                <a:ea typeface="+mj-ea"/>
                <a:cs typeface="+mj-cs"/>
              </a:rPr>
              <a:t>Berneece S. Herbert, PhD</a:t>
            </a:r>
            <a:endParaRPr lang="en-US" sz="4200" b="0" i="0" kern="1200" dirty="0">
              <a:solidFill>
                <a:srgbClr val="FFFFFF"/>
              </a:solidFill>
              <a:effectLst/>
              <a:latin typeface="+mj-lt"/>
              <a:ea typeface="+mj-ea"/>
              <a:cs typeface="+mj-cs"/>
            </a:endParaRPr>
          </a:p>
        </p:txBody>
      </p:sp>
      <p:sp>
        <p:nvSpPr>
          <p:cNvPr id="3" name="TextBox 2">
            <a:extLst>
              <a:ext uri="{FF2B5EF4-FFF2-40B4-BE49-F238E27FC236}">
                <a16:creationId xmlns:a16="http://schemas.microsoft.com/office/drawing/2014/main" id="{BDC984AB-2DB0-734F-310E-55AF9163F265}"/>
              </a:ext>
            </a:extLst>
          </p:cNvPr>
          <p:cNvSpPr txBox="1"/>
          <p:nvPr/>
        </p:nvSpPr>
        <p:spPr>
          <a:xfrm>
            <a:off x="319177" y="2323122"/>
            <a:ext cx="11684611" cy="4547198"/>
          </a:xfrm>
          <a:prstGeom prst="rect">
            <a:avLst/>
          </a:prstGeom>
        </p:spPr>
        <p:txBody>
          <a:bodyPr vert="horz" lIns="91440" tIns="45720" rIns="91440" bIns="45720" rtlCol="0">
            <a:noAutofit/>
          </a:bodyPr>
          <a:lstStyle/>
          <a:p>
            <a:pPr marR="0" lvl="0">
              <a:spcBef>
                <a:spcPts val="600"/>
              </a:spcBef>
              <a:buClr>
                <a:schemeClr val="bg2">
                  <a:lumMod val="40000"/>
                  <a:lumOff val="60000"/>
                </a:schemeClr>
              </a:buClr>
              <a:buSzPct val="80000"/>
            </a:pPr>
            <a:r>
              <a:rPr lang="en-US" sz="1200" b="1" i="1" dirty="0">
                <a:effectLst/>
                <a:latin typeface="+mj-lt"/>
                <a:ea typeface="+mj-ea"/>
                <a:cs typeface="+mj-cs"/>
              </a:rPr>
              <a:t>Herbert, B (PI):  Advancing Black Workers in the South: An HBCU Research Initiative. Partner Organizations: Center for Economic and Policy Research, Cornell University, Clinton College, Clark Atlanta University, Norfolk State University, University of Texas at Arlington. </a:t>
            </a:r>
            <a:endParaRPr lang="en-US" sz="1200" b="1" i="1" dirty="0">
              <a:latin typeface="+mj-lt"/>
              <a:ea typeface="+mj-ea"/>
              <a:cs typeface="+mj-cs"/>
            </a:endParaRPr>
          </a:p>
          <a:p>
            <a:pPr marR="0" lvl="0">
              <a:spcBef>
                <a:spcPts val="600"/>
              </a:spcBef>
              <a:buClr>
                <a:schemeClr val="bg2">
                  <a:lumMod val="40000"/>
                  <a:lumOff val="60000"/>
                </a:schemeClr>
              </a:buClr>
              <a:buSzPct val="80000"/>
            </a:pPr>
            <a:r>
              <a:rPr lang="en-US" sz="1200" dirty="0">
                <a:effectLst/>
                <a:latin typeface="+mj-lt"/>
                <a:ea typeface="+mj-ea"/>
                <a:cs typeface="+mj-cs"/>
              </a:rPr>
              <a:t>The primary goal of this project is to improve the research capacity at HBCU's and other Minority Serving Institutions to study Black workers and Black worker organizing in the South. Using a combination of worker surveys and community surveys the research will examine which worker and community issues and characteristics, employer practices, and union and employer strategies have the greatest impact on the power, voice, representation, and economic mobility of Black workers in the South. The project is funded by the Jobs With Justice Education Fund. The project period is February 2024 – January 2026</a:t>
            </a:r>
          </a:p>
          <a:p>
            <a:pPr marL="457200" marR="0">
              <a:spcBef>
                <a:spcPts val="600"/>
              </a:spcBef>
              <a:buClr>
                <a:schemeClr val="bg2">
                  <a:lumMod val="40000"/>
                  <a:lumOff val="60000"/>
                </a:schemeClr>
              </a:buClr>
              <a:buSzPct val="80000"/>
              <a:buFont typeface="Wingdings 3" charset="2"/>
              <a:buChar char=""/>
            </a:pPr>
            <a:r>
              <a:rPr lang="en-US" sz="1200" dirty="0">
                <a:effectLst/>
                <a:latin typeface="+mj-lt"/>
                <a:ea typeface="+mj-ea"/>
                <a:cs typeface="+mj-cs"/>
              </a:rPr>
              <a:t> </a:t>
            </a:r>
          </a:p>
          <a:p>
            <a:pPr marR="0" lvl="0">
              <a:spcBef>
                <a:spcPts val="600"/>
              </a:spcBef>
              <a:buClr>
                <a:schemeClr val="bg2">
                  <a:lumMod val="40000"/>
                  <a:lumOff val="60000"/>
                </a:schemeClr>
              </a:buClr>
              <a:buSzPct val="80000"/>
            </a:pPr>
            <a:r>
              <a:rPr lang="en-US" sz="1200" b="1" i="1" dirty="0">
                <a:effectLst/>
                <a:latin typeface="+mj-lt"/>
                <a:ea typeface="+mj-ea"/>
                <a:cs typeface="+mj-cs"/>
              </a:rPr>
              <a:t>Herbert, B (PI). Enhancing sustainability and landscape connectivity through the design of a conceptual multifunctional urban green corridor system in Jackson MS </a:t>
            </a:r>
            <a:endParaRPr lang="en-US" sz="1200" b="1" i="1" dirty="0">
              <a:latin typeface="+mj-lt"/>
              <a:ea typeface="+mj-ea"/>
              <a:cs typeface="+mj-cs"/>
            </a:endParaRPr>
          </a:p>
          <a:p>
            <a:pPr marR="0" lvl="0">
              <a:spcBef>
                <a:spcPts val="600"/>
              </a:spcBef>
              <a:buClr>
                <a:schemeClr val="bg2">
                  <a:lumMod val="40000"/>
                  <a:lumOff val="60000"/>
                </a:schemeClr>
              </a:buClr>
              <a:buSzPct val="80000"/>
            </a:pPr>
            <a:r>
              <a:rPr lang="en-US" sz="1200" dirty="0">
                <a:effectLst/>
                <a:latin typeface="+mj-lt"/>
                <a:ea typeface="+mj-ea"/>
                <a:cs typeface="+mj-cs"/>
              </a:rPr>
              <a:t>The purpose of this project is to propose a conceptual design of a multifunctional urban green corridor system in Jackson Mississippi to enhance urban sustainability and landscape connectivity. An ecological connectivity pattern analysis will quantify the relationship between the land use/cover types and the availability of land for trails and corridors. The analysis will focus efforts to identify and conserve areas that facilitate movement and enhance connectivity as part of effective, landscape-scale corridor development while also helping to identify and prioritize actions that have the most benefit to biodiversity and ecosystem functioning. The project is funded through the HBCU Sustainable Community Initiative supported by UNCF, INROADS and the Thurgood Marshall Fund. The project period is January 2024 – August 2024</a:t>
            </a:r>
          </a:p>
          <a:p>
            <a:pPr marL="0" marR="0">
              <a:spcBef>
                <a:spcPts val="600"/>
              </a:spcBef>
              <a:buClr>
                <a:schemeClr val="bg2">
                  <a:lumMod val="40000"/>
                  <a:lumOff val="60000"/>
                </a:schemeClr>
              </a:buClr>
              <a:buSzPct val="80000"/>
              <a:buFont typeface="Wingdings 3" charset="2"/>
              <a:buChar char=""/>
            </a:pPr>
            <a:r>
              <a:rPr lang="en-US" sz="1200" dirty="0">
                <a:effectLst/>
                <a:latin typeface="+mj-lt"/>
                <a:ea typeface="+mj-ea"/>
                <a:cs typeface="+mj-cs"/>
              </a:rPr>
              <a:t> </a:t>
            </a:r>
          </a:p>
          <a:p>
            <a:pPr marR="0" lvl="0">
              <a:spcBef>
                <a:spcPts val="600"/>
              </a:spcBef>
              <a:buClr>
                <a:schemeClr val="bg2">
                  <a:lumMod val="40000"/>
                  <a:lumOff val="60000"/>
                </a:schemeClr>
              </a:buClr>
              <a:buSzPct val="80000"/>
            </a:pPr>
            <a:r>
              <a:rPr lang="en-US" sz="1200" b="1" i="1" dirty="0">
                <a:effectLst/>
                <a:latin typeface="+mj-lt"/>
                <a:ea typeface="+mj-ea"/>
                <a:cs typeface="+mj-cs"/>
              </a:rPr>
              <a:t>Herbert, B (Sub-Contract): Micro Parks System: Building Resilience to Climate Disasters in Jackson, MS</a:t>
            </a:r>
            <a:endParaRPr lang="en-US" sz="1200" b="1" i="1" dirty="0">
              <a:latin typeface="+mj-lt"/>
              <a:ea typeface="+mj-ea"/>
              <a:cs typeface="+mj-cs"/>
            </a:endParaRPr>
          </a:p>
          <a:p>
            <a:pPr marR="0" lvl="0">
              <a:spcBef>
                <a:spcPts val="600"/>
              </a:spcBef>
              <a:buClr>
                <a:schemeClr val="bg2">
                  <a:lumMod val="40000"/>
                  <a:lumOff val="60000"/>
                </a:schemeClr>
              </a:buClr>
              <a:buSzPct val="80000"/>
            </a:pPr>
            <a:r>
              <a:rPr lang="en-US" sz="1200" dirty="0">
                <a:effectLst/>
                <a:latin typeface="+mj-lt"/>
                <a:ea typeface="+mj-ea"/>
                <a:cs typeface="+mj-cs"/>
              </a:rPr>
              <a:t>The purpose of this project is to assess the use of selected vacant lots, abandoned and dilapidated properties to be transformed into a system of micro-parks as a nature-based solution for flood mitigation in the City of Jackson. Funding was obtained through 2C Mississippi and the Hilton Foundation. The project period is December 2023 – November 2024.</a:t>
            </a:r>
          </a:p>
          <a:p>
            <a:pPr marL="228600" marR="0">
              <a:lnSpc>
                <a:spcPct val="90000"/>
              </a:lnSpc>
              <a:spcBef>
                <a:spcPts val="1000"/>
              </a:spcBef>
              <a:buClr>
                <a:schemeClr val="bg2">
                  <a:lumMod val="40000"/>
                  <a:lumOff val="60000"/>
                </a:schemeClr>
              </a:buClr>
              <a:buSzPct val="80000"/>
              <a:buFont typeface="Wingdings 3" charset="2"/>
              <a:buChar char=""/>
            </a:pPr>
            <a:r>
              <a:rPr lang="en-US" sz="1200" dirty="0">
                <a:effectLst/>
                <a:latin typeface="+mj-lt"/>
                <a:ea typeface="+mj-ea"/>
                <a:cs typeface="+mj-cs"/>
              </a:rPr>
              <a:t> </a:t>
            </a:r>
          </a:p>
        </p:txBody>
      </p:sp>
    </p:spTree>
    <p:extLst>
      <p:ext uri="{BB962C8B-B14F-4D97-AF65-F5344CB8AC3E}">
        <p14:creationId xmlns:p14="http://schemas.microsoft.com/office/powerpoint/2010/main" val="1144861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9" name="Freeform: Shape 4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extBox 2">
            <a:extLst>
              <a:ext uri="{FF2B5EF4-FFF2-40B4-BE49-F238E27FC236}">
                <a16:creationId xmlns:a16="http://schemas.microsoft.com/office/drawing/2014/main" id="{BDC984AB-2DB0-734F-310E-55AF9163F265}"/>
              </a:ext>
            </a:extLst>
          </p:cNvPr>
          <p:cNvSpPr txBox="1"/>
          <p:nvPr/>
        </p:nvSpPr>
        <p:spPr>
          <a:xfrm>
            <a:off x="410547" y="2430782"/>
            <a:ext cx="11457992" cy="3665218"/>
          </a:xfrm>
          <a:prstGeom prst="rect">
            <a:avLst/>
          </a:prstGeom>
        </p:spPr>
        <p:txBody>
          <a:bodyPr vert="horz" lIns="91440" tIns="45720" rIns="91440" bIns="45720" rtlCol="0">
            <a:noAutofit/>
          </a:bodyPr>
          <a:lstStyle/>
          <a:p>
            <a:pPr marR="0" lvl="0">
              <a:spcBef>
                <a:spcPts val="600"/>
              </a:spcBef>
              <a:buClr>
                <a:schemeClr val="bg2">
                  <a:lumMod val="40000"/>
                  <a:lumOff val="60000"/>
                </a:schemeClr>
              </a:buClr>
              <a:buSzPct val="80000"/>
            </a:pPr>
            <a:r>
              <a:rPr lang="en-US" sz="1200" b="1" i="1" dirty="0">
                <a:effectLst/>
                <a:latin typeface="+mj-lt"/>
                <a:ea typeface="+mj-ea"/>
                <a:cs typeface="+mj-cs"/>
              </a:rPr>
              <a:t>Herbert, B (PI). (March 2024). Assessing Maritime Infrastructure along the Mississippi: Chokepoints and Implications for Food Security. </a:t>
            </a:r>
            <a:r>
              <a:rPr lang="en-US" sz="1200" b="1" i="1" dirty="0" err="1">
                <a:effectLst/>
                <a:latin typeface="+mj-lt"/>
                <a:ea typeface="+mj-ea"/>
                <a:cs typeface="+mj-cs"/>
              </a:rPr>
              <a:t>MarTREC</a:t>
            </a:r>
            <a:r>
              <a:rPr lang="en-US" sz="1200" b="1" i="1" dirty="0">
                <a:effectLst/>
                <a:latin typeface="+mj-lt"/>
                <a:ea typeface="+mj-ea"/>
                <a:cs typeface="+mj-cs"/>
              </a:rPr>
              <a:t>, </a:t>
            </a:r>
            <a:r>
              <a:rPr lang="en-US" sz="1200" b="1" i="1" u="sng" dirty="0">
                <a:effectLst/>
                <a:latin typeface="+mj-lt"/>
                <a:ea typeface="+mj-ea"/>
                <a:cs typeface="+mj-cs"/>
              </a:rPr>
              <a:t>University of Arkansas</a:t>
            </a:r>
            <a:r>
              <a:rPr lang="en-US" sz="1200" b="1" i="1" dirty="0">
                <a:effectLst/>
                <a:latin typeface="+mj-lt"/>
                <a:ea typeface="+mj-ea"/>
                <a:cs typeface="+mj-cs"/>
              </a:rPr>
              <a:t>. </a:t>
            </a:r>
            <a:r>
              <a:rPr lang="en-US" sz="1200" b="1" i="1" u="sng" dirty="0">
                <a:effectLst/>
                <a:latin typeface="+mj-lt"/>
                <a:ea typeface="+mj-ea"/>
                <a:cs typeface="+mj-cs"/>
                <a:hlinkClick r:id="rId6"/>
              </a:rPr>
              <a:t>https://zenodo.org/doi/10.5281/zenodo.10647494</a:t>
            </a:r>
            <a:endParaRPr lang="en-US" sz="1200" b="1" i="1" u="sng" dirty="0">
              <a:latin typeface="+mj-lt"/>
              <a:ea typeface="+mj-ea"/>
              <a:cs typeface="+mj-cs"/>
            </a:endParaRPr>
          </a:p>
          <a:p>
            <a:pPr marR="0" lvl="0">
              <a:spcBef>
                <a:spcPts val="600"/>
              </a:spcBef>
              <a:buClr>
                <a:schemeClr val="bg2">
                  <a:lumMod val="40000"/>
                  <a:lumOff val="60000"/>
                </a:schemeClr>
              </a:buClr>
              <a:buSzPct val="80000"/>
            </a:pPr>
            <a:r>
              <a:rPr lang="en-US" sz="1200" dirty="0">
                <a:effectLst/>
                <a:latin typeface="+mj-lt"/>
                <a:ea typeface="+mj-ea"/>
                <a:cs typeface="+mj-cs"/>
              </a:rPr>
              <a:t>The Mississippi River is a major part of the MTS and has been referred to as ‘America’s inland hydro highway’. It is a critical food security corridor functioning as a major trading thoroughfare for US goods and commodities to and from the rest of the world. The pressure and strain on the water transport infrastructure along the Mississippi river is a serious and urgent issue that requires attention and action from policymakers, stakeholders, and researchers. The purpose of this project is to evaluate the benefits and climate vulnerabilities of the Maritime transportation system, focusing on port infrastructure, agricultural trade, and resiliency. The Port of New Orleans is used as the study site. The project period was November 2021 – June 2023</a:t>
            </a:r>
          </a:p>
          <a:p>
            <a:pPr marL="0" marR="0">
              <a:spcBef>
                <a:spcPts val="600"/>
              </a:spcBef>
              <a:buClr>
                <a:schemeClr val="bg2">
                  <a:lumMod val="40000"/>
                  <a:lumOff val="60000"/>
                </a:schemeClr>
              </a:buClr>
              <a:buSzPct val="80000"/>
              <a:buFont typeface="Wingdings 3" charset="2"/>
              <a:buChar char=""/>
            </a:pPr>
            <a:r>
              <a:rPr lang="en-US" sz="1200" dirty="0">
                <a:effectLst/>
                <a:latin typeface="+mj-lt"/>
                <a:ea typeface="+mj-ea"/>
                <a:cs typeface="+mj-cs"/>
              </a:rPr>
              <a:t> </a:t>
            </a:r>
          </a:p>
          <a:p>
            <a:pPr marL="0" marR="0">
              <a:spcBef>
                <a:spcPts val="600"/>
              </a:spcBef>
              <a:buClr>
                <a:schemeClr val="bg2">
                  <a:lumMod val="40000"/>
                  <a:lumOff val="60000"/>
                </a:schemeClr>
              </a:buClr>
              <a:buSzPct val="80000"/>
            </a:pPr>
            <a:r>
              <a:rPr lang="en-US" sz="1200" dirty="0">
                <a:effectLst/>
                <a:latin typeface="+mj-lt"/>
                <a:ea typeface="+mj-ea"/>
                <a:cs typeface="+mj-cs"/>
              </a:rPr>
              <a:t>RECENT PROJECTS</a:t>
            </a:r>
          </a:p>
          <a:p>
            <a:pPr marR="0" lvl="0">
              <a:spcBef>
                <a:spcPts val="600"/>
              </a:spcBef>
              <a:buClr>
                <a:schemeClr val="bg2">
                  <a:lumMod val="40000"/>
                  <a:lumOff val="60000"/>
                </a:schemeClr>
              </a:buClr>
              <a:buSzPct val="80000"/>
            </a:pPr>
            <a:r>
              <a:rPr lang="en-US" sz="1200" b="1" i="1" dirty="0">
                <a:effectLst/>
                <a:latin typeface="+mj-lt"/>
                <a:ea typeface="+mj-ea"/>
                <a:cs typeface="+mj-cs"/>
              </a:rPr>
              <a:t>Erickson, E and Herbert, B.  (February 2023). Job Quality and Community Well-Being in Mississippi and Alabama’s Manufacturing Facilities. Funded by Jobs to Move America. </a:t>
            </a:r>
            <a:r>
              <a:rPr lang="en-US" sz="1200" b="1" i="1" u="sng" dirty="0">
                <a:latin typeface="+mj-lt"/>
                <a:ea typeface="+mj-ea"/>
                <a:cs typeface="+mj-cs"/>
                <a:hlinkClick r:id="rId7"/>
              </a:rPr>
              <a:t>https://jobstomoveamerica.org/resource/job-quality-and-community-well-being-in-mississippi-and-alabamas-manufacturing-facilities/</a:t>
            </a:r>
            <a:endParaRPr lang="en-US" sz="1200" b="1" i="1" u="sng" dirty="0">
              <a:latin typeface="+mj-lt"/>
              <a:ea typeface="+mj-ea"/>
              <a:cs typeface="+mj-cs"/>
            </a:endParaRPr>
          </a:p>
          <a:p>
            <a:pPr marR="0" lvl="0">
              <a:spcBef>
                <a:spcPts val="600"/>
              </a:spcBef>
              <a:buClr>
                <a:schemeClr val="bg2">
                  <a:lumMod val="40000"/>
                  <a:lumOff val="60000"/>
                </a:schemeClr>
              </a:buClr>
              <a:buSzPct val="80000"/>
            </a:pPr>
            <a:r>
              <a:rPr lang="en-US" sz="1200" dirty="0">
                <a:effectLst/>
                <a:latin typeface="+mj-lt"/>
                <a:ea typeface="+mj-ea"/>
                <a:cs typeface="+mj-cs"/>
              </a:rPr>
              <a:t>The research attempted to shed light on the lived experiences of manufacturing workers in Mississippi and Alabama to better understand the impact that manufacturing facilities have on local individuals, communities, and economies. The report investigates a range of attributes or measurable dimensions of job quality through the analysis of data collected from more than 1,300 employees at manufacturing facilities. These dimensions are assembled into a job quality assessment framework, and then used to assess the overall quality of jobs offered by the two-state region’s manufacturing sector. The project period was February 2022 – February 2023.</a:t>
            </a:r>
          </a:p>
        </p:txBody>
      </p:sp>
      <p:sp>
        <p:nvSpPr>
          <p:cNvPr id="2" name="TextBox 1">
            <a:extLst>
              <a:ext uri="{FF2B5EF4-FFF2-40B4-BE49-F238E27FC236}">
                <a16:creationId xmlns:a16="http://schemas.microsoft.com/office/drawing/2014/main" id="{8E737C7C-2DA7-5864-336F-6FBC2480E073}"/>
              </a:ext>
            </a:extLst>
          </p:cNvPr>
          <p:cNvSpPr txBox="1"/>
          <p:nvPr/>
        </p:nvSpPr>
        <p:spPr>
          <a:xfrm>
            <a:off x="1103312" y="452718"/>
            <a:ext cx="8947522" cy="1400530"/>
          </a:xfrm>
          <a:prstGeom prst="rect">
            <a:avLst/>
          </a:prstGeom>
        </p:spPr>
        <p:txBody>
          <a:bodyPr vert="horz" lIns="91440" tIns="45720" rIns="91440" bIns="45720" rtlCol="0" anchor="ctr">
            <a:normAutofit/>
          </a:bodyPr>
          <a:lstStyle/>
          <a:p>
            <a:pPr marL="0" marR="0">
              <a:spcBef>
                <a:spcPct val="0"/>
              </a:spcBef>
              <a:spcAft>
                <a:spcPts val="600"/>
              </a:spcAft>
              <a:buClr>
                <a:schemeClr val="bg2">
                  <a:lumMod val="40000"/>
                  <a:lumOff val="60000"/>
                </a:schemeClr>
              </a:buClr>
              <a:buSzPct val="80000"/>
            </a:pPr>
            <a:r>
              <a:rPr lang="en-US" sz="4200" b="0" i="0" kern="1200" cap="all" dirty="0">
                <a:solidFill>
                  <a:srgbClr val="FFFFFF"/>
                </a:solidFill>
                <a:effectLst/>
                <a:latin typeface="+mj-lt"/>
                <a:ea typeface="+mj-ea"/>
                <a:cs typeface="+mj-cs"/>
              </a:rPr>
              <a:t>current Research projects </a:t>
            </a:r>
            <a:r>
              <a:rPr lang="en-US" sz="2400" b="0" i="0" kern="1200" dirty="0">
                <a:solidFill>
                  <a:srgbClr val="FFFFFF"/>
                </a:solidFill>
                <a:effectLst/>
                <a:latin typeface="+mj-lt"/>
                <a:ea typeface="+mj-ea"/>
                <a:cs typeface="+mj-cs"/>
              </a:rPr>
              <a:t>Berneece S. Herbert, PhD</a:t>
            </a:r>
            <a:endParaRPr lang="en-US" sz="4200" b="0" i="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272656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9" name="Freeform: Shape 4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extBox 2">
            <a:extLst>
              <a:ext uri="{FF2B5EF4-FFF2-40B4-BE49-F238E27FC236}">
                <a16:creationId xmlns:a16="http://schemas.microsoft.com/office/drawing/2014/main" id="{BDC984AB-2DB0-734F-310E-55AF9163F265}"/>
              </a:ext>
            </a:extLst>
          </p:cNvPr>
          <p:cNvSpPr txBox="1"/>
          <p:nvPr/>
        </p:nvSpPr>
        <p:spPr>
          <a:xfrm>
            <a:off x="427800" y="2286162"/>
            <a:ext cx="11457992" cy="4338925"/>
          </a:xfrm>
          <a:prstGeom prst="rect">
            <a:avLst/>
          </a:prstGeom>
        </p:spPr>
        <p:txBody>
          <a:bodyPr vert="horz" lIns="91440" tIns="45720" rIns="91440" bIns="45720" rtlCol="0">
            <a:noAutofit/>
          </a:bodyPr>
          <a:lstStyle/>
          <a:p>
            <a:pPr marR="0" lvl="0">
              <a:spcBef>
                <a:spcPts val="600"/>
              </a:spcBef>
              <a:buClr>
                <a:schemeClr val="bg2">
                  <a:lumMod val="40000"/>
                  <a:lumOff val="60000"/>
                </a:schemeClr>
              </a:buClr>
              <a:buSzPct val="80000"/>
            </a:pPr>
            <a:r>
              <a:rPr lang="en-US" sz="1200" b="1" i="1" dirty="0">
                <a:effectLst/>
                <a:latin typeface="+mj-lt"/>
                <a:ea typeface="+mj-ea"/>
                <a:cs typeface="+mj-cs"/>
              </a:rPr>
              <a:t>Urban Cooling Strategies for Mitigating Heat Exposure to Enhance Community Resilience Background, Spring Break Extreme Project: Collaborative work with Dr. Rocky </a:t>
            </a:r>
            <a:r>
              <a:rPr lang="en-US" sz="1200" b="1" i="1" dirty="0" err="1">
                <a:effectLst/>
                <a:latin typeface="+mj-lt"/>
                <a:ea typeface="+mj-ea"/>
                <a:cs typeface="+mj-cs"/>
              </a:rPr>
              <a:t>Talchabhadel</a:t>
            </a:r>
            <a:r>
              <a:rPr lang="en-US" sz="1200" b="1" i="1" dirty="0">
                <a:effectLst/>
                <a:latin typeface="+mj-lt"/>
                <a:ea typeface="+mj-ea"/>
                <a:cs typeface="+mj-cs"/>
              </a:rPr>
              <a:t> and Dr. </a:t>
            </a:r>
            <a:r>
              <a:rPr lang="en-US" sz="1200" b="1" i="1" dirty="0" err="1">
                <a:effectLst/>
                <a:latin typeface="+mj-lt"/>
                <a:ea typeface="+mj-ea"/>
                <a:cs typeface="+mj-cs"/>
              </a:rPr>
              <a:t>Yadong</a:t>
            </a:r>
            <a:r>
              <a:rPr lang="en-US" sz="1200" b="1" i="1" dirty="0">
                <a:effectLst/>
                <a:latin typeface="+mj-lt"/>
                <a:ea typeface="+mj-ea"/>
                <a:cs typeface="+mj-cs"/>
              </a:rPr>
              <a:t> Li, Jackson State University, 02-05/2024 </a:t>
            </a:r>
          </a:p>
          <a:p>
            <a:pPr marR="0" lvl="0">
              <a:spcBef>
                <a:spcPts val="600"/>
              </a:spcBef>
              <a:buClr>
                <a:schemeClr val="bg2">
                  <a:lumMod val="40000"/>
                  <a:lumOff val="60000"/>
                </a:schemeClr>
              </a:buClr>
              <a:buSzPct val="80000"/>
            </a:pPr>
            <a:r>
              <a:rPr lang="en-US" sz="1200" dirty="0">
                <a:effectLst/>
                <a:latin typeface="+mj-lt"/>
                <a:ea typeface="+mj-ea"/>
                <a:cs typeface="+mj-cs"/>
              </a:rPr>
              <a:t>The research project is intended to examine how natural solutions such as parks and water features, can help cool down neighborhoods where people are most at risk.</a:t>
            </a:r>
          </a:p>
          <a:p>
            <a:pPr marR="0" lvl="0">
              <a:spcBef>
                <a:spcPts val="600"/>
              </a:spcBef>
              <a:buClr>
                <a:schemeClr val="bg2">
                  <a:lumMod val="40000"/>
                  <a:lumOff val="60000"/>
                </a:schemeClr>
              </a:buClr>
              <a:buSzPct val="80000"/>
            </a:pPr>
            <a:endParaRPr lang="en-US" sz="1200" dirty="0">
              <a:latin typeface="+mj-lt"/>
              <a:ea typeface="+mj-ea"/>
              <a:cs typeface="+mj-cs"/>
            </a:endParaRPr>
          </a:p>
          <a:p>
            <a:pPr marR="0" lvl="0">
              <a:spcBef>
                <a:spcPts val="600"/>
              </a:spcBef>
              <a:buClr>
                <a:schemeClr val="bg2">
                  <a:lumMod val="40000"/>
                  <a:lumOff val="60000"/>
                </a:schemeClr>
              </a:buClr>
              <a:buSzPct val="80000"/>
            </a:pPr>
            <a:r>
              <a:rPr lang="en-US" sz="1200" b="1" i="1" dirty="0">
                <a:effectLst/>
                <a:latin typeface="+mj-lt"/>
                <a:ea typeface="+mj-ea"/>
                <a:cs typeface="+mj-cs"/>
              </a:rPr>
              <a:t>Using AI in Developing Urban Design Plans: Techniques and Implementation &amp; Enhancing Urban Sustainability using Parametric Modeling and Generative Design Tools</a:t>
            </a:r>
          </a:p>
          <a:p>
            <a:pPr marR="0" lvl="0">
              <a:spcBef>
                <a:spcPts val="600"/>
              </a:spcBef>
              <a:buClr>
                <a:schemeClr val="bg2">
                  <a:lumMod val="40000"/>
                  <a:lumOff val="60000"/>
                </a:schemeClr>
              </a:buClr>
              <a:buSzPct val="80000"/>
            </a:pPr>
            <a:r>
              <a:rPr lang="en-US" sz="1200" dirty="0">
                <a:effectLst/>
                <a:latin typeface="+mj-lt"/>
                <a:ea typeface="+mj-ea"/>
                <a:cs typeface="+mj-cs"/>
              </a:rPr>
              <a:t>These are two exploratory case studies in two global architecture firms. The objective is twofold: </a:t>
            </a:r>
            <a:r>
              <a:rPr lang="en-US" sz="1200" dirty="0" err="1">
                <a:effectLst/>
                <a:latin typeface="+mj-lt"/>
                <a:ea typeface="+mj-ea"/>
                <a:cs typeface="+mj-cs"/>
              </a:rPr>
              <a:t>i</a:t>
            </a:r>
            <a:r>
              <a:rPr lang="en-US" sz="1200" dirty="0">
                <a:effectLst/>
                <a:latin typeface="+mj-lt"/>
                <a:ea typeface="+mj-ea"/>
                <a:cs typeface="+mj-cs"/>
              </a:rPr>
              <a:t>) Examining the methods and techniques of using AI in urban design practice; ii) Assessment of their impact on the urban sustainability of the urban form</a:t>
            </a:r>
          </a:p>
          <a:p>
            <a:pPr marR="0" lvl="0">
              <a:spcBef>
                <a:spcPts val="600"/>
              </a:spcBef>
              <a:buClr>
                <a:schemeClr val="bg2">
                  <a:lumMod val="40000"/>
                  <a:lumOff val="60000"/>
                </a:schemeClr>
              </a:buClr>
              <a:buSzPct val="80000"/>
            </a:pPr>
            <a:r>
              <a:rPr lang="en-US" sz="1200" dirty="0">
                <a:effectLst/>
                <a:latin typeface="+mj-lt"/>
                <a:ea typeface="+mj-ea"/>
                <a:cs typeface="+mj-cs"/>
              </a:rPr>
              <a:t>Outcomes: one conference paper in ARCC/EAAE 2024 (Accepted); One conference paper in </a:t>
            </a:r>
            <a:r>
              <a:rPr lang="en-US" sz="1200" dirty="0" err="1">
                <a:effectLst/>
                <a:latin typeface="+mj-lt"/>
                <a:ea typeface="+mj-ea"/>
                <a:cs typeface="+mj-cs"/>
              </a:rPr>
              <a:t>eCAADe</a:t>
            </a:r>
            <a:r>
              <a:rPr lang="en-US" sz="1200" dirty="0">
                <a:effectLst/>
                <a:latin typeface="+mj-lt"/>
                <a:ea typeface="+mj-ea"/>
                <a:cs typeface="+mj-cs"/>
              </a:rPr>
              <a:t> 2024 (submitted in January 2024, accepted), and one journal article in Ekistics (proposal submitted in January 2024; Accepted in March 2024, pending final review).</a:t>
            </a:r>
          </a:p>
          <a:p>
            <a:pPr marR="0" lvl="0">
              <a:spcBef>
                <a:spcPts val="600"/>
              </a:spcBef>
              <a:buClr>
                <a:schemeClr val="bg2">
                  <a:lumMod val="40000"/>
                  <a:lumOff val="60000"/>
                </a:schemeClr>
              </a:buClr>
              <a:buSzPct val="80000"/>
            </a:pPr>
            <a:endParaRPr lang="en-US" sz="1200" dirty="0">
              <a:latin typeface="+mj-lt"/>
              <a:ea typeface="+mj-ea"/>
              <a:cs typeface="+mj-cs"/>
            </a:endParaRPr>
          </a:p>
          <a:p>
            <a:pPr marR="0" lvl="0">
              <a:spcBef>
                <a:spcPts val="600"/>
              </a:spcBef>
              <a:buClr>
                <a:schemeClr val="bg2">
                  <a:lumMod val="40000"/>
                  <a:lumOff val="60000"/>
                </a:schemeClr>
              </a:buClr>
              <a:buSzPct val="80000"/>
            </a:pPr>
            <a:r>
              <a:rPr lang="en-US" sz="1200" b="1" i="1" dirty="0" err="1">
                <a:effectLst/>
                <a:latin typeface="+mj-lt"/>
                <a:ea typeface="+mj-ea"/>
                <a:cs typeface="+mj-cs"/>
              </a:rPr>
              <a:t>CampuSIM</a:t>
            </a:r>
            <a:r>
              <a:rPr lang="en-US" sz="1200" b="1" i="1" dirty="0">
                <a:effectLst/>
                <a:latin typeface="+mj-lt"/>
                <a:ea typeface="+mj-ea"/>
                <a:cs typeface="+mj-cs"/>
              </a:rPr>
              <a:t>: A Simulation and Optimization Model for Campus Design Decision-Support. Collaborative work with Dr. Wei Yan, Texas A&amp;M University. 09/2022-08/2023 </a:t>
            </a:r>
          </a:p>
          <a:p>
            <a:pPr marR="0" lvl="0">
              <a:spcBef>
                <a:spcPts val="600"/>
              </a:spcBef>
              <a:buClr>
                <a:schemeClr val="bg2">
                  <a:lumMod val="40000"/>
                  <a:lumOff val="60000"/>
                </a:schemeClr>
              </a:buClr>
              <a:buSzPct val="80000"/>
            </a:pPr>
            <a:r>
              <a:rPr lang="en-US" sz="1200" dirty="0">
                <a:effectLst/>
                <a:latin typeface="+mj-lt"/>
                <a:ea typeface="+mj-ea"/>
                <a:cs typeface="+mj-cs"/>
              </a:rPr>
              <a:t>This is exploratory research. The objective is twofold: </a:t>
            </a:r>
            <a:r>
              <a:rPr lang="en-US" sz="1200" dirty="0" err="1">
                <a:effectLst/>
                <a:latin typeface="+mj-lt"/>
                <a:ea typeface="+mj-ea"/>
                <a:cs typeface="+mj-cs"/>
              </a:rPr>
              <a:t>i</a:t>
            </a:r>
            <a:r>
              <a:rPr lang="en-US" sz="1200" dirty="0">
                <a:effectLst/>
                <a:latin typeface="+mj-lt"/>
                <a:ea typeface="+mj-ea"/>
                <a:cs typeface="+mj-cs"/>
              </a:rPr>
              <a:t>) Constructing and implementing our campus design optimization model; ii) Examining the impact of the characteristics of the campus environment on students' movement patterns, transportation, and walking behaviors; iii) Applying the simulations in a wide range of normal and emergency scenarios of complex, dynamic pedestrian behavior to support design processes and decision-making.</a:t>
            </a:r>
          </a:p>
          <a:p>
            <a:pPr marR="0" lvl="0">
              <a:spcBef>
                <a:spcPts val="600"/>
              </a:spcBef>
              <a:buClr>
                <a:schemeClr val="bg2">
                  <a:lumMod val="40000"/>
                  <a:lumOff val="60000"/>
                </a:schemeClr>
              </a:buClr>
              <a:buSzPct val="80000"/>
            </a:pPr>
            <a:r>
              <a:rPr lang="en-US" sz="1200" dirty="0">
                <a:effectLst/>
                <a:latin typeface="+mj-lt"/>
                <a:ea typeface="+mj-ea"/>
                <a:cs typeface="+mj-cs"/>
              </a:rPr>
              <a:t>Outcomes: one conference paper published in CAADRIA 2023 Conference proceedings.</a:t>
            </a:r>
          </a:p>
        </p:txBody>
      </p:sp>
      <p:sp>
        <p:nvSpPr>
          <p:cNvPr id="2" name="TextBox 1">
            <a:extLst>
              <a:ext uri="{FF2B5EF4-FFF2-40B4-BE49-F238E27FC236}">
                <a16:creationId xmlns:a16="http://schemas.microsoft.com/office/drawing/2014/main" id="{8E737C7C-2DA7-5864-336F-6FBC2480E073}"/>
              </a:ext>
            </a:extLst>
          </p:cNvPr>
          <p:cNvSpPr txBox="1"/>
          <p:nvPr/>
        </p:nvSpPr>
        <p:spPr>
          <a:xfrm>
            <a:off x="1103312" y="452718"/>
            <a:ext cx="8947522" cy="1400530"/>
          </a:xfrm>
          <a:prstGeom prst="rect">
            <a:avLst/>
          </a:prstGeom>
        </p:spPr>
        <p:txBody>
          <a:bodyPr vert="horz" lIns="91440" tIns="45720" rIns="91440" bIns="45720" rtlCol="0" anchor="ctr">
            <a:normAutofit/>
          </a:bodyPr>
          <a:lstStyle/>
          <a:p>
            <a:pPr marL="0" marR="0">
              <a:spcBef>
                <a:spcPct val="0"/>
              </a:spcBef>
              <a:spcAft>
                <a:spcPts val="600"/>
              </a:spcAft>
              <a:buClr>
                <a:schemeClr val="bg2">
                  <a:lumMod val="40000"/>
                  <a:lumOff val="60000"/>
                </a:schemeClr>
              </a:buClr>
              <a:buSzPct val="80000"/>
            </a:pPr>
            <a:r>
              <a:rPr lang="en-US" sz="4200" b="0" i="0" kern="1200" cap="all" dirty="0">
                <a:solidFill>
                  <a:srgbClr val="FFFFFF"/>
                </a:solidFill>
                <a:effectLst/>
                <a:latin typeface="+mj-lt"/>
                <a:ea typeface="+mj-ea"/>
                <a:cs typeface="+mj-cs"/>
              </a:rPr>
              <a:t>current Research projects </a:t>
            </a:r>
          </a:p>
          <a:p>
            <a:pPr marL="0" marR="0">
              <a:spcBef>
                <a:spcPct val="0"/>
              </a:spcBef>
              <a:spcAft>
                <a:spcPts val="600"/>
              </a:spcAft>
              <a:buClr>
                <a:schemeClr val="bg2">
                  <a:lumMod val="40000"/>
                  <a:lumOff val="60000"/>
                </a:schemeClr>
              </a:buClr>
              <a:buSzPct val="80000"/>
            </a:pPr>
            <a:r>
              <a:rPr lang="en-US" sz="2400" b="0" i="0" kern="1200" dirty="0">
                <a:solidFill>
                  <a:srgbClr val="FFFFFF"/>
                </a:solidFill>
                <a:effectLst/>
                <a:latin typeface="+mj-lt"/>
                <a:ea typeface="+mj-ea"/>
                <a:cs typeface="+mj-cs"/>
              </a:rPr>
              <a:t>Firas Al </a:t>
            </a:r>
            <a:r>
              <a:rPr lang="en-US" sz="2400" b="0" i="0" kern="1200" dirty="0" err="1">
                <a:solidFill>
                  <a:srgbClr val="FFFFFF"/>
                </a:solidFill>
                <a:effectLst/>
                <a:latin typeface="+mj-lt"/>
                <a:ea typeface="+mj-ea"/>
                <a:cs typeface="+mj-cs"/>
              </a:rPr>
              <a:t>Douri</a:t>
            </a:r>
            <a:r>
              <a:rPr lang="en-US" sz="2400" b="0" i="0" kern="1200" dirty="0">
                <a:solidFill>
                  <a:srgbClr val="FFFFFF"/>
                </a:solidFill>
                <a:effectLst/>
                <a:latin typeface="+mj-lt"/>
                <a:ea typeface="+mj-ea"/>
                <a:cs typeface="+mj-cs"/>
              </a:rPr>
              <a:t>, PhD</a:t>
            </a:r>
            <a:endParaRPr lang="en-US" sz="4200" b="0" i="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630037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9" name="Freeform: Shape 4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extBox 2">
            <a:extLst>
              <a:ext uri="{FF2B5EF4-FFF2-40B4-BE49-F238E27FC236}">
                <a16:creationId xmlns:a16="http://schemas.microsoft.com/office/drawing/2014/main" id="{BDC984AB-2DB0-734F-310E-55AF9163F265}"/>
              </a:ext>
            </a:extLst>
          </p:cNvPr>
          <p:cNvSpPr txBox="1"/>
          <p:nvPr/>
        </p:nvSpPr>
        <p:spPr>
          <a:xfrm>
            <a:off x="410547" y="2430782"/>
            <a:ext cx="11457992" cy="3665218"/>
          </a:xfrm>
          <a:prstGeom prst="rect">
            <a:avLst/>
          </a:prstGeom>
        </p:spPr>
        <p:txBody>
          <a:bodyPr vert="horz" lIns="91440" tIns="45720" rIns="91440" bIns="45720" rtlCol="0">
            <a:noAutofit/>
          </a:bodyPr>
          <a:lstStyle/>
          <a:p>
            <a:pPr marR="0" lvl="0">
              <a:spcBef>
                <a:spcPts val="600"/>
              </a:spcBef>
              <a:buClr>
                <a:schemeClr val="bg2">
                  <a:lumMod val="40000"/>
                  <a:lumOff val="60000"/>
                </a:schemeClr>
              </a:buClr>
              <a:buSzPct val="80000"/>
            </a:pPr>
            <a:r>
              <a:rPr lang="en-US" sz="1200" b="1" i="1" dirty="0">
                <a:effectLst/>
                <a:latin typeface="+mj-lt"/>
                <a:ea typeface="+mj-ea"/>
                <a:cs typeface="+mj-cs"/>
              </a:rPr>
              <a:t>The Usage of Digital Technologies in Urban Design Practice in US Cities; does it help shaping a sustainable urban form? A case study of the city of Seattle, WA.</a:t>
            </a:r>
            <a:r>
              <a:rPr lang="en-US" sz="1200" dirty="0">
                <a:effectLst/>
                <a:latin typeface="+mj-lt"/>
                <a:ea typeface="+mj-ea"/>
                <a:cs typeface="+mj-cs"/>
              </a:rPr>
              <a:t>	</a:t>
            </a:r>
          </a:p>
          <a:p>
            <a:pPr marR="0" lvl="0">
              <a:spcBef>
                <a:spcPts val="600"/>
              </a:spcBef>
              <a:buClr>
                <a:schemeClr val="bg2">
                  <a:lumMod val="40000"/>
                  <a:lumOff val="60000"/>
                </a:schemeClr>
              </a:buClr>
              <a:buSzPct val="80000"/>
            </a:pPr>
            <a:r>
              <a:rPr lang="en-US" sz="1200" dirty="0">
                <a:effectLst/>
                <a:latin typeface="+mj-lt"/>
                <a:ea typeface="+mj-ea"/>
                <a:cs typeface="+mj-cs"/>
              </a:rPr>
              <a:t>This is a single case study mixed-method research. The research objective is twofold: </a:t>
            </a:r>
            <a:r>
              <a:rPr lang="en-US" sz="1200" dirty="0" err="1">
                <a:effectLst/>
                <a:latin typeface="+mj-lt"/>
                <a:ea typeface="+mj-ea"/>
                <a:cs typeface="+mj-cs"/>
              </a:rPr>
              <a:t>i</a:t>
            </a:r>
            <a:r>
              <a:rPr lang="en-US" sz="1200" dirty="0">
                <a:effectLst/>
                <a:latin typeface="+mj-lt"/>
                <a:ea typeface="+mj-ea"/>
                <a:cs typeface="+mj-cs"/>
              </a:rPr>
              <a:t>) Investigate how and at what phases planning professionals use simulation techniques</a:t>
            </a:r>
            <a:r>
              <a:rPr lang="en-US" sz="1200" dirty="0">
                <a:latin typeface="+mj-lt"/>
                <a:ea typeface="+mj-ea"/>
                <a:cs typeface="+mj-cs"/>
              </a:rPr>
              <a:t>; ii) </a:t>
            </a:r>
            <a:r>
              <a:rPr lang="en-US" sz="1200" dirty="0">
                <a:effectLst/>
                <a:latin typeface="+mj-lt"/>
                <a:ea typeface="+mj-ea"/>
                <a:cs typeface="+mj-cs"/>
              </a:rPr>
              <a:t>How has the usage of those techniques supported planning professionals in a) Developing a city-wide design strategy across both micro and macro scales and b) Addressing various aspects of sustainability of the urban form. </a:t>
            </a:r>
          </a:p>
          <a:p>
            <a:pPr marR="0" lvl="0">
              <a:spcBef>
                <a:spcPts val="600"/>
              </a:spcBef>
              <a:buClr>
                <a:schemeClr val="bg2">
                  <a:lumMod val="40000"/>
                  <a:lumOff val="60000"/>
                </a:schemeClr>
              </a:buClr>
              <a:buSzPct val="80000"/>
            </a:pPr>
            <a:r>
              <a:rPr lang="en-US" sz="1200" dirty="0">
                <a:effectLst/>
                <a:latin typeface="+mj-lt"/>
                <a:ea typeface="+mj-ea"/>
                <a:cs typeface="+mj-cs"/>
              </a:rPr>
              <a:t>Outcomes: Work in progress; One journal article (work in progress), and one paper submitted in January 2024 to the Simulation in Architecture and Urban Design (</a:t>
            </a:r>
            <a:r>
              <a:rPr lang="en-US" sz="1200" dirty="0" err="1">
                <a:effectLst/>
                <a:latin typeface="+mj-lt"/>
                <a:ea typeface="+mj-ea"/>
                <a:cs typeface="+mj-cs"/>
              </a:rPr>
              <a:t>SimAUD</a:t>
            </a:r>
            <a:r>
              <a:rPr lang="en-US" sz="1200" dirty="0">
                <a:effectLst/>
                <a:latin typeface="+mj-lt"/>
                <a:ea typeface="+mj-ea"/>
                <a:cs typeface="+mj-cs"/>
              </a:rPr>
              <a:t>) Symposium 2024 (under review).</a:t>
            </a:r>
          </a:p>
          <a:p>
            <a:pPr marR="0" lvl="0">
              <a:spcBef>
                <a:spcPts val="600"/>
              </a:spcBef>
              <a:buClr>
                <a:schemeClr val="bg2">
                  <a:lumMod val="40000"/>
                  <a:lumOff val="60000"/>
                </a:schemeClr>
              </a:buClr>
              <a:buSzPct val="80000"/>
            </a:pPr>
            <a:endParaRPr lang="en-US" sz="1200" dirty="0">
              <a:effectLst/>
              <a:latin typeface="+mj-lt"/>
              <a:ea typeface="+mj-ea"/>
              <a:cs typeface="+mj-cs"/>
            </a:endParaRPr>
          </a:p>
          <a:p>
            <a:pPr marR="0" lvl="0">
              <a:spcBef>
                <a:spcPts val="600"/>
              </a:spcBef>
              <a:buClr>
                <a:schemeClr val="bg2">
                  <a:lumMod val="40000"/>
                  <a:lumOff val="60000"/>
                </a:schemeClr>
              </a:buClr>
              <a:buSzPct val="80000"/>
            </a:pPr>
            <a:r>
              <a:rPr lang="en-US" sz="1200" b="1" i="1" dirty="0">
                <a:effectLst/>
                <a:latin typeface="+mj-lt"/>
                <a:ea typeface="+mj-ea"/>
                <a:cs typeface="+mj-cs"/>
              </a:rPr>
              <a:t>Digital Twins: A shift to a new urban planning paradigm. Collaborative work with Dr. Thomas Sanchez, Texas A&amp;M University. 	  03/2024</a:t>
            </a:r>
          </a:p>
          <a:p>
            <a:pPr marR="0" lvl="0">
              <a:spcBef>
                <a:spcPts val="600"/>
              </a:spcBef>
              <a:buClr>
                <a:schemeClr val="bg2">
                  <a:lumMod val="40000"/>
                  <a:lumOff val="60000"/>
                </a:schemeClr>
              </a:buClr>
              <a:buSzPct val="80000"/>
            </a:pPr>
            <a:r>
              <a:rPr lang="en-US" sz="1200" dirty="0">
                <a:effectLst/>
                <a:latin typeface="+mj-lt"/>
                <a:ea typeface="+mj-ea"/>
                <a:cs typeface="+mj-cs"/>
              </a:rPr>
              <a:t>This is an exploratory research study in the initial phase. The objective is twofold: </a:t>
            </a:r>
            <a:r>
              <a:rPr lang="en-US" sz="1200" dirty="0" err="1">
                <a:effectLst/>
                <a:latin typeface="+mj-lt"/>
                <a:ea typeface="+mj-ea"/>
                <a:cs typeface="+mj-cs"/>
              </a:rPr>
              <a:t>i</a:t>
            </a:r>
            <a:r>
              <a:rPr lang="en-US" sz="1200" dirty="0">
                <a:effectLst/>
                <a:latin typeface="+mj-lt"/>
                <a:ea typeface="+mj-ea"/>
                <a:cs typeface="+mj-cs"/>
              </a:rPr>
              <a:t>) Investigate how could Digital Twins increase the efficiency of urban plans in addressing contemporary challenges and achieving urban sustainability; ii) How could it revolutionize urban design professional practice and research. </a:t>
            </a:r>
          </a:p>
          <a:p>
            <a:pPr marR="0" lvl="0">
              <a:spcBef>
                <a:spcPts val="600"/>
              </a:spcBef>
              <a:buClr>
                <a:schemeClr val="bg2">
                  <a:lumMod val="40000"/>
                  <a:lumOff val="60000"/>
                </a:schemeClr>
              </a:buClr>
              <a:buSzPct val="80000"/>
            </a:pPr>
            <a:endParaRPr lang="en-US" sz="1200" b="1" i="1" dirty="0">
              <a:effectLst/>
              <a:latin typeface="+mj-lt"/>
              <a:ea typeface="+mj-ea"/>
              <a:cs typeface="+mj-cs"/>
            </a:endParaRPr>
          </a:p>
        </p:txBody>
      </p:sp>
      <p:sp>
        <p:nvSpPr>
          <p:cNvPr id="2" name="TextBox 1">
            <a:extLst>
              <a:ext uri="{FF2B5EF4-FFF2-40B4-BE49-F238E27FC236}">
                <a16:creationId xmlns:a16="http://schemas.microsoft.com/office/drawing/2014/main" id="{8E737C7C-2DA7-5864-336F-6FBC2480E073}"/>
              </a:ext>
            </a:extLst>
          </p:cNvPr>
          <p:cNvSpPr txBox="1"/>
          <p:nvPr/>
        </p:nvSpPr>
        <p:spPr>
          <a:xfrm>
            <a:off x="1103312" y="452718"/>
            <a:ext cx="8947522" cy="1400530"/>
          </a:xfrm>
          <a:prstGeom prst="rect">
            <a:avLst/>
          </a:prstGeom>
        </p:spPr>
        <p:txBody>
          <a:bodyPr vert="horz" lIns="91440" tIns="45720" rIns="91440" bIns="45720" rtlCol="0" anchor="ctr">
            <a:normAutofit/>
          </a:bodyPr>
          <a:lstStyle/>
          <a:p>
            <a:pPr marL="0" marR="0">
              <a:spcBef>
                <a:spcPct val="0"/>
              </a:spcBef>
              <a:spcAft>
                <a:spcPts val="600"/>
              </a:spcAft>
              <a:buClr>
                <a:schemeClr val="bg2">
                  <a:lumMod val="40000"/>
                  <a:lumOff val="60000"/>
                </a:schemeClr>
              </a:buClr>
              <a:buSzPct val="80000"/>
            </a:pPr>
            <a:r>
              <a:rPr lang="en-US" sz="4200" b="0" i="0" kern="1200" cap="all" dirty="0">
                <a:solidFill>
                  <a:srgbClr val="FFFFFF"/>
                </a:solidFill>
                <a:effectLst/>
                <a:latin typeface="+mj-lt"/>
                <a:ea typeface="+mj-ea"/>
                <a:cs typeface="+mj-cs"/>
              </a:rPr>
              <a:t>current Research projects </a:t>
            </a:r>
          </a:p>
          <a:p>
            <a:pPr marL="0" marR="0">
              <a:spcBef>
                <a:spcPct val="0"/>
              </a:spcBef>
              <a:spcAft>
                <a:spcPts val="600"/>
              </a:spcAft>
              <a:buClr>
                <a:schemeClr val="bg2">
                  <a:lumMod val="40000"/>
                  <a:lumOff val="60000"/>
                </a:schemeClr>
              </a:buClr>
              <a:buSzPct val="80000"/>
            </a:pPr>
            <a:r>
              <a:rPr lang="en-US" sz="2400" b="0" i="0" kern="1200" dirty="0">
                <a:solidFill>
                  <a:srgbClr val="FFFFFF"/>
                </a:solidFill>
                <a:effectLst/>
                <a:latin typeface="+mj-lt"/>
                <a:ea typeface="+mj-ea"/>
                <a:cs typeface="+mj-cs"/>
              </a:rPr>
              <a:t>Firas Al </a:t>
            </a:r>
            <a:r>
              <a:rPr lang="en-US" sz="2400" b="0" i="0" kern="1200" dirty="0" err="1">
                <a:solidFill>
                  <a:srgbClr val="FFFFFF"/>
                </a:solidFill>
                <a:effectLst/>
                <a:latin typeface="+mj-lt"/>
                <a:ea typeface="+mj-ea"/>
                <a:cs typeface="+mj-cs"/>
              </a:rPr>
              <a:t>Douri</a:t>
            </a:r>
            <a:r>
              <a:rPr lang="en-US" sz="2400" b="0" i="0" kern="1200" dirty="0">
                <a:solidFill>
                  <a:srgbClr val="FFFFFF"/>
                </a:solidFill>
                <a:effectLst/>
                <a:latin typeface="+mj-lt"/>
                <a:ea typeface="+mj-ea"/>
                <a:cs typeface="+mj-cs"/>
              </a:rPr>
              <a:t>, PhD</a:t>
            </a:r>
            <a:endParaRPr lang="en-US" sz="4200" b="0" i="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1842635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E3CF7024-6F54-BDED-112E-17CE92EA0DFF}"/>
              </a:ext>
            </a:extLst>
          </p:cNvPr>
          <p:cNvSpPr txBox="1"/>
          <p:nvPr/>
        </p:nvSpPr>
        <p:spPr>
          <a:xfrm>
            <a:off x="5204109" y="1141407"/>
            <a:ext cx="6829740" cy="5552691"/>
          </a:xfrm>
          <a:prstGeom prst="rect">
            <a:avLst/>
          </a:prstGeom>
        </p:spPr>
        <p:txBody>
          <a:bodyPr vert="horz" lIns="91440" tIns="45720" rIns="91440" bIns="45720" rtlCol="0">
            <a:noAutofit/>
          </a:bodyPr>
          <a:lstStyle/>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Al-</a:t>
            </a:r>
            <a:r>
              <a:rPr lang="en-US" sz="1200" dirty="0" err="1">
                <a:effectLst/>
                <a:latin typeface="+mj-lt"/>
                <a:ea typeface="+mj-ea"/>
                <a:cs typeface="+mj-cs"/>
              </a:rPr>
              <a:t>Douri</a:t>
            </a:r>
            <a:r>
              <a:rPr lang="en-US" sz="1200" dirty="0">
                <a:effectLst/>
                <a:latin typeface="+mj-lt"/>
                <a:ea typeface="+mj-ea"/>
                <a:cs typeface="+mj-cs"/>
              </a:rPr>
              <a:t>, F; Yan, W; and </a:t>
            </a:r>
            <a:r>
              <a:rPr lang="en-US" sz="1200" dirty="0" err="1">
                <a:effectLst/>
                <a:latin typeface="+mj-lt"/>
                <a:ea typeface="+mj-ea"/>
                <a:cs typeface="+mj-cs"/>
              </a:rPr>
              <a:t>Jahic</a:t>
            </a:r>
            <a:r>
              <a:rPr lang="en-US" sz="1200" dirty="0">
                <a:effectLst/>
                <a:latin typeface="+mj-lt"/>
                <a:ea typeface="+mj-ea"/>
                <a:cs typeface="+mj-cs"/>
              </a:rPr>
              <a:t>, E. (2023) An Integrated Parametric BIM for Campus Design Simulation and Optimization, in Immanuel Koh, Dagmar Reinhardt, Mohammed Makki, Mona </a:t>
            </a:r>
            <a:r>
              <a:rPr lang="en-US" sz="1200" dirty="0" err="1">
                <a:effectLst/>
                <a:latin typeface="+mj-lt"/>
                <a:ea typeface="+mj-ea"/>
                <a:cs typeface="+mj-cs"/>
              </a:rPr>
              <a:t>Khakhar</a:t>
            </a:r>
            <a:r>
              <a:rPr lang="en-US" sz="1200" dirty="0">
                <a:effectLst/>
                <a:latin typeface="+mj-lt"/>
                <a:ea typeface="+mj-ea"/>
                <a:cs typeface="+mj-cs"/>
              </a:rPr>
              <a:t>, Nic Bao (eds.), HUMAN-CENTRIC - Proceedings of the 28th CAADRIA Conference, Ahmedabad, 18-24 March 2023, pp. 471–480, </a:t>
            </a:r>
            <a:r>
              <a:rPr lang="en-US" sz="1200" u="sng" dirty="0">
                <a:effectLst/>
                <a:latin typeface="+mj-lt"/>
                <a:ea typeface="+mj-ea"/>
                <a:cs typeface="+mj-cs"/>
                <a:hlinkClick r:id="rId6"/>
              </a:rPr>
              <a:t>https://doi.org/10.52842/conf.caadria.2023.2.471</a:t>
            </a:r>
            <a:endParaRPr lang="en-US" sz="1200" dirty="0">
              <a:effectLst/>
              <a:latin typeface="+mj-lt"/>
              <a:ea typeface="+mj-ea"/>
              <a:cs typeface="+mj-cs"/>
            </a:endParaRPr>
          </a:p>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Al-</a:t>
            </a:r>
            <a:r>
              <a:rPr lang="en-US" sz="1200" dirty="0" err="1">
                <a:effectLst/>
                <a:latin typeface="+mj-lt"/>
                <a:ea typeface="+mj-ea"/>
                <a:cs typeface="+mj-cs"/>
              </a:rPr>
              <a:t>Douri</a:t>
            </a:r>
            <a:r>
              <a:rPr lang="en-US" sz="1200" dirty="0">
                <a:effectLst/>
                <a:latin typeface="+mj-lt"/>
                <a:ea typeface="+mj-ea"/>
                <a:cs typeface="+mj-cs"/>
              </a:rPr>
              <a:t>, F (2024-forthcoming) Integrated </a:t>
            </a:r>
            <a:r>
              <a:rPr lang="en-US" sz="1200" dirty="0" err="1">
                <a:effectLst/>
                <a:latin typeface="+mj-lt"/>
                <a:ea typeface="+mj-ea"/>
                <a:cs typeface="+mj-cs"/>
              </a:rPr>
              <a:t>BIM+Parametric</a:t>
            </a:r>
            <a:r>
              <a:rPr lang="en-US" sz="1200" dirty="0">
                <a:effectLst/>
                <a:latin typeface="+mj-lt"/>
                <a:ea typeface="+mj-ea"/>
                <a:cs typeface="+mj-cs"/>
              </a:rPr>
              <a:t> Modeling: A Decision-support Tool for Inclusive Open Space Simulation, Automation, and Optimization, Ekistics and the New Habitat: Human Centered Planning and Design; Themed Issue, (Proposal submitted in January 2024; Accepted in March 2024; pending final review). </a:t>
            </a:r>
          </a:p>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Al-</a:t>
            </a:r>
            <a:r>
              <a:rPr lang="en-US" sz="1200" dirty="0" err="1">
                <a:effectLst/>
                <a:latin typeface="+mj-lt"/>
                <a:ea typeface="+mj-ea"/>
                <a:cs typeface="+mj-cs"/>
              </a:rPr>
              <a:t>Douri</a:t>
            </a:r>
            <a:r>
              <a:rPr lang="en-US" sz="1200" dirty="0">
                <a:effectLst/>
                <a:latin typeface="+mj-lt"/>
                <a:ea typeface="+mj-ea"/>
                <a:cs typeface="+mj-cs"/>
              </a:rPr>
              <a:t>, F, (2024-forthcoming) Enhancing Urban Sustainability Using Generative Design Tools; The case study of Hangzhou Masterplan, China, in Data-Driven Intelligence, Proceedings of the 42nd Education and Research in Computer Aided Architectural Design in Europe, 9-13 September 2024-Nicosia, Cyprus. </a:t>
            </a:r>
          </a:p>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Al-</a:t>
            </a:r>
            <a:r>
              <a:rPr lang="en-US" sz="1200" dirty="0" err="1">
                <a:effectLst/>
                <a:latin typeface="+mj-lt"/>
                <a:ea typeface="+mj-ea"/>
                <a:cs typeface="+mj-cs"/>
              </a:rPr>
              <a:t>Douri</a:t>
            </a:r>
            <a:r>
              <a:rPr lang="en-US" sz="1200" dirty="0">
                <a:effectLst/>
                <a:latin typeface="+mj-lt"/>
                <a:ea typeface="+mj-ea"/>
                <a:cs typeface="+mj-cs"/>
              </a:rPr>
              <a:t>, F, (2024: forthcoming) Simulation and Visualization Tools: How do they support designing a sustainable urban form? In Symposium on Simulation for Architecture and Urban Design (</a:t>
            </a:r>
            <a:r>
              <a:rPr lang="en-US" sz="1200" dirty="0" err="1">
                <a:effectLst/>
                <a:latin typeface="+mj-lt"/>
                <a:ea typeface="+mj-ea"/>
                <a:cs typeface="+mj-cs"/>
              </a:rPr>
              <a:t>SimAUD</a:t>
            </a:r>
            <a:r>
              <a:rPr lang="en-US" sz="1200" dirty="0">
                <a:effectLst/>
                <a:latin typeface="+mj-lt"/>
                <a:ea typeface="+mj-ea"/>
                <a:cs typeface="+mj-cs"/>
              </a:rPr>
              <a:t>) 2024,May 20-23, 2024, American University, Washington D.C., USA, (Manuscript submitted in January 2024; Accepted in March 2024; pending final review)</a:t>
            </a:r>
          </a:p>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Al-</a:t>
            </a:r>
            <a:r>
              <a:rPr lang="en-US" sz="1200" dirty="0" err="1">
                <a:effectLst/>
                <a:latin typeface="+mj-lt"/>
                <a:ea typeface="+mj-ea"/>
                <a:cs typeface="+mj-cs"/>
              </a:rPr>
              <a:t>Douri</a:t>
            </a:r>
            <a:r>
              <a:rPr lang="en-US" sz="1200" dirty="0">
                <a:effectLst/>
                <a:latin typeface="+mj-lt"/>
                <a:ea typeface="+mj-ea"/>
                <a:cs typeface="+mj-cs"/>
              </a:rPr>
              <a:t>, F. (2024: forthcoming) Enhancing Urban Sustainability Using Parametric Modeling and Generative Design Tools, in EAAE/ARCC Conference 2024, Architecture Into the Unknown, 23-26 May 2024, Aarhus, Denmark (Accepted)</a:t>
            </a:r>
          </a:p>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Al-</a:t>
            </a:r>
            <a:r>
              <a:rPr lang="en-US" sz="1200" dirty="0" err="1">
                <a:effectLst/>
                <a:latin typeface="+mj-lt"/>
                <a:ea typeface="+mj-ea"/>
                <a:cs typeface="+mj-cs"/>
              </a:rPr>
              <a:t>Douri</a:t>
            </a:r>
            <a:r>
              <a:rPr lang="en-US" sz="1200" dirty="0">
                <a:effectLst/>
                <a:latin typeface="+mj-lt"/>
                <a:ea typeface="+mj-ea"/>
                <a:cs typeface="+mj-cs"/>
              </a:rPr>
              <a:t>, F (Forthcoming) “The Content of Urban Design Plans in US City Centers; Does it shape a city-wide Design Strategy?” to be submitted to URBAN DESIGN International Journal (UDI).</a:t>
            </a:r>
          </a:p>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Al-</a:t>
            </a:r>
            <a:r>
              <a:rPr lang="en-US" sz="1200" dirty="0" err="1">
                <a:effectLst/>
                <a:latin typeface="+mj-lt"/>
                <a:ea typeface="+mj-ea"/>
                <a:cs typeface="+mj-cs"/>
              </a:rPr>
              <a:t>Douri</a:t>
            </a:r>
            <a:r>
              <a:rPr lang="en-US" sz="1200" dirty="0">
                <a:effectLst/>
                <a:latin typeface="+mj-lt"/>
                <a:ea typeface="+mj-ea"/>
                <a:cs typeface="+mj-cs"/>
              </a:rPr>
              <a:t>, F (Forthcoming) “Urban Design Plans in US City-Centers; How do they respond to the contemporary urban challenges? to be submitted to the Journal of Urban Design &amp;Planning. </a:t>
            </a:r>
          </a:p>
          <a:p>
            <a:pPr marL="0" marR="0">
              <a:lnSpc>
                <a:spcPct val="90000"/>
              </a:lnSpc>
              <a:spcBef>
                <a:spcPts val="1000"/>
              </a:spcBef>
              <a:buClr>
                <a:schemeClr val="accent1"/>
              </a:buClr>
              <a:buSzPct val="80000"/>
              <a:buFont typeface="Wingdings 3" charset="2"/>
              <a:buChar char=""/>
            </a:pPr>
            <a:endParaRPr lang="en-US" sz="1200" dirty="0">
              <a:effectLst/>
              <a:latin typeface="+mj-lt"/>
              <a:ea typeface="+mj-ea"/>
              <a:cs typeface="+mj-cs"/>
            </a:endParaRPr>
          </a:p>
        </p:txBody>
      </p:sp>
      <p:sp>
        <p:nvSpPr>
          <p:cNvPr id="5" name="TextBox 4">
            <a:extLst>
              <a:ext uri="{FF2B5EF4-FFF2-40B4-BE49-F238E27FC236}">
                <a16:creationId xmlns:a16="http://schemas.microsoft.com/office/drawing/2014/main" id="{BBE58330-3EE8-0DC7-0840-1CFBCE64DC97}"/>
              </a:ext>
            </a:extLst>
          </p:cNvPr>
          <p:cNvSpPr txBox="1"/>
          <p:nvPr/>
        </p:nvSpPr>
        <p:spPr>
          <a:xfrm>
            <a:off x="474452" y="3331747"/>
            <a:ext cx="4170185" cy="646331"/>
          </a:xfrm>
          <a:prstGeom prst="rect">
            <a:avLst/>
          </a:prstGeom>
          <a:noFill/>
        </p:spPr>
        <p:txBody>
          <a:bodyPr wrap="square">
            <a:spAutoFit/>
          </a:bodyPr>
          <a:lstStyle/>
          <a:p>
            <a:pPr marL="0" marR="0">
              <a:lnSpc>
                <a:spcPct val="90000"/>
              </a:lnSpc>
              <a:spcBef>
                <a:spcPts val="1000"/>
              </a:spcBef>
              <a:buClr>
                <a:schemeClr val="accent1"/>
              </a:buClr>
              <a:buSzPct val="80000"/>
              <a:buFont typeface="Wingdings 3" charset="2"/>
              <a:buChar char=""/>
            </a:pPr>
            <a:r>
              <a:rPr lang="en-US" sz="4000" b="1" u="sng" dirty="0">
                <a:solidFill>
                  <a:schemeClr val="bg1"/>
                </a:solidFill>
                <a:effectLst/>
                <a:latin typeface="+mj-lt"/>
                <a:ea typeface="+mj-ea"/>
                <a:cs typeface="+mj-cs"/>
              </a:rPr>
              <a:t>PUBLICATIONS</a:t>
            </a:r>
            <a:endParaRPr lang="en-US" sz="4000" b="1" dirty="0">
              <a:solidFill>
                <a:schemeClr val="bg1"/>
              </a:solidFill>
              <a:effectLst/>
              <a:latin typeface="+mj-lt"/>
              <a:ea typeface="+mj-ea"/>
              <a:cs typeface="+mj-cs"/>
            </a:endParaRPr>
          </a:p>
        </p:txBody>
      </p:sp>
    </p:spTree>
    <p:extLst>
      <p:ext uri="{BB962C8B-B14F-4D97-AF65-F5344CB8AC3E}">
        <p14:creationId xmlns:p14="http://schemas.microsoft.com/office/powerpoint/2010/main" val="1856378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advTm="2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E3CF7024-6F54-BDED-112E-17CE92EA0DFF}"/>
              </a:ext>
            </a:extLst>
          </p:cNvPr>
          <p:cNvSpPr txBox="1"/>
          <p:nvPr/>
        </p:nvSpPr>
        <p:spPr>
          <a:xfrm>
            <a:off x="5204109" y="1141407"/>
            <a:ext cx="6829740" cy="5552691"/>
          </a:xfrm>
          <a:prstGeom prst="rect">
            <a:avLst/>
          </a:prstGeom>
        </p:spPr>
        <p:txBody>
          <a:bodyPr vert="horz" lIns="91440" tIns="45720" rIns="91440" bIns="45720" rtlCol="0">
            <a:noAutofit/>
          </a:bodyPr>
          <a:lstStyle/>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January). Analyzing Water Resource Challenges in the US Eastern Zone. 	Marine Science. 1:1</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January). Exploring Shifts in Yam Production Trends In Nigeria’s Southern Region. International Journal of Food Science and Nutrition Engineering. 14:1</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January). Analyzing The Capacities of Cotton Production In Sudan.  International Journal of Agriculture and Forestry. 14:1	</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January). Investigating The Ecological Effects of Agricultural Assistance Schemes In California's Central Valley Area. Food and Public Health. 14:1.</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January). The Effects of Changing Climate In The US Western Region. International Journal of Ecosystem.13:1</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(January 2024). The Analysis of Extreme Climate Threats In Maryland’s Lower 	Region. World Environment. 14:1</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January). Assessing The consequences of Climate Change Dangers in the South Florida Region. Resources and Environment. 14:1</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January). Evaluating Climate Change Hazards Within the Midwest Zone. American Journal of Environmental Engineering. 14:1</a:t>
            </a:r>
          </a:p>
          <a:p>
            <a:pPr marR="0" lvl="0">
              <a:lnSpc>
                <a:spcPct val="90000"/>
              </a:lnSpc>
              <a:spcBef>
                <a:spcPts val="1000"/>
              </a:spcBef>
              <a:buClr>
                <a:schemeClr val="accent1"/>
              </a:buClr>
              <a:buSzPct val="80000"/>
            </a:pPr>
            <a:endParaRPr lang="en-US" sz="1200" dirty="0">
              <a:effectLst/>
              <a:latin typeface="+mj-lt"/>
              <a:ea typeface="+mj-ea"/>
              <a:cs typeface="+mj-cs"/>
            </a:endParaRPr>
          </a:p>
          <a:p>
            <a:pPr marL="342900" marR="0" lvl="0" indent="-342900">
              <a:lnSpc>
                <a:spcPct val="90000"/>
              </a:lnSpc>
              <a:spcBef>
                <a:spcPts val="1000"/>
              </a:spcBef>
              <a:buClr>
                <a:schemeClr val="accent1"/>
              </a:buClr>
              <a:buSzPct val="80000"/>
              <a:buFont typeface="Wingdings 3" charset="2"/>
              <a:buChar char=""/>
            </a:pPr>
            <a:r>
              <a:rPr lang="en-US" sz="1200" dirty="0">
                <a:effectLst/>
                <a:latin typeface="+mj-lt"/>
                <a:ea typeface="+mj-ea"/>
                <a:cs typeface="+mj-cs"/>
              </a:rPr>
              <a:t>Books In Print and Under Production:  </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The Anthology of  American  Environmental history. Pittsburgh, PA: Dorrance  Press.</a:t>
            </a:r>
          </a:p>
          <a:p>
            <a:pPr marL="342900" marR="0" lvl="0" indent="-342900">
              <a:lnSpc>
                <a:spcPct val="90000"/>
              </a:lnSpc>
              <a:spcBef>
                <a:spcPts val="1000"/>
              </a:spcBef>
              <a:buClr>
                <a:schemeClr val="accent1"/>
              </a:buClr>
              <a:buSzPct val="80000"/>
              <a:buFont typeface="Wingdings 3" charset="2"/>
              <a:buChar char=""/>
            </a:pPr>
            <a:endParaRPr lang="en-US" sz="1200" dirty="0">
              <a:effectLst/>
              <a:latin typeface="+mj-lt"/>
              <a:ea typeface="+mj-ea"/>
              <a:cs typeface="+mj-cs"/>
            </a:endParaRPr>
          </a:p>
          <a:p>
            <a:pPr marL="0" marR="0">
              <a:lnSpc>
                <a:spcPct val="90000"/>
              </a:lnSpc>
              <a:spcBef>
                <a:spcPts val="1000"/>
              </a:spcBef>
              <a:buClr>
                <a:schemeClr val="accent1"/>
              </a:buClr>
              <a:buSzPct val="80000"/>
              <a:buFont typeface="Wingdings 3" charset="2"/>
              <a:buChar char=""/>
            </a:pPr>
            <a:endParaRPr lang="en-US" sz="1200" dirty="0">
              <a:effectLst/>
              <a:latin typeface="+mj-lt"/>
              <a:ea typeface="+mj-ea"/>
              <a:cs typeface="+mj-cs"/>
            </a:endParaRPr>
          </a:p>
        </p:txBody>
      </p:sp>
      <p:sp>
        <p:nvSpPr>
          <p:cNvPr id="5" name="TextBox 4">
            <a:extLst>
              <a:ext uri="{FF2B5EF4-FFF2-40B4-BE49-F238E27FC236}">
                <a16:creationId xmlns:a16="http://schemas.microsoft.com/office/drawing/2014/main" id="{BBE58330-3EE8-0DC7-0840-1CFBCE64DC97}"/>
              </a:ext>
            </a:extLst>
          </p:cNvPr>
          <p:cNvSpPr txBox="1"/>
          <p:nvPr/>
        </p:nvSpPr>
        <p:spPr>
          <a:xfrm>
            <a:off x="474452" y="3331747"/>
            <a:ext cx="4170185" cy="646331"/>
          </a:xfrm>
          <a:prstGeom prst="rect">
            <a:avLst/>
          </a:prstGeom>
          <a:noFill/>
        </p:spPr>
        <p:txBody>
          <a:bodyPr wrap="square">
            <a:spAutoFit/>
          </a:bodyPr>
          <a:lstStyle/>
          <a:p>
            <a:pPr marL="0" marR="0">
              <a:lnSpc>
                <a:spcPct val="90000"/>
              </a:lnSpc>
              <a:spcBef>
                <a:spcPts val="1000"/>
              </a:spcBef>
              <a:buClr>
                <a:schemeClr val="accent1"/>
              </a:buClr>
              <a:buSzPct val="80000"/>
              <a:buFont typeface="Wingdings 3" charset="2"/>
              <a:buChar char=""/>
            </a:pPr>
            <a:r>
              <a:rPr lang="en-US" sz="4000" b="1" u="sng" dirty="0">
                <a:solidFill>
                  <a:schemeClr val="bg1"/>
                </a:solidFill>
                <a:effectLst/>
                <a:latin typeface="+mj-lt"/>
                <a:ea typeface="+mj-ea"/>
                <a:cs typeface="+mj-cs"/>
              </a:rPr>
              <a:t>PUBLICATIONS</a:t>
            </a:r>
            <a:endParaRPr lang="en-US" sz="4000" b="1" dirty="0">
              <a:solidFill>
                <a:schemeClr val="bg1"/>
              </a:solidFill>
              <a:effectLst/>
              <a:latin typeface="+mj-lt"/>
              <a:ea typeface="+mj-ea"/>
              <a:cs typeface="+mj-cs"/>
            </a:endParaRPr>
          </a:p>
        </p:txBody>
      </p:sp>
    </p:spTree>
    <p:extLst>
      <p:ext uri="{BB962C8B-B14F-4D97-AF65-F5344CB8AC3E}">
        <p14:creationId xmlns:p14="http://schemas.microsoft.com/office/powerpoint/2010/main" val="1199761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E3CF7024-6F54-BDED-112E-17CE92EA0DFF}"/>
              </a:ext>
            </a:extLst>
          </p:cNvPr>
          <p:cNvSpPr txBox="1"/>
          <p:nvPr/>
        </p:nvSpPr>
        <p:spPr>
          <a:xfrm>
            <a:off x="5204109" y="1141407"/>
            <a:ext cx="6829740" cy="5552691"/>
          </a:xfrm>
          <a:prstGeom prst="rect">
            <a:avLst/>
          </a:prstGeom>
        </p:spPr>
        <p:txBody>
          <a:bodyPr vert="horz" lIns="91440" tIns="45720" rIns="91440" bIns="45720" rtlCol="0">
            <a:noAutofit/>
          </a:bodyPr>
          <a:lstStyle/>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March). “Assessing Cotton Production Potentials in Nigeria’s Northern Region,” Conference Paper Presented at 32nd Joint Conference of National Association of African American Studies (NAAAS). Arlington, TX. February 15-17, 2024.</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March). Assessing Solar Energy Potentials in Nigeria. Paper Abstract Accepted for Presentation at the 33rd Annual International (West Coast)  Conference on Soil, Water, Energy, and Air (AEHS).  San Diego, CA. March 19-21, 2024.</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March). Analyzing </a:t>
            </a:r>
            <a:r>
              <a:rPr lang="en-US" sz="1200" dirty="0" err="1">
                <a:effectLst/>
                <a:latin typeface="+mj-lt"/>
                <a:ea typeface="+mj-ea"/>
                <a:cs typeface="+mj-cs"/>
              </a:rPr>
              <a:t>Sheanuts</a:t>
            </a:r>
            <a:r>
              <a:rPr lang="en-US" sz="1200" dirty="0">
                <a:effectLst/>
                <a:latin typeface="+mj-lt"/>
                <a:ea typeface="+mj-ea"/>
                <a:cs typeface="+mj-cs"/>
              </a:rPr>
              <a:t> Land Use In Nigeria.  Abstract Presented At 	the Conference of Minority Public Administrators (COMPA). New Orleans, LA February  26, 2024.</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March). The Analysis of Water Resources Management Issues In South Africa. Abstract Submitted for the 97th Annual Louisiana 	Academy of Science Conference. University of Southeastern Louisiana Hammond, LA. March 23, 2024.</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May). Examining Geothermal Energy Capacities. In the Northeast Africa Region. The Case of Ethiopia. Abstract Submitted For  the Mid South American Society For Photogrammetry and  Remote Sensing (ASPRS) Conference. Oakridge, TN.  May 4th, 2024. </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 C. (2024 March). Examining Geothermal Energy Capacities. In Western  Canada Region. Paper Presented At the  Alabama A&amp;M University  Climate Change  Conference  	.Huntsville, AL. February 21, 2024.</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E.C. (2024 April). The Analysis of New Generation of Faith Based Leaders In Africa. 	The Emergence of Evangelist </a:t>
            </a:r>
            <a:r>
              <a:rPr lang="en-US" sz="1200" dirty="0" err="1">
                <a:effectLst/>
                <a:latin typeface="+mj-lt"/>
                <a:ea typeface="+mj-ea"/>
                <a:cs typeface="+mj-cs"/>
              </a:rPr>
              <a:t>Ebuka</a:t>
            </a:r>
            <a:r>
              <a:rPr lang="en-US" sz="1200" dirty="0">
                <a:effectLst/>
                <a:latin typeface="+mj-lt"/>
                <a:ea typeface="+mj-ea"/>
                <a:cs typeface="+mj-cs"/>
              </a:rPr>
              <a:t> </a:t>
            </a:r>
            <a:r>
              <a:rPr lang="en-US" sz="1200" dirty="0" err="1">
                <a:effectLst/>
                <a:latin typeface="+mj-lt"/>
                <a:ea typeface="+mj-ea"/>
                <a:cs typeface="+mj-cs"/>
              </a:rPr>
              <a:t>Anozie</a:t>
            </a:r>
            <a:r>
              <a:rPr lang="en-US" sz="1200" dirty="0">
                <a:effectLst/>
                <a:latin typeface="+mj-lt"/>
                <a:ea typeface="+mj-ea"/>
                <a:cs typeface="+mj-cs"/>
              </a:rPr>
              <a:t> Obi of Zion Ministry: Prophecy With Instant Solution. Abstract Submitted For The JSU Spring Faculty Research Engagement Week 	Conference.  Jackson, MS. April 19, 2024.</a:t>
            </a:r>
          </a:p>
          <a:p>
            <a:pPr marL="342900" marR="0" lvl="0" indent="-342900">
              <a:lnSpc>
                <a:spcPct val="90000"/>
              </a:lnSpc>
              <a:spcBef>
                <a:spcPts val="1000"/>
              </a:spcBef>
              <a:buClr>
                <a:schemeClr val="accent1"/>
              </a:buClr>
              <a:buSzPct val="80000"/>
              <a:buFont typeface="Wingdings 3" charset="2"/>
              <a:buChar char=""/>
            </a:pPr>
            <a:r>
              <a:rPr lang="en-US" sz="1200" dirty="0" err="1">
                <a:effectLst/>
                <a:latin typeface="+mj-lt"/>
                <a:ea typeface="+mj-ea"/>
                <a:cs typeface="+mj-cs"/>
              </a:rPr>
              <a:t>Merem</a:t>
            </a:r>
            <a:r>
              <a:rPr lang="en-US" sz="1200" dirty="0">
                <a:effectLst/>
                <a:latin typeface="+mj-lt"/>
                <a:ea typeface="+mj-ea"/>
                <a:cs typeface="+mj-cs"/>
              </a:rPr>
              <a:t>, E.C. (2024 April). Assessing  Community Based  Initiatives of Zion Ministry Under Evangelist </a:t>
            </a:r>
            <a:r>
              <a:rPr lang="en-US" sz="1200" dirty="0" err="1">
                <a:effectLst/>
                <a:latin typeface="+mj-lt"/>
                <a:ea typeface="+mj-ea"/>
                <a:cs typeface="+mj-cs"/>
              </a:rPr>
              <a:t>Ebuka</a:t>
            </a:r>
            <a:r>
              <a:rPr lang="en-US" sz="1200" dirty="0">
                <a:effectLst/>
                <a:latin typeface="+mj-lt"/>
                <a:ea typeface="+mj-ea"/>
                <a:cs typeface="+mj-cs"/>
              </a:rPr>
              <a:t> Obi. Abstract Submitted For The JSU Spring Faculty </a:t>
            </a:r>
            <a:r>
              <a:rPr lang="en-US" sz="1200">
                <a:effectLst/>
                <a:latin typeface="+mj-lt"/>
                <a:ea typeface="+mj-ea"/>
                <a:cs typeface="+mj-cs"/>
              </a:rPr>
              <a:t>Research Engagement </a:t>
            </a:r>
            <a:r>
              <a:rPr lang="en-US" sz="1200" dirty="0">
                <a:effectLst/>
                <a:latin typeface="+mj-lt"/>
                <a:ea typeface="+mj-ea"/>
                <a:cs typeface="+mj-cs"/>
              </a:rPr>
              <a:t>Week Conference.  Jackson, MS. April 19, 2024.</a:t>
            </a:r>
          </a:p>
          <a:p>
            <a:pPr marL="342900" marR="0" lvl="0" indent="-342900">
              <a:lnSpc>
                <a:spcPct val="90000"/>
              </a:lnSpc>
              <a:spcBef>
                <a:spcPts val="1000"/>
              </a:spcBef>
              <a:buClr>
                <a:schemeClr val="accent1"/>
              </a:buClr>
              <a:buSzPct val="80000"/>
              <a:buFont typeface="Wingdings 3" charset="2"/>
              <a:buChar char=""/>
            </a:pPr>
            <a:endParaRPr lang="en-US" sz="1200" dirty="0">
              <a:effectLst/>
              <a:latin typeface="+mj-lt"/>
              <a:ea typeface="+mj-ea"/>
              <a:cs typeface="+mj-cs"/>
            </a:endParaRPr>
          </a:p>
          <a:p>
            <a:pPr marL="342900" marR="0" lvl="0" indent="-342900">
              <a:lnSpc>
                <a:spcPct val="90000"/>
              </a:lnSpc>
              <a:spcBef>
                <a:spcPts val="1000"/>
              </a:spcBef>
              <a:buClr>
                <a:schemeClr val="accent1"/>
              </a:buClr>
              <a:buSzPct val="80000"/>
              <a:buFont typeface="Wingdings 3" charset="2"/>
              <a:buChar char=""/>
            </a:pPr>
            <a:endParaRPr lang="en-US" sz="1200" dirty="0">
              <a:effectLst/>
              <a:latin typeface="+mj-lt"/>
              <a:ea typeface="+mj-ea"/>
              <a:cs typeface="+mj-cs"/>
            </a:endParaRPr>
          </a:p>
          <a:p>
            <a:pPr marL="0" marR="0">
              <a:lnSpc>
                <a:spcPct val="90000"/>
              </a:lnSpc>
              <a:spcBef>
                <a:spcPts val="1000"/>
              </a:spcBef>
              <a:buClr>
                <a:schemeClr val="accent1"/>
              </a:buClr>
              <a:buSzPct val="80000"/>
              <a:buFont typeface="Wingdings 3" charset="2"/>
              <a:buChar char=""/>
            </a:pPr>
            <a:endParaRPr lang="en-US" sz="1200" dirty="0">
              <a:effectLst/>
              <a:latin typeface="+mj-lt"/>
              <a:ea typeface="+mj-ea"/>
              <a:cs typeface="+mj-cs"/>
            </a:endParaRPr>
          </a:p>
        </p:txBody>
      </p:sp>
      <p:sp>
        <p:nvSpPr>
          <p:cNvPr id="5" name="TextBox 4">
            <a:extLst>
              <a:ext uri="{FF2B5EF4-FFF2-40B4-BE49-F238E27FC236}">
                <a16:creationId xmlns:a16="http://schemas.microsoft.com/office/drawing/2014/main" id="{BBE58330-3EE8-0DC7-0840-1CFBCE64DC97}"/>
              </a:ext>
            </a:extLst>
          </p:cNvPr>
          <p:cNvSpPr txBox="1"/>
          <p:nvPr/>
        </p:nvSpPr>
        <p:spPr>
          <a:xfrm>
            <a:off x="316300" y="2395478"/>
            <a:ext cx="4428228" cy="1588127"/>
          </a:xfrm>
          <a:prstGeom prst="rect">
            <a:avLst/>
          </a:prstGeom>
          <a:noFill/>
        </p:spPr>
        <p:txBody>
          <a:bodyPr wrap="square">
            <a:spAutoFit/>
          </a:bodyPr>
          <a:lstStyle/>
          <a:p>
            <a:pPr marL="0" marR="0">
              <a:lnSpc>
                <a:spcPct val="90000"/>
              </a:lnSpc>
              <a:spcBef>
                <a:spcPts val="1000"/>
              </a:spcBef>
              <a:buClr>
                <a:schemeClr val="accent1"/>
              </a:buClr>
              <a:buSzPct val="80000"/>
              <a:buFont typeface="Wingdings 3" charset="2"/>
              <a:buChar char=""/>
            </a:pPr>
            <a:r>
              <a:rPr lang="en-US" sz="3600" b="1" u="sng" dirty="0">
                <a:solidFill>
                  <a:schemeClr val="bg1"/>
                </a:solidFill>
                <a:effectLst/>
                <a:latin typeface="+mj-lt"/>
                <a:ea typeface="+mj-ea"/>
                <a:cs typeface="+mj-cs"/>
              </a:rPr>
              <a:t>Peer Reviewed Conference Paper Presentations</a:t>
            </a:r>
            <a:endParaRPr lang="en-US" sz="3600" b="1" dirty="0">
              <a:solidFill>
                <a:schemeClr val="bg1"/>
              </a:solidFill>
              <a:effectLst/>
              <a:latin typeface="+mj-lt"/>
              <a:ea typeface="+mj-ea"/>
              <a:cs typeface="+mj-cs"/>
            </a:endParaRPr>
          </a:p>
        </p:txBody>
      </p:sp>
    </p:spTree>
    <p:extLst>
      <p:ext uri="{BB962C8B-B14F-4D97-AF65-F5344CB8AC3E}">
        <p14:creationId xmlns:p14="http://schemas.microsoft.com/office/powerpoint/2010/main" val="2576246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16845</TotalTime>
  <Words>2600</Words>
  <Application>Microsoft Office PowerPoint</Application>
  <PresentationFormat>Widescreen</PresentationFormat>
  <Paragraphs>132</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Abadi</vt:lpstr>
      <vt:lpstr>Arial</vt:lpstr>
      <vt:lpstr>Berlin Sans FB</vt:lpstr>
      <vt:lpstr>Berlin Sans FB Demi</vt:lpstr>
      <vt:lpstr>Calibri</vt:lpstr>
      <vt:lpstr>Century Gothic</vt:lpstr>
      <vt:lpstr>Pristina</vt:lpstr>
      <vt:lpstr>Viner Hand ITC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Berneece Herbert-Smith</dc:creator>
  <cp:lastModifiedBy>Berneece Herbert</cp:lastModifiedBy>
  <cp:revision>254</cp:revision>
  <cp:lastPrinted>2019-11-14T18:30:32Z</cp:lastPrinted>
  <dcterms:created xsi:type="dcterms:W3CDTF">2019-11-05T23:50:18Z</dcterms:created>
  <dcterms:modified xsi:type="dcterms:W3CDTF">2024-03-30T02:40:16Z</dcterms:modified>
</cp:coreProperties>
</file>