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8"/>
  </p:notesMasterIdLst>
  <p:sldIdLst>
    <p:sldId id="256" r:id="rId2"/>
    <p:sldId id="263" r:id="rId3"/>
    <p:sldId id="268" r:id="rId4"/>
    <p:sldId id="276" r:id="rId5"/>
    <p:sldId id="280" r:id="rId6"/>
    <p:sldId id="270" r:id="rId7"/>
    <p:sldId id="269" r:id="rId8"/>
    <p:sldId id="262" r:id="rId9"/>
    <p:sldId id="264" r:id="rId10"/>
    <p:sldId id="273" r:id="rId11"/>
    <p:sldId id="282" r:id="rId12"/>
    <p:sldId id="284" r:id="rId13"/>
    <p:sldId id="283" r:id="rId14"/>
    <p:sldId id="274" r:id="rId15"/>
    <p:sldId id="285" r:id="rId16"/>
    <p:sldId id="275" r:id="rId17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59C"/>
    <a:srgbClr val="00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4707"/>
  </p:normalViewPr>
  <p:slideViewPr>
    <p:cSldViewPr snapToGrid="0" snapToObjects="1">
      <p:cViewPr varScale="1">
        <p:scale>
          <a:sx n="110" d="100"/>
          <a:sy n="110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%20from%20Public%20Charity%20Analysi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%20from%20Public%20Charity%20Analysi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xempt%20Organization%20Business%20Master%20File%20by%20State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xempt%20Organization%20Business%20Master%20File%20by%20Stat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en-US" sz="1800" dirty="0"/>
              <a:t>Public</a:t>
            </a:r>
            <a:r>
              <a:rPr lang="en-US" sz="1800" baseline="0" dirty="0"/>
              <a:t> Charity R</a:t>
            </a:r>
            <a:r>
              <a:rPr lang="en-US" sz="1800" dirty="0"/>
              <a:t>evenue</a:t>
            </a:r>
            <a:r>
              <a:rPr lang="en-US" sz="1800" baseline="0" dirty="0"/>
              <a:t> </a:t>
            </a:r>
            <a:r>
              <a:rPr lang="en-US" sz="1800" b="1" i="0" baseline="0" dirty="0"/>
              <a:t>from Government Grants (Contributions) </a:t>
            </a:r>
          </a:p>
          <a:p>
            <a:pPr algn="ctr">
              <a:defRPr sz="1400"/>
            </a:pPr>
            <a:r>
              <a:rPr lang="en-US" sz="1800" b="1" i="0" baseline="0" dirty="0"/>
              <a:t>Among States with </a:t>
            </a:r>
            <a:r>
              <a:rPr lang="en-US" sz="1800" b="1" i="0" u="sng" baseline="0" dirty="0"/>
              <a:t>Best </a:t>
            </a:r>
            <a:r>
              <a:rPr lang="en-US" sz="1800" b="1" i="0" baseline="0" dirty="0"/>
              <a:t>Health Rankings</a:t>
            </a:r>
            <a:endParaRPr lang="en-US" sz="1800" dirty="0"/>
          </a:p>
          <a:p>
            <a:pPr algn="ctr">
              <a:defRPr sz="1400"/>
            </a:pPr>
            <a:r>
              <a:rPr lang="en-US" sz="1800" b="1" i="0" baseline="0" dirty="0"/>
              <a:t>2015-2017</a:t>
            </a:r>
          </a:p>
        </c:rich>
      </c:tx>
      <c:layout>
        <c:manualLayout>
          <c:xMode val="edge"/>
          <c:yMode val="edge"/>
          <c:x val="0.23349499223044901"/>
          <c:y val="3.086419753086423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'Best HR'!$A$2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'Best HR'!$B$1:$H$1</c:f>
              <c:strCache>
                <c:ptCount val="7"/>
                <c:pt idx="0">
                  <c:v>Hawaii</c:v>
                </c:pt>
                <c:pt idx="1">
                  <c:v>Vermont</c:v>
                </c:pt>
                <c:pt idx="2">
                  <c:v>Massachusetts</c:v>
                </c:pt>
                <c:pt idx="3">
                  <c:v>Minnesota</c:v>
                </c:pt>
                <c:pt idx="4">
                  <c:v>New Hampshire</c:v>
                </c:pt>
                <c:pt idx="5">
                  <c:v>Connecticut</c:v>
                </c:pt>
                <c:pt idx="6">
                  <c:v>Utah</c:v>
                </c:pt>
              </c:strCache>
            </c:strRef>
          </c:cat>
          <c:val>
            <c:numRef>
              <c:f>'Best HR'!$B$2:$H$2</c:f>
              <c:numCache>
                <c:formatCode>_("$"* #,##0_);_("$"* \(#,##0\);_("$"* "-"??_);_(@_)</c:formatCode>
                <c:ptCount val="7"/>
                <c:pt idx="0">
                  <c:v>136439</c:v>
                </c:pt>
                <c:pt idx="1">
                  <c:v>488105</c:v>
                </c:pt>
                <c:pt idx="2">
                  <c:v>151839</c:v>
                </c:pt>
                <c:pt idx="3">
                  <c:v>258604</c:v>
                </c:pt>
                <c:pt idx="4">
                  <c:v>140123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D-BA4D-8506-AD2277EE2BE5}"/>
            </c:ext>
          </c:extLst>
        </c:ser>
        <c:ser>
          <c:idx val="1"/>
          <c:order val="1"/>
          <c:tx>
            <c:strRef>
              <c:f>'Best HR'!$A$3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'Best HR'!$B$1:$H$1</c:f>
              <c:strCache>
                <c:ptCount val="7"/>
                <c:pt idx="0">
                  <c:v>Hawaii</c:v>
                </c:pt>
                <c:pt idx="1">
                  <c:v>Vermont</c:v>
                </c:pt>
                <c:pt idx="2">
                  <c:v>Massachusetts</c:v>
                </c:pt>
                <c:pt idx="3">
                  <c:v>Minnesota</c:v>
                </c:pt>
                <c:pt idx="4">
                  <c:v>New Hampshire</c:v>
                </c:pt>
                <c:pt idx="5">
                  <c:v>Connecticut</c:v>
                </c:pt>
                <c:pt idx="6">
                  <c:v>Utah</c:v>
                </c:pt>
              </c:strCache>
            </c:strRef>
          </c:cat>
          <c:val>
            <c:numRef>
              <c:f>'Best HR'!$B$3:$H$3</c:f>
              <c:numCache>
                <c:formatCode>_("$"* #,##0_);_("$"* \(#,##0\);_("$"* "-"??_);_(@_)</c:formatCode>
                <c:ptCount val="7"/>
                <c:pt idx="0">
                  <c:v>1305886</c:v>
                </c:pt>
                <c:pt idx="1">
                  <c:v>1232622</c:v>
                </c:pt>
                <c:pt idx="2">
                  <c:v>7014675</c:v>
                </c:pt>
                <c:pt idx="3">
                  <c:v>1503986</c:v>
                </c:pt>
                <c:pt idx="5">
                  <c:v>2501954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D-BA4D-8506-AD2277EE2BE5}"/>
            </c:ext>
          </c:extLst>
        </c:ser>
        <c:ser>
          <c:idx val="2"/>
          <c:order val="2"/>
          <c:tx>
            <c:strRef>
              <c:f>'Best HR'!$A$4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'Best HR'!$B$1:$H$1</c:f>
              <c:strCache>
                <c:ptCount val="7"/>
                <c:pt idx="0">
                  <c:v>Hawaii</c:v>
                </c:pt>
                <c:pt idx="1">
                  <c:v>Vermont</c:v>
                </c:pt>
                <c:pt idx="2">
                  <c:v>Massachusetts</c:v>
                </c:pt>
                <c:pt idx="3">
                  <c:v>Minnesota</c:v>
                </c:pt>
                <c:pt idx="4">
                  <c:v>New Hampshire</c:v>
                </c:pt>
                <c:pt idx="5">
                  <c:v>Connecticut</c:v>
                </c:pt>
                <c:pt idx="6">
                  <c:v>Utah</c:v>
                </c:pt>
              </c:strCache>
            </c:strRef>
          </c:cat>
          <c:val>
            <c:numRef>
              <c:f>'Best HR'!$B$4:$H$4</c:f>
              <c:numCache>
                <c:formatCode>_("$"* #,##0_);_("$"* \(#,##0\);_("$"* "-"??_);_(@_)</c:formatCode>
                <c:ptCount val="7"/>
                <c:pt idx="0">
                  <c:v>729555</c:v>
                </c:pt>
                <c:pt idx="1">
                  <c:v>1455359</c:v>
                </c:pt>
                <c:pt idx="2">
                  <c:v>2414070</c:v>
                </c:pt>
                <c:pt idx="5">
                  <c:v>3631270</c:v>
                </c:pt>
                <c:pt idx="6">
                  <c:v>1550989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D-BA4D-8506-AD2277EE2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297344"/>
        <c:axId val="142311424"/>
      </c:barChart>
      <c:catAx>
        <c:axId val="14229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2311424"/>
        <c:crosses val="autoZero"/>
        <c:auto val="1"/>
        <c:lblAlgn val="ctr"/>
        <c:lblOffset val="100"/>
        <c:noMultiLvlLbl val="0"/>
      </c:catAx>
      <c:valAx>
        <c:axId val="1423114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Average Revenue </a:t>
                </a:r>
              </a:p>
            </c:rich>
          </c:tx>
          <c:overlay val="0"/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2297344"/>
        <c:crosses val="autoZero"/>
        <c:crossBetween val="between"/>
        <c:minorUnit val="2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Public</a:t>
            </a:r>
            <a:r>
              <a:rPr lang="en-US" baseline="0" dirty="0"/>
              <a:t> Charity R</a:t>
            </a:r>
            <a:r>
              <a:rPr lang="en-US" dirty="0"/>
              <a:t>evenue</a:t>
            </a:r>
            <a:r>
              <a:rPr lang="en-US" baseline="0" dirty="0"/>
              <a:t> from Government Grants (Contributions)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Among States with </a:t>
            </a:r>
            <a:r>
              <a:rPr lang="en-US" u="sng" baseline="0" dirty="0"/>
              <a:t>Worst</a:t>
            </a:r>
            <a:r>
              <a:rPr lang="en-US" baseline="0" dirty="0"/>
              <a:t> Health Rankings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/>
              <a:t>2015-2017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'Worst HR'!$A$2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'Worst HR'!$B$1:$H$1</c:f>
              <c:strCache>
                <c:ptCount val="7"/>
                <c:pt idx="0">
                  <c:v>Mississippi</c:v>
                </c:pt>
                <c:pt idx="1">
                  <c:v>Louisiana</c:v>
                </c:pt>
                <c:pt idx="2">
                  <c:v>Arkansas</c:v>
                </c:pt>
                <c:pt idx="3">
                  <c:v>West Virginia</c:v>
                </c:pt>
                <c:pt idx="4">
                  <c:v>Alabama</c:v>
                </c:pt>
                <c:pt idx="5">
                  <c:v>Oklahoma</c:v>
                </c:pt>
                <c:pt idx="6">
                  <c:v>Kentucky</c:v>
                </c:pt>
              </c:strCache>
            </c:strRef>
          </c:cat>
          <c:val>
            <c:numRef>
              <c:f>'Worst HR'!$B$2:$H$2</c:f>
              <c:numCache>
                <c:formatCode>_("$"* #,##0_);_("$"* \(#,##0\);_("$"* "-"??_);_(@_)</c:formatCode>
                <c:ptCount val="7"/>
                <c:pt idx="0">
                  <c:v>500235</c:v>
                </c:pt>
                <c:pt idx="1">
                  <c:v>283764</c:v>
                </c:pt>
                <c:pt idx="2">
                  <c:v>275589</c:v>
                </c:pt>
                <c:pt idx="3">
                  <c:v>287209</c:v>
                </c:pt>
                <c:pt idx="4">
                  <c:v>172362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7-004E-908F-3C85AFA11F03}"/>
            </c:ext>
          </c:extLst>
        </c:ser>
        <c:ser>
          <c:idx val="1"/>
          <c:order val="1"/>
          <c:tx>
            <c:strRef>
              <c:f>'Worst HR'!$A$3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'Worst HR'!$B$1:$H$1</c:f>
              <c:strCache>
                <c:ptCount val="7"/>
                <c:pt idx="0">
                  <c:v>Mississippi</c:v>
                </c:pt>
                <c:pt idx="1">
                  <c:v>Louisiana</c:v>
                </c:pt>
                <c:pt idx="2">
                  <c:v>Arkansas</c:v>
                </c:pt>
                <c:pt idx="3">
                  <c:v>West Virginia</c:v>
                </c:pt>
                <c:pt idx="4">
                  <c:v>Alabama</c:v>
                </c:pt>
                <c:pt idx="5">
                  <c:v>Oklahoma</c:v>
                </c:pt>
                <c:pt idx="6">
                  <c:v>Kentucky</c:v>
                </c:pt>
              </c:strCache>
            </c:strRef>
          </c:cat>
          <c:val>
            <c:numRef>
              <c:f>'Worst HR'!$B$3:$H$3</c:f>
              <c:numCache>
                <c:formatCode>_("$"* #,##0_);_("$"* \(#,##0\);_("$"* "-"??_);_(@_)</c:formatCode>
                <c:ptCount val="7"/>
                <c:pt idx="0">
                  <c:v>912722</c:v>
                </c:pt>
                <c:pt idx="1">
                  <c:v>1155305</c:v>
                </c:pt>
                <c:pt idx="2">
                  <c:v>1192958</c:v>
                </c:pt>
                <c:pt idx="4">
                  <c:v>1043521</c:v>
                </c:pt>
                <c:pt idx="5">
                  <c:v>1484428</c:v>
                </c:pt>
                <c:pt idx="6">
                  <c:v>1187841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97-004E-908F-3C85AFA11F03}"/>
            </c:ext>
          </c:extLst>
        </c:ser>
        <c:ser>
          <c:idx val="2"/>
          <c:order val="2"/>
          <c:tx>
            <c:strRef>
              <c:f>'Worst HR'!$A$4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'Worst HR'!$B$1:$H$1</c:f>
              <c:strCache>
                <c:ptCount val="7"/>
                <c:pt idx="0">
                  <c:v>Mississippi</c:v>
                </c:pt>
                <c:pt idx="1">
                  <c:v>Louisiana</c:v>
                </c:pt>
                <c:pt idx="2">
                  <c:v>Arkansas</c:v>
                </c:pt>
                <c:pt idx="3">
                  <c:v>West Virginia</c:v>
                </c:pt>
                <c:pt idx="4">
                  <c:v>Alabama</c:v>
                </c:pt>
                <c:pt idx="5">
                  <c:v>Oklahoma</c:v>
                </c:pt>
                <c:pt idx="6">
                  <c:v>Kentucky</c:v>
                </c:pt>
              </c:strCache>
            </c:strRef>
          </c:cat>
          <c:val>
            <c:numRef>
              <c:f>'Worst HR'!$B$4:$H$4</c:f>
              <c:numCache>
                <c:formatCode>_("$"* #,##0_);_("$"* \(#,##0\);_("$"* "-"??_);_(@_)</c:formatCode>
                <c:ptCount val="7"/>
                <c:pt idx="0">
                  <c:v>1430020</c:v>
                </c:pt>
                <c:pt idx="1">
                  <c:v>1356455</c:v>
                </c:pt>
                <c:pt idx="2">
                  <c:v>2578767</c:v>
                </c:pt>
                <c:pt idx="3">
                  <c:v>1189684</c:v>
                </c:pt>
                <c:pt idx="4">
                  <c:v>1220882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97-004E-908F-3C85AFA11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80864"/>
        <c:axId val="145382400"/>
      </c:barChart>
      <c:catAx>
        <c:axId val="14538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5382400"/>
        <c:crosses val="autoZero"/>
        <c:auto val="1"/>
        <c:lblAlgn val="ctr"/>
        <c:lblOffset val="100"/>
        <c:noMultiLvlLbl val="0"/>
      </c:catAx>
      <c:valAx>
        <c:axId val="145382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Average Revenue </a:t>
                </a:r>
              </a:p>
            </c:rich>
          </c:tx>
          <c:overlay val="0"/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53808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501(c)(3) Public Charities  </a:t>
            </a:r>
          </a:p>
          <a:p>
            <a:pPr>
              <a:defRPr/>
            </a:pPr>
            <a:r>
              <a:rPr lang="en-US"/>
              <a:t>With Tax-Exempt Status Automatically Revoked by IRS</a:t>
            </a:r>
          </a:p>
          <a:p>
            <a:pPr>
              <a:defRPr/>
            </a:pPr>
            <a:r>
              <a:rPr lang="en-US"/>
              <a:t>2015-2017</a:t>
            </a:r>
          </a:p>
          <a:p>
            <a:pPr>
              <a:defRPr/>
            </a:pPr>
            <a:r>
              <a:rPr lang="en-US"/>
              <a:t>(States with Best Health Rankings)</a:t>
            </a:r>
          </a:p>
        </c:rich>
      </c:tx>
      <c:layout>
        <c:manualLayout>
          <c:xMode val="edge"/>
          <c:yMode val="edge"/>
          <c:x val="0.1662033855802659"/>
          <c:y val="2.25232348449222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Sheet'!$B$63</c:f>
              <c:strCache>
                <c:ptCount val="1"/>
                <c:pt idx="0">
                  <c:v>Number of PC Revoked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Sheet'!$A$64:$A$70</c:f>
              <c:strCache>
                <c:ptCount val="7"/>
                <c:pt idx="0">
                  <c:v>Hawaii</c:v>
                </c:pt>
                <c:pt idx="1">
                  <c:v>Vermont</c:v>
                </c:pt>
                <c:pt idx="2">
                  <c:v>Massachusetts</c:v>
                </c:pt>
                <c:pt idx="3">
                  <c:v>Minnesota</c:v>
                </c:pt>
                <c:pt idx="4">
                  <c:v>New Hampshire</c:v>
                </c:pt>
                <c:pt idx="5">
                  <c:v>Connecticut</c:v>
                </c:pt>
                <c:pt idx="6">
                  <c:v>Utah</c:v>
                </c:pt>
              </c:strCache>
            </c:strRef>
          </c:cat>
          <c:val>
            <c:numRef>
              <c:f>'Data Sheet'!$B$64:$B$70</c:f>
              <c:numCache>
                <c:formatCode>General</c:formatCode>
                <c:ptCount val="7"/>
                <c:pt idx="0">
                  <c:v>331</c:v>
                </c:pt>
                <c:pt idx="1">
                  <c:v>195</c:v>
                </c:pt>
                <c:pt idx="2">
                  <c:v>1296</c:v>
                </c:pt>
                <c:pt idx="3">
                  <c:v>1796</c:v>
                </c:pt>
                <c:pt idx="4">
                  <c:v>270</c:v>
                </c:pt>
                <c:pt idx="5">
                  <c:v>598</c:v>
                </c:pt>
                <c:pt idx="6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0-4242-84DD-6BAB2C785FB5}"/>
            </c:ext>
          </c:extLst>
        </c:ser>
        <c:ser>
          <c:idx val="1"/>
          <c:order val="1"/>
          <c:tx>
            <c:strRef>
              <c:f>'Data Sheet'!$C$63</c:f>
              <c:strCache>
                <c:ptCount val="1"/>
                <c:pt idx="0">
                  <c:v>Number PC Reinstated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Sheet'!$A$64:$A$70</c:f>
              <c:strCache>
                <c:ptCount val="7"/>
                <c:pt idx="0">
                  <c:v>Hawaii</c:v>
                </c:pt>
                <c:pt idx="1">
                  <c:v>Vermont</c:v>
                </c:pt>
                <c:pt idx="2">
                  <c:v>Massachusetts</c:v>
                </c:pt>
                <c:pt idx="3">
                  <c:v>Minnesota</c:v>
                </c:pt>
                <c:pt idx="4">
                  <c:v>New Hampshire</c:v>
                </c:pt>
                <c:pt idx="5">
                  <c:v>Connecticut</c:v>
                </c:pt>
                <c:pt idx="6">
                  <c:v>Utah</c:v>
                </c:pt>
              </c:strCache>
            </c:strRef>
          </c:cat>
          <c:val>
            <c:numRef>
              <c:f>'Data Sheet'!$C$64:$C$70</c:f>
              <c:numCache>
                <c:formatCode>General</c:formatCode>
                <c:ptCount val="7"/>
                <c:pt idx="0">
                  <c:v>84</c:v>
                </c:pt>
                <c:pt idx="1">
                  <c:v>86</c:v>
                </c:pt>
                <c:pt idx="2">
                  <c:v>519</c:v>
                </c:pt>
                <c:pt idx="3">
                  <c:v>707</c:v>
                </c:pt>
                <c:pt idx="4">
                  <c:v>109</c:v>
                </c:pt>
                <c:pt idx="5">
                  <c:v>219</c:v>
                </c:pt>
                <c:pt idx="6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10-4242-84DD-6BAB2C785FB5}"/>
            </c:ext>
          </c:extLst>
        </c:ser>
        <c:ser>
          <c:idx val="2"/>
          <c:order val="2"/>
          <c:tx>
            <c:strRef>
              <c:f>'Data Sheet'!$D$63</c:f>
              <c:strCache>
                <c:ptCount val="1"/>
                <c:pt idx="0">
                  <c:v>% Reinstated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Sheet'!$A$64:$A$70</c:f>
              <c:strCache>
                <c:ptCount val="7"/>
                <c:pt idx="0">
                  <c:v>Hawaii</c:v>
                </c:pt>
                <c:pt idx="1">
                  <c:v>Vermont</c:v>
                </c:pt>
                <c:pt idx="2">
                  <c:v>Massachusetts</c:v>
                </c:pt>
                <c:pt idx="3">
                  <c:v>Minnesota</c:v>
                </c:pt>
                <c:pt idx="4">
                  <c:v>New Hampshire</c:v>
                </c:pt>
                <c:pt idx="5">
                  <c:v>Connecticut</c:v>
                </c:pt>
                <c:pt idx="6">
                  <c:v>Utah</c:v>
                </c:pt>
              </c:strCache>
            </c:strRef>
          </c:cat>
          <c:val>
            <c:numRef>
              <c:f>'Data Sheet'!$D$64:$D$70</c:f>
            </c:numRef>
          </c:val>
          <c:extLst>
            <c:ext xmlns:c16="http://schemas.microsoft.com/office/drawing/2014/chart" uri="{C3380CC4-5D6E-409C-BE32-E72D297353CC}">
              <c16:uniqueId val="{00000002-EE10-4242-84DD-6BAB2C785FB5}"/>
            </c:ext>
          </c:extLst>
        </c:ser>
        <c:ser>
          <c:idx val="3"/>
          <c:order val="3"/>
          <c:tx>
            <c:strRef>
              <c:f>'Data Sheet'!$E$63</c:f>
              <c:strCache>
                <c:ptCount val="1"/>
                <c:pt idx="0">
                  <c:v>Number PC Not Sustained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Sheet'!$A$64:$A$70</c:f>
              <c:strCache>
                <c:ptCount val="7"/>
                <c:pt idx="0">
                  <c:v>Hawaii</c:v>
                </c:pt>
                <c:pt idx="1">
                  <c:v>Vermont</c:v>
                </c:pt>
                <c:pt idx="2">
                  <c:v>Massachusetts</c:v>
                </c:pt>
                <c:pt idx="3">
                  <c:v>Minnesota</c:v>
                </c:pt>
                <c:pt idx="4">
                  <c:v>New Hampshire</c:v>
                </c:pt>
                <c:pt idx="5">
                  <c:v>Connecticut</c:v>
                </c:pt>
                <c:pt idx="6">
                  <c:v>Utah</c:v>
                </c:pt>
              </c:strCache>
            </c:strRef>
          </c:cat>
          <c:val>
            <c:numRef>
              <c:f>'Data Sheet'!$E$64:$E$70</c:f>
              <c:numCache>
                <c:formatCode>General</c:formatCode>
                <c:ptCount val="7"/>
                <c:pt idx="0">
                  <c:v>247</c:v>
                </c:pt>
                <c:pt idx="1">
                  <c:v>109</c:v>
                </c:pt>
                <c:pt idx="2">
                  <c:v>777</c:v>
                </c:pt>
                <c:pt idx="3">
                  <c:v>1089</c:v>
                </c:pt>
                <c:pt idx="4">
                  <c:v>161</c:v>
                </c:pt>
                <c:pt idx="5">
                  <c:v>379</c:v>
                </c:pt>
                <c:pt idx="6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10-4242-84DD-6BAB2C785F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1251968"/>
        <c:axId val="191253504"/>
      </c:barChart>
      <c:catAx>
        <c:axId val="19125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253504"/>
        <c:crosses val="autoZero"/>
        <c:auto val="1"/>
        <c:lblAlgn val="ctr"/>
        <c:lblOffset val="100"/>
        <c:noMultiLvlLbl val="0"/>
      </c:catAx>
      <c:valAx>
        <c:axId val="19125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25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501(c)(3) Public Charities  </a:t>
            </a:r>
          </a:p>
          <a:p>
            <a:pPr>
              <a:defRPr/>
            </a:pPr>
            <a:r>
              <a:rPr lang="en-US"/>
              <a:t>With Tax-Exempt Status Automatically Revoked by IRS</a:t>
            </a:r>
          </a:p>
          <a:p>
            <a:pPr>
              <a:defRPr/>
            </a:pPr>
            <a:r>
              <a:rPr lang="en-US"/>
              <a:t>2015-2017</a:t>
            </a:r>
          </a:p>
          <a:p>
            <a:pPr>
              <a:defRPr/>
            </a:pPr>
            <a:r>
              <a:rPr lang="en-US"/>
              <a:t>(States with Worst Health Rankings)</a:t>
            </a: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1662033855802659"/>
          <c:y val="2.25232348449222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Sheet'!$B$54</c:f>
              <c:strCache>
                <c:ptCount val="1"/>
                <c:pt idx="0">
                  <c:v>Number of PC Revoked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Sheet'!$A$55:$A$61</c:f>
              <c:strCache>
                <c:ptCount val="7"/>
                <c:pt idx="0">
                  <c:v>Mississippi</c:v>
                </c:pt>
                <c:pt idx="1">
                  <c:v>Louisiana</c:v>
                </c:pt>
                <c:pt idx="2">
                  <c:v>Arkansas</c:v>
                </c:pt>
                <c:pt idx="3">
                  <c:v>West Virginia</c:v>
                </c:pt>
                <c:pt idx="4">
                  <c:v>Alabama</c:v>
                </c:pt>
                <c:pt idx="5">
                  <c:v>Oklahoma</c:v>
                </c:pt>
                <c:pt idx="6">
                  <c:v>Kentucky</c:v>
                </c:pt>
              </c:strCache>
            </c:strRef>
          </c:cat>
          <c:val>
            <c:numRef>
              <c:f>'Data Sheet'!$B$55:$B$61</c:f>
              <c:numCache>
                <c:formatCode>General</c:formatCode>
                <c:ptCount val="7"/>
                <c:pt idx="0">
                  <c:v>518</c:v>
                </c:pt>
                <c:pt idx="1">
                  <c:v>922</c:v>
                </c:pt>
                <c:pt idx="2">
                  <c:v>577</c:v>
                </c:pt>
                <c:pt idx="3">
                  <c:v>337</c:v>
                </c:pt>
                <c:pt idx="4">
                  <c:v>825</c:v>
                </c:pt>
                <c:pt idx="5">
                  <c:v>672</c:v>
                </c:pt>
                <c:pt idx="6">
                  <c:v>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C-4D4C-A40F-3745A6D355DB}"/>
            </c:ext>
          </c:extLst>
        </c:ser>
        <c:ser>
          <c:idx val="1"/>
          <c:order val="1"/>
          <c:tx>
            <c:strRef>
              <c:f>'Data Sheet'!$C$54</c:f>
              <c:strCache>
                <c:ptCount val="1"/>
                <c:pt idx="0">
                  <c:v>Number PC Reinstated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Sheet'!$A$55:$A$61</c:f>
              <c:strCache>
                <c:ptCount val="7"/>
                <c:pt idx="0">
                  <c:v>Mississippi</c:v>
                </c:pt>
                <c:pt idx="1">
                  <c:v>Louisiana</c:v>
                </c:pt>
                <c:pt idx="2">
                  <c:v>Arkansas</c:v>
                </c:pt>
                <c:pt idx="3">
                  <c:v>West Virginia</c:v>
                </c:pt>
                <c:pt idx="4">
                  <c:v>Alabama</c:v>
                </c:pt>
                <c:pt idx="5">
                  <c:v>Oklahoma</c:v>
                </c:pt>
                <c:pt idx="6">
                  <c:v>Kentucky</c:v>
                </c:pt>
              </c:strCache>
            </c:strRef>
          </c:cat>
          <c:val>
            <c:numRef>
              <c:f>'Data Sheet'!$C$55:$C$61</c:f>
              <c:numCache>
                <c:formatCode>General</c:formatCode>
                <c:ptCount val="7"/>
                <c:pt idx="0">
                  <c:v>156</c:v>
                </c:pt>
                <c:pt idx="1">
                  <c:v>292</c:v>
                </c:pt>
                <c:pt idx="2">
                  <c:v>167</c:v>
                </c:pt>
                <c:pt idx="3">
                  <c:v>110</c:v>
                </c:pt>
                <c:pt idx="4">
                  <c:v>235</c:v>
                </c:pt>
                <c:pt idx="5">
                  <c:v>210</c:v>
                </c:pt>
                <c:pt idx="6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C-4D4C-A40F-3745A6D355DB}"/>
            </c:ext>
          </c:extLst>
        </c:ser>
        <c:ser>
          <c:idx val="2"/>
          <c:order val="2"/>
          <c:tx>
            <c:strRef>
              <c:f>'Data Sheet'!$D$54</c:f>
              <c:strCache>
                <c:ptCount val="1"/>
                <c:pt idx="0">
                  <c:v>% Reinstated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Sheet'!$A$55:$A$61</c:f>
              <c:strCache>
                <c:ptCount val="7"/>
                <c:pt idx="0">
                  <c:v>Mississippi</c:v>
                </c:pt>
                <c:pt idx="1">
                  <c:v>Louisiana</c:v>
                </c:pt>
                <c:pt idx="2">
                  <c:v>Arkansas</c:v>
                </c:pt>
                <c:pt idx="3">
                  <c:v>West Virginia</c:v>
                </c:pt>
                <c:pt idx="4">
                  <c:v>Alabama</c:v>
                </c:pt>
                <c:pt idx="5">
                  <c:v>Oklahoma</c:v>
                </c:pt>
                <c:pt idx="6">
                  <c:v>Kentucky</c:v>
                </c:pt>
              </c:strCache>
            </c:strRef>
          </c:cat>
          <c:val>
            <c:numRef>
              <c:f>'Data Sheet'!$D$55:$D$61</c:f>
            </c:numRef>
          </c:val>
          <c:extLst>
            <c:ext xmlns:c16="http://schemas.microsoft.com/office/drawing/2014/chart" uri="{C3380CC4-5D6E-409C-BE32-E72D297353CC}">
              <c16:uniqueId val="{00000002-29BC-4D4C-A40F-3745A6D355DB}"/>
            </c:ext>
          </c:extLst>
        </c:ser>
        <c:ser>
          <c:idx val="3"/>
          <c:order val="3"/>
          <c:tx>
            <c:strRef>
              <c:f>'Data Sheet'!$E$54</c:f>
              <c:strCache>
                <c:ptCount val="1"/>
                <c:pt idx="0">
                  <c:v>Number PC Not Sustained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Sheet'!$A$55:$A$61</c:f>
              <c:strCache>
                <c:ptCount val="7"/>
                <c:pt idx="0">
                  <c:v>Mississippi</c:v>
                </c:pt>
                <c:pt idx="1">
                  <c:v>Louisiana</c:v>
                </c:pt>
                <c:pt idx="2">
                  <c:v>Arkansas</c:v>
                </c:pt>
                <c:pt idx="3">
                  <c:v>West Virginia</c:v>
                </c:pt>
                <c:pt idx="4">
                  <c:v>Alabama</c:v>
                </c:pt>
                <c:pt idx="5">
                  <c:v>Oklahoma</c:v>
                </c:pt>
                <c:pt idx="6">
                  <c:v>Kentucky</c:v>
                </c:pt>
              </c:strCache>
            </c:strRef>
          </c:cat>
          <c:val>
            <c:numRef>
              <c:f>'Data Sheet'!$E$55:$E$61</c:f>
              <c:numCache>
                <c:formatCode>General</c:formatCode>
                <c:ptCount val="7"/>
                <c:pt idx="0">
                  <c:v>362</c:v>
                </c:pt>
                <c:pt idx="1">
                  <c:v>630</c:v>
                </c:pt>
                <c:pt idx="2">
                  <c:v>410</c:v>
                </c:pt>
                <c:pt idx="3">
                  <c:v>227</c:v>
                </c:pt>
                <c:pt idx="4">
                  <c:v>590</c:v>
                </c:pt>
                <c:pt idx="5">
                  <c:v>462</c:v>
                </c:pt>
                <c:pt idx="6">
                  <c:v>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BC-4D4C-A40F-3745A6D355DB}"/>
            </c:ext>
          </c:extLst>
        </c:ser>
        <c:ser>
          <c:idx val="4"/>
          <c:order val="4"/>
          <c:tx>
            <c:strRef>
              <c:f>'Data Sheet'!$F$54</c:f>
              <c:strCache>
                <c:ptCount val="1"/>
                <c:pt idx="0">
                  <c:v>% Not Sustained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Sheet'!$A$55:$A$61</c:f>
              <c:strCache>
                <c:ptCount val="7"/>
                <c:pt idx="0">
                  <c:v>Mississippi</c:v>
                </c:pt>
                <c:pt idx="1">
                  <c:v>Louisiana</c:v>
                </c:pt>
                <c:pt idx="2">
                  <c:v>Arkansas</c:v>
                </c:pt>
                <c:pt idx="3">
                  <c:v>West Virginia</c:v>
                </c:pt>
                <c:pt idx="4">
                  <c:v>Alabama</c:v>
                </c:pt>
                <c:pt idx="5">
                  <c:v>Oklahoma</c:v>
                </c:pt>
                <c:pt idx="6">
                  <c:v>Kentucky</c:v>
                </c:pt>
              </c:strCache>
            </c:strRef>
          </c:cat>
          <c:val>
            <c:numRef>
              <c:f>'Data Sheet'!$F$55:$F$61</c:f>
            </c:numRef>
          </c:val>
          <c:extLst>
            <c:ext xmlns:c16="http://schemas.microsoft.com/office/drawing/2014/chart" uri="{C3380CC4-5D6E-409C-BE32-E72D297353CC}">
              <c16:uniqueId val="{00000004-29BC-4D4C-A40F-3745A6D355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9912320"/>
        <c:axId val="99914496"/>
      </c:barChart>
      <c:catAx>
        <c:axId val="999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9914496"/>
        <c:crosses val="autoZero"/>
        <c:auto val="1"/>
        <c:lblAlgn val="ctr"/>
        <c:lblOffset val="100"/>
        <c:noMultiLvlLbl val="0"/>
      </c:catAx>
      <c:valAx>
        <c:axId val="9991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991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BBF6B50-F432-4D4C-9E78-9004669586E6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A596257-4D36-4590-89A9-099E5822D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pdf/p1828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rs.gov/charities-non-profits/form-990-n-e-postcard-organizations-not-permitted-to-fil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6257-4D36-4590-89A9-099E5822D2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A3C6-6733-1E45-8B95-E6FFE4419A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4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A3C6-6733-1E45-8B95-E6FFE4419A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1). POLICY CHANGE:  Form 990-N, </a:t>
            </a:r>
            <a:r>
              <a:rPr lang="en-US" i="1" dirty="0"/>
              <a:t>Electronic Notice (e-Postcard) for Tax-Exempt Organizations Not Required to File Form 990 or Form 990EZ</a:t>
            </a:r>
            <a:r>
              <a:rPr lang="en-US" dirty="0"/>
              <a:t>, must be submitted electronically.</a:t>
            </a:r>
          </a:p>
          <a:p>
            <a:r>
              <a:rPr lang="en-US" dirty="0"/>
              <a:t>The Form 990-N electronic-filing system moved from Urban Institute’s website to </a:t>
            </a:r>
            <a:r>
              <a:rPr lang="en-US" dirty="0" err="1"/>
              <a:t>IRS.gov</a:t>
            </a:r>
            <a:r>
              <a:rPr lang="en-US" dirty="0"/>
              <a:t> in February 2016. </a:t>
            </a:r>
            <a:r>
              <a:rPr lang="en-US" b="1" dirty="0"/>
              <a:t>All filers </a:t>
            </a:r>
            <a:r>
              <a:rPr lang="en-US" dirty="0"/>
              <a:t>must register at </a:t>
            </a:r>
            <a:r>
              <a:rPr lang="en-US" dirty="0" err="1"/>
              <a:t>IRS.gov</a:t>
            </a:r>
            <a:r>
              <a:rPr lang="en-US" dirty="0"/>
              <a:t> prior to filing their next Form 990-N. This is a one-time registration; you won’t be asked to register again when filing next year.</a:t>
            </a:r>
          </a:p>
          <a:p>
            <a:r>
              <a:rPr lang="en-US" dirty="0"/>
              <a:t>Form 990-N must be completed and filed electronically. </a:t>
            </a:r>
            <a:r>
              <a:rPr lang="en-US" b="1" dirty="0"/>
              <a:t>There is no paper form</a:t>
            </a:r>
            <a:r>
              <a:rPr lang="en-US" dirty="0"/>
              <a:t>.</a:t>
            </a:r>
          </a:p>
          <a:p>
            <a:r>
              <a:rPr lang="en-US" dirty="0"/>
              <a:t>Exceptions to this requirement include:</a:t>
            </a:r>
          </a:p>
          <a:p>
            <a:r>
              <a:rPr lang="en-US" dirty="0"/>
              <a:t>Organizations that are included in a group return,</a:t>
            </a:r>
          </a:p>
          <a:p>
            <a:r>
              <a:rPr lang="en-US" u="sng" dirty="0">
                <a:hlinkClick r:id="rId3" tooltip="0815 Publ 1828                           (PDF)"/>
              </a:rPr>
              <a:t>Churches</a:t>
            </a:r>
            <a:r>
              <a:rPr lang="en-US" dirty="0"/>
              <a:t>, their integrated auxiliaries, and conventions or associations of churches, and</a:t>
            </a:r>
          </a:p>
          <a:p>
            <a:r>
              <a:rPr lang="en-US" dirty="0"/>
              <a:t>Organizations </a:t>
            </a:r>
            <a:r>
              <a:rPr lang="en-US" u="sng" dirty="0">
                <a:hlinkClick r:id="rId4" tooltip="Form 990 N e Postcard Organizations Not Permitted to File"/>
              </a:rPr>
              <a:t>required to file a different return</a:t>
            </a:r>
            <a:endParaRPr lang="en-US" dirty="0"/>
          </a:p>
          <a:p>
            <a:endParaRPr lang="en-US" dirty="0"/>
          </a:p>
          <a:p>
            <a:r>
              <a:rPr lang="en-US" dirty="0"/>
              <a:t>(2). DUPICATED ORGANIZATIONS:  Different Spelling of Organization Name – Unique EIN </a:t>
            </a:r>
          </a:p>
          <a:p>
            <a:r>
              <a:rPr lang="en-US" dirty="0"/>
              <a:t>(3). SAME ORGANIZATION, DIFFERENT LOCATION OR CHAPTERS –Unique EIN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6257-4D36-4590-89A9-099E5822D2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1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2" y="666069"/>
            <a:ext cx="8991600" cy="2704699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 cap="none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6" y="396753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2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8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4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9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4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2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6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09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4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7" y="2313434"/>
            <a:ext cx="427024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6" indent="0">
              <a:buNone/>
              <a:defRPr sz="19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7" y="3143250"/>
            <a:ext cx="4270249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8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7" y="2313434"/>
            <a:ext cx="427024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6" indent="0">
              <a:buNone/>
              <a:defRPr sz="19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95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89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8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9" y="3549918"/>
            <a:ext cx="3794761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6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9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" y="0"/>
            <a:ext cx="60959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7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0"/>
            <a:ext cx="6102098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9" y="3549918"/>
            <a:ext cx="3794761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C4C9A-3960-41CF-A4E9-2A8FB932454B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6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7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7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2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1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11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6" indent="-228603" algn="l" defTabSz="914411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8" indent="-228603" algn="l" defTabSz="914411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11" indent="-228603" algn="l" defTabSz="914411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14" indent="-228603" algn="l" defTabSz="914411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80" indent="-228603" algn="l" defTabSz="914411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32" indent="-228603" algn="l" defTabSz="914411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71" indent="-228603" algn="l" defTabSz="914411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98" indent="-228603" algn="l" defTabSz="914411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2ahUKEwizjJjhxYjaAhUojK0KHQTxClMQjRx6BAgAEAU&amp;url=http://www.civitas-stl.com/new-presentation-healthcare-america-available/&amp;psig=AOvVaw1Ugn-UhMBOxoxK5RKwNlrs&amp;ust=1522104087388509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83FC5-F1C9-F545-AB1D-7C137E726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903" y="666069"/>
            <a:ext cx="9910916" cy="2704699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/>
              <a:t>A Study on the Sustainability of </a:t>
            </a:r>
            <a:br>
              <a:rPr lang="en-US" dirty="0"/>
            </a:br>
            <a:r>
              <a:rPr lang="en-US" dirty="0"/>
              <a:t>Public Charity Organizations in States with Highest and Lowest Health Rankings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7FB86-F828-B047-9CC0-B4F6258F4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2" y="3669151"/>
            <a:ext cx="8991600" cy="21869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Presented by:  	</a:t>
            </a:r>
          </a:p>
          <a:p>
            <a:r>
              <a:rPr lang="en-US" b="1" dirty="0">
                <a:solidFill>
                  <a:schemeClr val="bg1"/>
                </a:solidFill>
              </a:rPr>
              <a:t>Angela D. Johnson, PhD(c),MPPA</a:t>
            </a:r>
          </a:p>
          <a:p>
            <a:r>
              <a:rPr lang="en-US" b="1" dirty="0">
                <a:solidFill>
                  <a:schemeClr val="bg1"/>
                </a:solidFill>
              </a:rPr>
              <a:t>Jackson State University, </a:t>
            </a:r>
          </a:p>
          <a:p>
            <a:r>
              <a:rPr lang="en-US" b="1" dirty="0">
                <a:solidFill>
                  <a:schemeClr val="bg1"/>
                </a:solidFill>
              </a:rPr>
              <a:t>Department of Public Policy and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9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B705-75A0-AF45-8746-F5869B48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774" y="381032"/>
            <a:ext cx="7729728" cy="118872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/>
              <a:t>Public Charity Statistics </a:t>
            </a:r>
            <a:br>
              <a:rPr lang="en-US" dirty="0"/>
            </a:br>
            <a:r>
              <a:rPr lang="en-US" dirty="0"/>
              <a:t>Top five states with </a:t>
            </a:r>
            <a:r>
              <a:rPr lang="en-US" u="sng" dirty="0"/>
              <a:t>worst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Overall Health rankings (2015-2017)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B1598-29FD-2D4E-88F2-6405941FB26A}"/>
              </a:ext>
            </a:extLst>
          </p:cNvPr>
          <p:cNvSpPr txBox="1"/>
          <p:nvPr/>
        </p:nvSpPr>
        <p:spPr>
          <a:xfrm>
            <a:off x="259324" y="1957085"/>
            <a:ext cx="533400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2015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6F592D-5C37-6049-85BE-7DD474445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52075"/>
              </p:ext>
            </p:extLst>
          </p:nvPr>
        </p:nvGraphicFramePr>
        <p:xfrm>
          <a:off x="259324" y="2264862"/>
          <a:ext cx="5334000" cy="1606550"/>
        </p:xfrm>
        <a:graphic>
          <a:graphicData uri="http://schemas.openxmlformats.org/drawingml/2006/table">
            <a:tbl>
              <a:tblPr/>
              <a:tblGrid>
                <a:gridCol w="964052">
                  <a:extLst>
                    <a:ext uri="{9D8B030D-6E8A-4147-A177-3AD203B41FA5}">
                      <a16:colId xmlns:a16="http://schemas.microsoft.com/office/drawing/2014/main" val="636505395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val="366472983"/>
                    </a:ext>
                  </a:extLst>
                </a:gridCol>
                <a:gridCol w="1284346">
                  <a:extLst>
                    <a:ext uri="{9D8B030D-6E8A-4147-A177-3AD203B41FA5}">
                      <a16:colId xmlns:a16="http://schemas.microsoft.com/office/drawing/2014/main" val="1801356523"/>
                    </a:ext>
                  </a:extLst>
                </a:gridCol>
                <a:gridCol w="1179696">
                  <a:extLst>
                    <a:ext uri="{9D8B030D-6E8A-4147-A177-3AD203B41FA5}">
                      <a16:colId xmlns:a16="http://schemas.microsoft.com/office/drawing/2014/main" val="1609366521"/>
                    </a:ext>
                  </a:extLst>
                </a:gridCol>
                <a:gridCol w="1002107">
                  <a:extLst>
                    <a:ext uri="{9D8B030D-6E8A-4147-A177-3AD203B41FA5}">
                      <a16:colId xmlns:a16="http://schemas.microsoft.com/office/drawing/2014/main" val="3045433839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Health 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Public Charities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 with Majority Rev from GG/C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Reported Revenue &gt; 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642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 (61%)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78803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 (65%)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84684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(63%)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7817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(56%)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8788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 (50%)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8778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C54BBF1-8ACE-2246-876E-49DBD85FC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55784"/>
              </p:ext>
            </p:extLst>
          </p:nvPr>
        </p:nvGraphicFramePr>
        <p:xfrm>
          <a:off x="6254398" y="2264862"/>
          <a:ext cx="5575300" cy="1625600"/>
        </p:xfrm>
        <a:graphic>
          <a:graphicData uri="http://schemas.openxmlformats.org/drawingml/2006/table">
            <a:tbl>
              <a:tblPr/>
              <a:tblGrid>
                <a:gridCol w="1040807">
                  <a:extLst>
                    <a:ext uri="{9D8B030D-6E8A-4147-A177-3AD203B41FA5}">
                      <a16:colId xmlns:a16="http://schemas.microsoft.com/office/drawing/2014/main" val="3424852390"/>
                    </a:ext>
                  </a:extLst>
                </a:gridCol>
                <a:gridCol w="904360">
                  <a:extLst>
                    <a:ext uri="{9D8B030D-6E8A-4147-A177-3AD203B41FA5}">
                      <a16:colId xmlns:a16="http://schemas.microsoft.com/office/drawing/2014/main" val="667429718"/>
                    </a:ext>
                  </a:extLst>
                </a:gridCol>
                <a:gridCol w="1332741">
                  <a:extLst>
                    <a:ext uri="{9D8B030D-6E8A-4147-A177-3AD203B41FA5}">
                      <a16:colId xmlns:a16="http://schemas.microsoft.com/office/drawing/2014/main" val="1690635541"/>
                    </a:ext>
                  </a:extLst>
                </a:gridCol>
                <a:gridCol w="1180428">
                  <a:extLst>
                    <a:ext uri="{9D8B030D-6E8A-4147-A177-3AD203B41FA5}">
                      <a16:colId xmlns:a16="http://schemas.microsoft.com/office/drawing/2014/main" val="4280845769"/>
                    </a:ext>
                  </a:extLst>
                </a:gridCol>
                <a:gridCol w="1116964">
                  <a:extLst>
                    <a:ext uri="{9D8B030D-6E8A-4147-A177-3AD203B41FA5}">
                      <a16:colId xmlns:a16="http://schemas.microsoft.com/office/drawing/2014/main" val="76953403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Health 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Public Charities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 with Majority Rev from GG/C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 &gt; 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781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3773 (69%)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892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4742 (57%)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85534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2918 (59%)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5934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4836 (61%)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232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54227 (58%)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65859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B0B8AC-0506-874A-A647-E8A7C11503E4}"/>
              </a:ext>
            </a:extLst>
          </p:cNvPr>
          <p:cNvSpPr txBox="1"/>
          <p:nvPr/>
        </p:nvSpPr>
        <p:spPr>
          <a:xfrm>
            <a:off x="6245797" y="1950107"/>
            <a:ext cx="5583901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2016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B0ADB2-539A-EB40-834C-020AD047B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97326"/>
              </p:ext>
            </p:extLst>
          </p:nvPr>
        </p:nvGraphicFramePr>
        <p:xfrm>
          <a:off x="3356988" y="4590273"/>
          <a:ext cx="5575300" cy="1625600"/>
        </p:xfrm>
        <a:graphic>
          <a:graphicData uri="http://schemas.openxmlformats.org/drawingml/2006/table">
            <a:tbl>
              <a:tblPr/>
              <a:tblGrid>
                <a:gridCol w="1040807">
                  <a:extLst>
                    <a:ext uri="{9D8B030D-6E8A-4147-A177-3AD203B41FA5}">
                      <a16:colId xmlns:a16="http://schemas.microsoft.com/office/drawing/2014/main" val="2481012028"/>
                    </a:ext>
                  </a:extLst>
                </a:gridCol>
                <a:gridCol w="904360">
                  <a:extLst>
                    <a:ext uri="{9D8B030D-6E8A-4147-A177-3AD203B41FA5}">
                      <a16:colId xmlns:a16="http://schemas.microsoft.com/office/drawing/2014/main" val="1894537629"/>
                    </a:ext>
                  </a:extLst>
                </a:gridCol>
                <a:gridCol w="1332741">
                  <a:extLst>
                    <a:ext uri="{9D8B030D-6E8A-4147-A177-3AD203B41FA5}">
                      <a16:colId xmlns:a16="http://schemas.microsoft.com/office/drawing/2014/main" val="3200848261"/>
                    </a:ext>
                  </a:extLst>
                </a:gridCol>
                <a:gridCol w="1180428">
                  <a:extLst>
                    <a:ext uri="{9D8B030D-6E8A-4147-A177-3AD203B41FA5}">
                      <a16:colId xmlns:a16="http://schemas.microsoft.com/office/drawing/2014/main" val="2581450202"/>
                    </a:ext>
                  </a:extLst>
                </a:gridCol>
                <a:gridCol w="1116964">
                  <a:extLst>
                    <a:ext uri="{9D8B030D-6E8A-4147-A177-3AD203B41FA5}">
                      <a16:colId xmlns:a16="http://schemas.microsoft.com/office/drawing/2014/main" val="2704825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Health 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Public Charities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 with Majority Rev from GG/C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 &gt; 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382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(47%)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71315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1350( 53%)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7492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 (44%)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0781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1423 (40%)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0637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1418 (69%)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2197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565AAF-96BB-1341-B49C-C81D5048F41E}"/>
              </a:ext>
            </a:extLst>
          </p:cNvPr>
          <p:cNvSpPr txBox="1"/>
          <p:nvPr/>
        </p:nvSpPr>
        <p:spPr>
          <a:xfrm>
            <a:off x="3356988" y="4282497"/>
            <a:ext cx="557530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4FAA77-F24C-C844-9072-736AA6F9AF28}"/>
              </a:ext>
            </a:extLst>
          </p:cNvPr>
          <p:cNvSpPr txBox="1"/>
          <p:nvPr/>
        </p:nvSpPr>
        <p:spPr>
          <a:xfrm>
            <a:off x="320397" y="6376739"/>
            <a:ext cx="4741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Internal Revenue Service’s Business Master File Extract</a:t>
            </a:r>
          </a:p>
          <a:p>
            <a:r>
              <a:rPr lang="en-US" sz="1200" dirty="0"/>
              <a:t>            State Health Rankings Annual Report (2015-2017)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6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2699-C1DA-524B-B877-977BF652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507" y="2287503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en-US" dirty="0"/>
              <a:t>IRS policy CHANGE:  Form 990N </a:t>
            </a:r>
            <a:br>
              <a:rPr lang="en-US" dirty="0"/>
            </a:br>
            <a:r>
              <a:rPr lang="en-US" dirty="0"/>
              <a:t>(e-postcard)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B9363-A889-C64F-A824-48F7CD3D4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Form 990-N electronic-filing system moved from Urban Institute’s website to </a:t>
            </a:r>
            <a:r>
              <a:rPr lang="en-US" dirty="0" err="1"/>
              <a:t>IRS.gov</a:t>
            </a:r>
            <a:r>
              <a:rPr lang="en-US" dirty="0"/>
              <a:t> in February 2016. 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All filers </a:t>
            </a:r>
            <a:r>
              <a:rPr lang="en-US" dirty="0"/>
              <a:t>must register at </a:t>
            </a:r>
            <a:r>
              <a:rPr lang="en-US" dirty="0" err="1"/>
              <a:t>IRS.gov</a:t>
            </a:r>
            <a:r>
              <a:rPr lang="en-US" dirty="0"/>
              <a:t> prior to filing their next Form 990-N. This is a one-time registration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Form 990-N must be completed and filed electronically. </a:t>
            </a:r>
            <a:r>
              <a:rPr lang="en-US" b="1" dirty="0"/>
              <a:t>There is no paper form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Exceptions to this requirement include: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Organizations that are included in a group return,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Churches, their integrated auxiliaries, and conventions or associations of churches, and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Organizations required to file a different return</a:t>
            </a:r>
          </a:p>
        </p:txBody>
      </p:sp>
    </p:spTree>
    <p:extLst>
      <p:ext uri="{BB962C8B-B14F-4D97-AF65-F5344CB8AC3E}">
        <p14:creationId xmlns:p14="http://schemas.microsoft.com/office/powerpoint/2010/main" val="70029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218C-89A9-6E44-8E6E-F0EA24F9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405904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Sustainability of Public Charities in states with best health rankings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5D239-5F20-EA48-87A5-AF79F1124B08}"/>
              </a:ext>
            </a:extLst>
          </p:cNvPr>
          <p:cNvSpPr txBox="1"/>
          <p:nvPr/>
        </p:nvSpPr>
        <p:spPr>
          <a:xfrm>
            <a:off x="320397" y="6350028"/>
            <a:ext cx="474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Internal Revenue Service’s Exempt Organization Select Check          	  Database (2017)</a:t>
            </a:r>
          </a:p>
          <a:p>
            <a:r>
              <a:rPr lang="en-US" sz="1200" dirty="0"/>
              <a:t>            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B4ABD4E-0336-014F-A27B-A19E09AC722D}"/>
              </a:ext>
            </a:extLst>
          </p:cNvPr>
          <p:cNvGraphicFramePr>
            <a:graphicFrameLocks/>
          </p:cNvGraphicFramePr>
          <p:nvPr/>
        </p:nvGraphicFramePr>
        <p:xfrm>
          <a:off x="1676400" y="1728439"/>
          <a:ext cx="8839200" cy="449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26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218C-89A9-6E44-8E6E-F0EA24F9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799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Sustainability of Public Charities in states with worst health rankings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5D239-5F20-EA48-87A5-AF79F1124B08}"/>
              </a:ext>
            </a:extLst>
          </p:cNvPr>
          <p:cNvSpPr txBox="1"/>
          <p:nvPr/>
        </p:nvSpPr>
        <p:spPr>
          <a:xfrm>
            <a:off x="320397" y="6350028"/>
            <a:ext cx="474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Internal Revenue Service’s Exempt Organization Select Check          	  Database (2017)</a:t>
            </a:r>
          </a:p>
          <a:p>
            <a:r>
              <a:rPr lang="en-US" sz="1200" dirty="0"/>
              <a:t>            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81B0A06-D8E0-EF48-BC69-1A5DD7804F02}"/>
              </a:ext>
            </a:extLst>
          </p:cNvPr>
          <p:cNvGraphicFramePr/>
          <p:nvPr/>
        </p:nvGraphicFramePr>
        <p:xfrm>
          <a:off x="1333949" y="1717288"/>
          <a:ext cx="9192802" cy="444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38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1169-421F-424F-94BC-845706C0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FBEFB-4A67-8748-816D-FD327B5CE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4229" y="2461556"/>
            <a:ext cx="4271771" cy="17274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no significant association between state health rankings and sustainability of government funding to public charities in states with highest health rankings compared to states with lowest health rankings.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A67B1-2B68-1644-8B80-9679B7506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461556"/>
            <a:ext cx="4270247" cy="1491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no significant difference in the sustainability of programs and services among states with the highest health rankings compared to states with the lowest health rankings.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68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16F0-E8F9-114B-A0FF-F177136D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7C255-B93C-BD4F-BA59-3CFE9D626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United States continues to document increasing mortality rates even in those states ranked highly for for overall health.</a:t>
            </a:r>
          </a:p>
          <a:p>
            <a:r>
              <a:rPr lang="en-US" dirty="0"/>
              <a:t>The number of public charities situated in states with lower health rankings is not indicative of increased health outcomes.</a:t>
            </a:r>
          </a:p>
          <a:p>
            <a:r>
              <a:rPr lang="en-US" dirty="0"/>
              <a:t>Public Charities can serve as agents of governmental entities to address social determinants of health.</a:t>
            </a:r>
          </a:p>
          <a:p>
            <a:r>
              <a:rPr lang="en-US" dirty="0"/>
              <a:t>Public policies and government funding can significantly increase the number of public charities but does not necessarily increase their capacity to sustain programs and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9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8609E-4A51-9246-A902-E3B3773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823" y="913184"/>
            <a:ext cx="5441951" cy="2989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15B14A-531A-7A43-A796-D10028964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96" y="4405947"/>
            <a:ext cx="7200843" cy="17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4672" y="2371724"/>
            <a:ext cx="4486656" cy="1141497"/>
          </a:xfrm>
        </p:spPr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04105" y="4158638"/>
            <a:ext cx="5987895" cy="2194036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Are public charities in states with the lowest health rankings less likely to sustain government grants and contributions than public charities in states with the highest health rankings?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healthcare in america imag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4105" y="0"/>
            <a:ext cx="5830494" cy="396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E137-C37C-C14D-B307-9C7EF877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2728"/>
            <a:ext cx="7729728" cy="1188720"/>
          </a:xfrm>
          <a:noFill/>
        </p:spPr>
        <p:txBody>
          <a:bodyPr/>
          <a:lstStyle/>
          <a:p>
            <a:r>
              <a:rPr lang="en-US" dirty="0"/>
              <a:t>Definition:  State Health Rankings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CB43D-6DE9-6144-A747-C8F1330B2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6147" y="1693838"/>
            <a:ext cx="5021476" cy="1466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dirty="0"/>
              <a:t>Based on the World Health Organization’s definition of health:</a:t>
            </a:r>
          </a:p>
          <a:p>
            <a:pPr marL="228603" lvl="1" indent="0">
              <a:buNone/>
            </a:pPr>
            <a:r>
              <a:rPr lang="en-US" sz="1700" dirty="0"/>
              <a:t>“Health is a state of complete physical, mental, and social well-being and not merely the absence of disease or infirmity.”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E805A-7833-1A42-90A4-3D0C4DBE9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6147" y="3180808"/>
            <a:ext cx="1531688" cy="731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Z score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7CEDA-9EE0-A34E-9744-99FFFC759C73}"/>
              </a:ext>
            </a:extLst>
          </p:cNvPr>
          <p:cNvSpPr txBox="1"/>
          <p:nvPr/>
        </p:nvSpPr>
        <p:spPr>
          <a:xfrm>
            <a:off x="2231136" y="3243390"/>
            <a:ext cx="355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 value – U.S. 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6D0D8-D541-564C-A6B2-2EE9D7BC1F3D}"/>
              </a:ext>
            </a:extLst>
          </p:cNvPr>
          <p:cNvSpPr txBox="1"/>
          <p:nvPr/>
        </p:nvSpPr>
        <p:spPr>
          <a:xfrm>
            <a:off x="2231135" y="3728022"/>
            <a:ext cx="355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deviation of all state values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6A679-EAE6-E442-8047-C4C9A6A3B406}"/>
              </a:ext>
            </a:extLst>
          </p:cNvPr>
          <p:cNvCxnSpPr/>
          <p:nvPr/>
        </p:nvCxnSpPr>
        <p:spPr>
          <a:xfrm>
            <a:off x="2309484" y="3696125"/>
            <a:ext cx="3400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6D95E0-7BAB-D244-9752-20D5A555184A}"/>
              </a:ext>
            </a:extLst>
          </p:cNvPr>
          <p:cNvSpPr txBox="1"/>
          <p:nvPr/>
        </p:nvSpPr>
        <p:spPr>
          <a:xfrm>
            <a:off x="856147" y="4389001"/>
            <a:ext cx="4800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Z score indicates the number of standard deviations a state value is above or below the U.S.  Value.  A 0.000 indicates a state has the same value as the U.S. States with higher values than the U.S. value have positive scores, while states that perform below the U.S. value have a negative score.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EFE9A3-000E-4E47-A1F4-2FE562320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57" y="2388063"/>
            <a:ext cx="5356152" cy="34185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21FB6D-E7D3-744B-A462-2E1D8DB7D4C0}"/>
              </a:ext>
            </a:extLst>
          </p:cNvPr>
          <p:cNvSpPr/>
          <p:nvPr/>
        </p:nvSpPr>
        <p:spPr>
          <a:xfrm>
            <a:off x="6294742" y="1631256"/>
            <a:ext cx="4231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Four Categories of Determinants of Health</a:t>
            </a:r>
          </a:p>
        </p:txBody>
      </p:sp>
    </p:spTree>
    <p:extLst>
      <p:ext uri="{BB962C8B-B14F-4D97-AF65-F5344CB8AC3E}">
        <p14:creationId xmlns:p14="http://schemas.microsoft.com/office/powerpoint/2010/main" val="299184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691F-EE95-FB48-89BC-4EF3E0B6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698" y="478917"/>
            <a:ext cx="7729728" cy="1188720"/>
          </a:xfrm>
        </p:spPr>
        <p:txBody>
          <a:bodyPr/>
          <a:lstStyle/>
          <a:p>
            <a:r>
              <a:rPr lang="en-US" dirty="0"/>
              <a:t>Definition:  Public charities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42B58-F549-BE4C-9E49-67A9FFB8AC79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51818" y="1945846"/>
            <a:ext cx="5492176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Churches, hospitals, qualified medical research organizations affiliated with hospitals, schools, colleges and universities,</a:t>
            </a:r>
          </a:p>
          <a:p>
            <a:r>
              <a:rPr lang="en-US" dirty="0"/>
              <a:t>Have an active program of fundraising and receive contributions from many sources, including the general public, governmental agencies, corporations, private foundations or other public charities,</a:t>
            </a:r>
          </a:p>
          <a:p>
            <a:r>
              <a:rPr lang="en-US" dirty="0"/>
              <a:t>Receive income from the conduct of activities in furtherance of the organization’s exempt purposes, </a:t>
            </a:r>
            <a:r>
              <a:rPr lang="en-US" b="1" dirty="0"/>
              <a:t>or</a:t>
            </a:r>
          </a:p>
          <a:p>
            <a:r>
              <a:rPr lang="en-US" dirty="0"/>
              <a:t>Actively function in a supporting relationship to one or more existing public charities.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9C769-4D03-3142-9F71-F35A5C00F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871" y="1945846"/>
            <a:ext cx="4805597" cy="38997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1689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943E74-9F6C-2349-879B-343CEF16CCA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9768874"/>
              </p:ext>
            </p:extLst>
          </p:nvPr>
        </p:nvGraphicFramePr>
        <p:xfrm>
          <a:off x="322646" y="250475"/>
          <a:ext cx="11498319" cy="649255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06379">
                  <a:extLst>
                    <a:ext uri="{9D8B030D-6E8A-4147-A177-3AD203B41FA5}">
                      <a16:colId xmlns:a16="http://schemas.microsoft.com/office/drawing/2014/main" val="500402573"/>
                    </a:ext>
                  </a:extLst>
                </a:gridCol>
                <a:gridCol w="4374664">
                  <a:extLst>
                    <a:ext uri="{9D8B030D-6E8A-4147-A177-3AD203B41FA5}">
                      <a16:colId xmlns:a16="http://schemas.microsoft.com/office/drawing/2014/main" val="3590866320"/>
                    </a:ext>
                  </a:extLst>
                </a:gridCol>
                <a:gridCol w="3817276">
                  <a:extLst>
                    <a:ext uri="{9D8B030D-6E8A-4147-A177-3AD203B41FA5}">
                      <a16:colId xmlns:a16="http://schemas.microsoft.com/office/drawing/2014/main" val="140354286"/>
                    </a:ext>
                  </a:extLst>
                </a:gridCol>
              </a:tblGrid>
              <a:tr h="333552"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HYPOTHESES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METHODOLOGY: Frequency Analyses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PRIMARY DATA 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99269"/>
                  </a:ext>
                </a:extLst>
              </a:tr>
              <a:tr h="3200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HO</a:t>
                      </a:r>
                      <a:r>
                        <a:rPr lang="en-US" sz="1700" b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:  </a:t>
                      </a:r>
                      <a:r>
                        <a:rPr lang="en-US" sz="1700" dirty="0"/>
                        <a:t>To the 501(c)(3) public charities in states with the worst health rankings, the majority revenue source will be government grants, relative to the other funding sources.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Independent Variable:  </a:t>
                      </a:r>
                      <a:r>
                        <a:rPr lang="en-US" sz="1700" dirty="0"/>
                        <a:t>State Health Rankings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Dependent Variable: </a:t>
                      </a:r>
                      <a:r>
                        <a:rPr lang="en-US" sz="1700" dirty="0"/>
                        <a:t>Revenue 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Number of 501(c)(3) public charities in the top 5 ranked states (2015-2017)</a:t>
                      </a:r>
                      <a:br>
                        <a:rPr lang="en-US" sz="1700" b="0" dirty="0">
                          <a:solidFill>
                            <a:schemeClr val="tx1"/>
                          </a:solidFill>
                        </a:rPr>
                      </a:b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700" dirty="0"/>
                        <a:t>Number of 501(c)(3) public charities in the bottom 5 ranked states (2015-2017)</a:t>
                      </a:r>
                      <a:br>
                        <a:rPr lang="en-US" sz="1700" dirty="0"/>
                      </a:br>
                      <a:endParaRPr lang="en-US" sz="17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700" dirty="0"/>
                        <a:t>Number and proportion of 501(c)(3) public charities receiving majority support from government unit (fed, state, local) in top 5 and bottom 5 ranked states (2015-2017)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*Other revenue sources: Private Foundations and Corporations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America’s Health Ranking’s Annual Report (2015-2017)</a:t>
                      </a:r>
                      <a:br>
                        <a:rPr lang="en-US" sz="1700" dirty="0">
                          <a:solidFill>
                            <a:schemeClr val="tx1"/>
                          </a:solidFill>
                        </a:rPr>
                      </a:b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IRS Exempt Organizations Business Master File</a:t>
                      </a:r>
                    </a:p>
                    <a:p>
                      <a:pPr marL="742950" lvl="1" indent="-285750">
                        <a:buFont typeface="Wingdings" pitchFamily="2" charset="2"/>
                        <a:buChar char="§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IRS Subsection Code 03, Classification Code 1</a:t>
                      </a:r>
                    </a:p>
                    <a:p>
                      <a:pPr marL="742950" lvl="1" indent="-285750">
                        <a:buFont typeface="Wingdings" pitchFamily="2" charset="2"/>
                        <a:buChar char="§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Tax Period </a:t>
                      </a:r>
                      <a:br>
                        <a:rPr lang="en-US" sz="1700" dirty="0">
                          <a:solidFill>
                            <a:schemeClr val="tx1"/>
                          </a:solidFill>
                        </a:rPr>
                      </a:b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IRS Exempt Organizations Business Master File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700" dirty="0"/>
                        <a:t>IRS Foundation Code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56693"/>
                  </a:ext>
                </a:extLst>
              </a:tr>
              <a:tr h="2798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HO</a:t>
                      </a:r>
                      <a:r>
                        <a:rPr lang="en-US" sz="1700" b="1" baseline="-25000" dirty="0"/>
                        <a:t>2</a:t>
                      </a:r>
                      <a:r>
                        <a:rPr lang="en-US" sz="1700" b="1" baseline="0" dirty="0"/>
                        <a:t>:  </a:t>
                      </a:r>
                      <a:r>
                        <a:rPr lang="en-US" sz="1700" b="0" baseline="0" dirty="0"/>
                        <a:t>501(c)(3)</a:t>
                      </a:r>
                      <a:r>
                        <a:rPr lang="en-US" sz="1700" b="1" baseline="0" dirty="0"/>
                        <a:t> </a:t>
                      </a:r>
                      <a:r>
                        <a:rPr lang="en-US" sz="1700" b="0" baseline="0" dirty="0"/>
                        <a:t>p</a:t>
                      </a:r>
                      <a:r>
                        <a:rPr lang="en-US" sz="1700" dirty="0"/>
                        <a:t>ublic charities in states with the worst health rankings will be less likely to sustain program services than those in states with best health rankings.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Independent Variable:  </a:t>
                      </a:r>
                      <a:r>
                        <a:rPr lang="en-US" sz="1700" dirty="0"/>
                        <a:t>State Health Rankings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Dependent Variable: </a:t>
                      </a:r>
                      <a:r>
                        <a:rPr lang="en-US" sz="1700" dirty="0"/>
                        <a:t>Program Sustainability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700" dirty="0"/>
                        <a:t>Number of 501(c)(3) public charities in states with best and worst health rankings automatically revoked by IRS (2015-2017)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IRS Exempt Organizations Select Check Database </a:t>
                      </a:r>
                    </a:p>
                    <a:p>
                      <a:pPr marL="742950" lvl="1" indent="-285750">
                        <a:buFont typeface="Wingdings" pitchFamily="2" charset="2"/>
                        <a:buChar char="§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  <a:p>
                      <a:pPr marL="742950" lvl="1" indent="-285750">
                        <a:buFont typeface="Wingdings" pitchFamily="2" charset="2"/>
                        <a:buChar char="§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Exempt Type (501(c)(3)</a:t>
                      </a:r>
                    </a:p>
                    <a:p>
                      <a:pPr marL="742950" lvl="1" indent="-285750">
                        <a:buFont typeface="Wingdings" pitchFamily="2" charset="2"/>
                        <a:buChar char="§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Revocation Posting Date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395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43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30557"/>
              </p:ext>
            </p:extLst>
          </p:nvPr>
        </p:nvGraphicFramePr>
        <p:xfrm>
          <a:off x="842210" y="1046747"/>
          <a:ext cx="10371221" cy="445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D85CB4-2418-6D40-984A-86E4D675C514}"/>
              </a:ext>
            </a:extLst>
          </p:cNvPr>
          <p:cNvSpPr txBox="1"/>
          <p:nvPr/>
        </p:nvSpPr>
        <p:spPr>
          <a:xfrm>
            <a:off x="351082" y="6119336"/>
            <a:ext cx="4741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Internal Revenue Service’s Business Master File Extract</a:t>
            </a:r>
          </a:p>
          <a:p>
            <a:r>
              <a:rPr lang="en-US" sz="1200" dirty="0"/>
              <a:t>            State Health Rankings Annual Report (2015-2017)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422268"/>
              </p:ext>
            </p:extLst>
          </p:nvPr>
        </p:nvGraphicFramePr>
        <p:xfrm>
          <a:off x="806116" y="1106905"/>
          <a:ext cx="10383251" cy="442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EFA9F0-3B4C-494D-B837-BF775B04F315}"/>
              </a:ext>
            </a:extLst>
          </p:cNvPr>
          <p:cNvSpPr txBox="1"/>
          <p:nvPr/>
        </p:nvSpPr>
        <p:spPr>
          <a:xfrm>
            <a:off x="320397" y="6376739"/>
            <a:ext cx="4741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Internal Revenue Service’s Business Master File Extract</a:t>
            </a:r>
          </a:p>
          <a:p>
            <a:r>
              <a:rPr lang="en-US" sz="1200" dirty="0"/>
              <a:t>            State Health Rankings Annual Report (2015-2017)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577D0EF-FA74-7C40-8797-116D31B6F96F}"/>
              </a:ext>
            </a:extLst>
          </p:cNvPr>
          <p:cNvSpPr txBox="1"/>
          <p:nvPr/>
        </p:nvSpPr>
        <p:spPr>
          <a:xfrm>
            <a:off x="6096001" y="3009660"/>
            <a:ext cx="326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E552FB-8DDE-5747-AF71-2FCAB176D031}"/>
              </a:ext>
            </a:extLst>
          </p:cNvPr>
          <p:cNvGrpSpPr/>
          <p:nvPr/>
        </p:nvGrpSpPr>
        <p:grpSpPr>
          <a:xfrm>
            <a:off x="2099818" y="1542731"/>
            <a:ext cx="7992364" cy="4732318"/>
            <a:chOff x="1821214" y="2207158"/>
            <a:chExt cx="8255000" cy="45679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B52B63-39CC-6C49-87C2-A9EE4EADF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1408"/>
            <a:stretch/>
          </p:blipFill>
          <p:spPr>
            <a:xfrm>
              <a:off x="1821214" y="2207158"/>
              <a:ext cx="8255000" cy="4567994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A19BA9-8A1E-AE41-9E7C-F8F1BEFAB0AC}"/>
                </a:ext>
              </a:extLst>
            </p:cNvPr>
            <p:cNvGrpSpPr/>
            <p:nvPr/>
          </p:nvGrpSpPr>
          <p:grpSpPr>
            <a:xfrm>
              <a:off x="3974247" y="2918813"/>
              <a:ext cx="5216803" cy="3726948"/>
              <a:chOff x="3974247" y="2918813"/>
              <a:chExt cx="5216803" cy="3726948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53103A-DF4B-794D-A125-D5B5D0CE5570}"/>
                  </a:ext>
                </a:extLst>
              </p:cNvPr>
              <p:cNvSpPr txBox="1"/>
              <p:nvPr/>
            </p:nvSpPr>
            <p:spPr>
              <a:xfrm>
                <a:off x="6785976" y="5375936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50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602A0B-4CC1-9A4B-BF19-1EF7185B4A90}"/>
                  </a:ext>
                </a:extLst>
              </p:cNvPr>
              <p:cNvSpPr txBox="1"/>
              <p:nvPr/>
            </p:nvSpPr>
            <p:spPr>
              <a:xfrm>
                <a:off x="6459271" y="5491352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49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12F986-13FB-824A-A88B-E87FB586BFE2}"/>
                  </a:ext>
                </a:extLst>
              </p:cNvPr>
              <p:cNvSpPr txBox="1"/>
              <p:nvPr/>
            </p:nvSpPr>
            <p:spPr>
              <a:xfrm>
                <a:off x="6410601" y="5061663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48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D7B412-DD41-B041-AAE6-D91C1207B65E}"/>
                  </a:ext>
                </a:extLst>
              </p:cNvPr>
              <p:cNvSpPr txBox="1"/>
              <p:nvPr/>
            </p:nvSpPr>
            <p:spPr>
              <a:xfrm>
                <a:off x="7208527" y="5292495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47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2E804C-721C-F046-A919-63BB256646A7}"/>
                  </a:ext>
                </a:extLst>
              </p:cNvPr>
              <p:cNvSpPr txBox="1"/>
              <p:nvPr/>
            </p:nvSpPr>
            <p:spPr>
              <a:xfrm>
                <a:off x="8080054" y="5045728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46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EC90A7-D18E-304E-9B2E-D5AB8E309ACA}"/>
                  </a:ext>
                </a:extLst>
              </p:cNvPr>
              <p:cNvSpPr txBox="1"/>
              <p:nvPr/>
            </p:nvSpPr>
            <p:spPr>
              <a:xfrm>
                <a:off x="7484561" y="463218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45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462340-2065-0348-96FB-7C444C90603E}"/>
                  </a:ext>
                </a:extLst>
              </p:cNvPr>
              <p:cNvSpPr txBox="1"/>
              <p:nvPr/>
            </p:nvSpPr>
            <p:spPr>
              <a:xfrm>
                <a:off x="7916701" y="4051760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1F483E-B5C8-6D4C-8F79-27D7006481FA}"/>
                  </a:ext>
                </a:extLst>
              </p:cNvPr>
              <p:cNvSpPr txBox="1"/>
              <p:nvPr/>
            </p:nvSpPr>
            <p:spPr>
              <a:xfrm>
                <a:off x="5876690" y="495238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A0210E-5BA8-C040-8492-7C81D082193F}"/>
                  </a:ext>
                </a:extLst>
              </p:cNvPr>
              <p:cNvSpPr txBox="1"/>
              <p:nvPr/>
            </p:nvSpPr>
            <p:spPr>
              <a:xfrm>
                <a:off x="7753348" y="5330306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2E8469-9AAE-3743-B932-CFCF802ADCD1}"/>
                  </a:ext>
                </a:extLst>
              </p:cNvPr>
              <p:cNvSpPr txBox="1"/>
              <p:nvPr/>
            </p:nvSpPr>
            <p:spPr>
              <a:xfrm>
                <a:off x="6410600" y="4516768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C33625-90A2-1A4F-8E5E-13440B579AE6}"/>
                  </a:ext>
                </a:extLst>
              </p:cNvPr>
              <p:cNvSpPr txBox="1"/>
              <p:nvPr/>
            </p:nvSpPr>
            <p:spPr>
              <a:xfrm>
                <a:off x="8815249" y="326857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3A5449-AC65-F24D-BD94-5EB49304CC42}"/>
                  </a:ext>
                </a:extLst>
              </p:cNvPr>
              <p:cNvSpPr txBox="1"/>
              <p:nvPr/>
            </p:nvSpPr>
            <p:spPr>
              <a:xfrm>
                <a:off x="8723195" y="2918813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C6DAA6-F873-B74D-A533-40F699FF238F}"/>
                  </a:ext>
                </a:extLst>
              </p:cNvPr>
              <p:cNvSpPr txBox="1"/>
              <p:nvPr/>
            </p:nvSpPr>
            <p:spPr>
              <a:xfrm>
                <a:off x="4801707" y="642294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37592E-C69A-D745-8675-6C5CAFBD2DD6}"/>
                  </a:ext>
                </a:extLst>
              </p:cNvPr>
              <p:cNvSpPr txBox="1"/>
              <p:nvPr/>
            </p:nvSpPr>
            <p:spPr>
              <a:xfrm>
                <a:off x="8766153" y="342313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040E4C-CF76-1D4B-AD87-F3D9B327E0B1}"/>
                  </a:ext>
                </a:extLst>
              </p:cNvPr>
              <p:cNvSpPr txBox="1"/>
              <p:nvPr/>
            </p:nvSpPr>
            <p:spPr>
              <a:xfrm>
                <a:off x="8864345" y="314101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5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24E40F-E313-3340-97BB-5FD06D25D3A4}"/>
                  </a:ext>
                </a:extLst>
              </p:cNvPr>
              <p:cNvSpPr txBox="1"/>
              <p:nvPr/>
            </p:nvSpPr>
            <p:spPr>
              <a:xfrm>
                <a:off x="3974247" y="421627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6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580319-BC31-744F-B1B3-C177402C5D00}"/>
                  </a:ext>
                </a:extLst>
              </p:cNvPr>
              <p:cNvSpPr txBox="1"/>
              <p:nvPr/>
            </p:nvSpPr>
            <p:spPr>
              <a:xfrm>
                <a:off x="8439448" y="3165429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10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725235-659D-1B4A-9859-613348BDC915}"/>
                  </a:ext>
                </a:extLst>
              </p:cNvPr>
              <p:cNvSpPr txBox="1"/>
              <p:nvPr/>
            </p:nvSpPr>
            <p:spPr>
              <a:xfrm>
                <a:off x="4721927" y="4375739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9</a:t>
                </a:r>
              </a:p>
            </p:txBody>
          </p:sp>
        </p:grp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352D8E55-1A6E-6C43-9C26-CE1090DA8B44}"/>
              </a:ext>
            </a:extLst>
          </p:cNvPr>
          <p:cNvSpPr txBox="1">
            <a:spLocks/>
          </p:cNvSpPr>
          <p:nvPr/>
        </p:nvSpPr>
        <p:spPr bwMode="black">
          <a:xfrm>
            <a:off x="2099818" y="166411"/>
            <a:ext cx="7729728" cy="1188720"/>
          </a:xfrm>
          <a:prstGeom prst="rect">
            <a:avLst/>
          </a:prstGeom>
          <a:noFill/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State Health rankings by </a:t>
            </a:r>
            <a:br>
              <a:rPr lang="en-US" dirty="0"/>
            </a:br>
            <a:r>
              <a:rPr lang="en-US" dirty="0"/>
              <a:t>all determinants of health, 2017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BA93CAA-1B2D-6145-A38C-F4323B2398E3}"/>
              </a:ext>
            </a:extLst>
          </p:cNvPr>
          <p:cNvGrpSpPr/>
          <p:nvPr/>
        </p:nvGrpSpPr>
        <p:grpSpPr>
          <a:xfrm>
            <a:off x="1689511" y="1542731"/>
            <a:ext cx="7992364" cy="4732318"/>
            <a:chOff x="1821214" y="2207158"/>
            <a:chExt cx="8255000" cy="456799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B4C12F9-4099-CF42-B17B-6648F00820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1408"/>
            <a:stretch/>
          </p:blipFill>
          <p:spPr>
            <a:xfrm>
              <a:off x="1821214" y="2207158"/>
              <a:ext cx="8255000" cy="4567994"/>
            </a:xfrm>
            <a:prstGeom prst="rect">
              <a:avLst/>
            </a:prstGeom>
          </p:spPr>
        </p:pic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8D010A4-746B-D244-B182-ED95C9A8A160}"/>
                </a:ext>
              </a:extLst>
            </p:cNvPr>
            <p:cNvGrpSpPr/>
            <p:nvPr/>
          </p:nvGrpSpPr>
          <p:grpSpPr>
            <a:xfrm>
              <a:off x="3974247" y="2918813"/>
              <a:ext cx="5216803" cy="3726948"/>
              <a:chOff x="3974247" y="2918813"/>
              <a:chExt cx="5216803" cy="3726948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714F2A-22A3-1642-9048-1D21327C54B5}"/>
                  </a:ext>
                </a:extLst>
              </p:cNvPr>
              <p:cNvSpPr txBox="1"/>
              <p:nvPr/>
            </p:nvSpPr>
            <p:spPr>
              <a:xfrm>
                <a:off x="6785976" y="5375936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50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A9D306A-34CF-B44C-82BC-FA3FB5B0A450}"/>
                  </a:ext>
                </a:extLst>
              </p:cNvPr>
              <p:cNvSpPr txBox="1"/>
              <p:nvPr/>
            </p:nvSpPr>
            <p:spPr>
              <a:xfrm>
                <a:off x="6459271" y="5491352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49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DAE41C5-731C-9E48-A471-9CBFD9B2F614}"/>
                  </a:ext>
                </a:extLst>
              </p:cNvPr>
              <p:cNvSpPr txBox="1"/>
              <p:nvPr/>
            </p:nvSpPr>
            <p:spPr>
              <a:xfrm>
                <a:off x="6410601" y="5061663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48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DBC4551-E946-A645-867C-FF532B2095F3}"/>
                  </a:ext>
                </a:extLst>
              </p:cNvPr>
              <p:cNvSpPr txBox="1"/>
              <p:nvPr/>
            </p:nvSpPr>
            <p:spPr>
              <a:xfrm>
                <a:off x="7208527" y="5292495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47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18CED96-A10E-6549-AD63-3FD866F01261}"/>
                  </a:ext>
                </a:extLst>
              </p:cNvPr>
              <p:cNvSpPr txBox="1"/>
              <p:nvPr/>
            </p:nvSpPr>
            <p:spPr>
              <a:xfrm>
                <a:off x="8080054" y="5045728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46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7628A0F-5747-F043-A061-8328DACB74D7}"/>
                  </a:ext>
                </a:extLst>
              </p:cNvPr>
              <p:cNvSpPr txBox="1"/>
              <p:nvPr/>
            </p:nvSpPr>
            <p:spPr>
              <a:xfrm>
                <a:off x="7484561" y="463218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45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DA84321-6208-5043-9CEA-503D84075AF8}"/>
                  </a:ext>
                </a:extLst>
              </p:cNvPr>
              <p:cNvSpPr txBox="1"/>
              <p:nvPr/>
            </p:nvSpPr>
            <p:spPr>
              <a:xfrm>
                <a:off x="7916701" y="4051760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44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19505F4-43AA-C84B-A710-F6AB9891F836}"/>
                  </a:ext>
                </a:extLst>
              </p:cNvPr>
              <p:cNvSpPr txBox="1"/>
              <p:nvPr/>
            </p:nvSpPr>
            <p:spPr>
              <a:xfrm>
                <a:off x="5876690" y="495238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4E8B174-C93D-FE44-AD7B-7512E8A7C9DA}"/>
                  </a:ext>
                </a:extLst>
              </p:cNvPr>
              <p:cNvSpPr txBox="1"/>
              <p:nvPr/>
            </p:nvSpPr>
            <p:spPr>
              <a:xfrm>
                <a:off x="7753348" y="5330306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A35F147-507C-3E47-879F-260A6C850254}"/>
                  </a:ext>
                </a:extLst>
              </p:cNvPr>
              <p:cNvSpPr txBox="1"/>
              <p:nvPr/>
            </p:nvSpPr>
            <p:spPr>
              <a:xfrm>
                <a:off x="6410600" y="4516768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41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1B2B0B8-54D6-6447-908F-6DBE82C9DC72}"/>
                  </a:ext>
                </a:extLst>
              </p:cNvPr>
              <p:cNvSpPr txBox="1"/>
              <p:nvPr/>
            </p:nvSpPr>
            <p:spPr>
              <a:xfrm>
                <a:off x="8815249" y="326857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126BEE9-1B65-DE48-B7F0-C1CFFF3293EC}"/>
                  </a:ext>
                </a:extLst>
              </p:cNvPr>
              <p:cNvSpPr txBox="1"/>
              <p:nvPr/>
            </p:nvSpPr>
            <p:spPr>
              <a:xfrm>
                <a:off x="8723195" y="2918813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2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CDCDFBD-2A45-604B-82AC-D7F250FCC6A3}"/>
                  </a:ext>
                </a:extLst>
              </p:cNvPr>
              <p:cNvSpPr txBox="1"/>
              <p:nvPr/>
            </p:nvSpPr>
            <p:spPr>
              <a:xfrm>
                <a:off x="4801707" y="642294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3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44DF3EF-F52A-704C-8472-3918E1697529}"/>
                  </a:ext>
                </a:extLst>
              </p:cNvPr>
              <p:cNvSpPr txBox="1"/>
              <p:nvPr/>
            </p:nvSpPr>
            <p:spPr>
              <a:xfrm>
                <a:off x="8766153" y="342313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4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C7C9333-7040-7745-82BA-9FFD10913772}"/>
                  </a:ext>
                </a:extLst>
              </p:cNvPr>
              <p:cNvSpPr txBox="1"/>
              <p:nvPr/>
            </p:nvSpPr>
            <p:spPr>
              <a:xfrm>
                <a:off x="8864345" y="314101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5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B5541C0-D192-1D46-B5FD-A08E9121A9C5}"/>
                  </a:ext>
                </a:extLst>
              </p:cNvPr>
              <p:cNvSpPr txBox="1"/>
              <p:nvPr/>
            </p:nvSpPr>
            <p:spPr>
              <a:xfrm>
                <a:off x="3974247" y="421627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6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9E7D7FE-7BBE-0846-92C8-CF93EFA050FA}"/>
                  </a:ext>
                </a:extLst>
              </p:cNvPr>
              <p:cNvSpPr txBox="1"/>
              <p:nvPr/>
            </p:nvSpPr>
            <p:spPr>
              <a:xfrm>
                <a:off x="8439448" y="3165429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10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14D73A6-B7F0-0E42-AE2F-C0213FB5B3ED}"/>
                  </a:ext>
                </a:extLst>
              </p:cNvPr>
              <p:cNvSpPr txBox="1"/>
              <p:nvPr/>
            </p:nvSpPr>
            <p:spPr>
              <a:xfrm>
                <a:off x="4721927" y="4375739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7BE3F1E-139D-6345-BD0E-E14FE12860AB}"/>
              </a:ext>
            </a:extLst>
          </p:cNvPr>
          <p:cNvGrpSpPr/>
          <p:nvPr/>
        </p:nvGrpSpPr>
        <p:grpSpPr>
          <a:xfrm>
            <a:off x="1837182" y="1542731"/>
            <a:ext cx="7992364" cy="4732318"/>
            <a:chOff x="1821214" y="2207158"/>
            <a:chExt cx="8255000" cy="4567994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F3EF5E26-E12B-A548-A0ED-801DAA7C8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1408"/>
            <a:stretch/>
          </p:blipFill>
          <p:spPr>
            <a:xfrm>
              <a:off x="1821214" y="2207158"/>
              <a:ext cx="8255000" cy="4567994"/>
            </a:xfrm>
            <a:prstGeom prst="rect">
              <a:avLst/>
            </a:prstGeom>
          </p:spPr>
        </p:pic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22AD2DE-2045-9E4D-98FD-A53A203910C2}"/>
                </a:ext>
              </a:extLst>
            </p:cNvPr>
            <p:cNvGrpSpPr/>
            <p:nvPr/>
          </p:nvGrpSpPr>
          <p:grpSpPr>
            <a:xfrm>
              <a:off x="3974247" y="2918813"/>
              <a:ext cx="5216803" cy="3726948"/>
              <a:chOff x="3974247" y="2918813"/>
              <a:chExt cx="5216803" cy="3726948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99DBDA5-9DF4-2C41-8067-028A47467FDA}"/>
                  </a:ext>
                </a:extLst>
              </p:cNvPr>
              <p:cNvSpPr txBox="1"/>
              <p:nvPr/>
            </p:nvSpPr>
            <p:spPr>
              <a:xfrm>
                <a:off x="6785976" y="5375936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50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17F7078-7AA3-A14D-A288-8D85E13E1A5F}"/>
                  </a:ext>
                </a:extLst>
              </p:cNvPr>
              <p:cNvSpPr txBox="1"/>
              <p:nvPr/>
            </p:nvSpPr>
            <p:spPr>
              <a:xfrm>
                <a:off x="6459271" y="5491352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49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4981C80-A9C4-0849-86CA-34C98459033A}"/>
                  </a:ext>
                </a:extLst>
              </p:cNvPr>
              <p:cNvSpPr txBox="1"/>
              <p:nvPr/>
            </p:nvSpPr>
            <p:spPr>
              <a:xfrm>
                <a:off x="6410601" y="5061663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48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C7858F8-F0F4-DD4A-AD2B-7D93B1A6F825}"/>
                  </a:ext>
                </a:extLst>
              </p:cNvPr>
              <p:cNvSpPr txBox="1"/>
              <p:nvPr/>
            </p:nvSpPr>
            <p:spPr>
              <a:xfrm>
                <a:off x="7208527" y="5292495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47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3BAE3FB-76CC-384C-9D8D-08D264DDC76B}"/>
                  </a:ext>
                </a:extLst>
              </p:cNvPr>
              <p:cNvSpPr txBox="1"/>
              <p:nvPr/>
            </p:nvSpPr>
            <p:spPr>
              <a:xfrm>
                <a:off x="8080054" y="5045728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46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9A8BEE6-596E-084A-A29E-CDDCCED7ADDC}"/>
                  </a:ext>
                </a:extLst>
              </p:cNvPr>
              <p:cNvSpPr txBox="1"/>
              <p:nvPr/>
            </p:nvSpPr>
            <p:spPr>
              <a:xfrm>
                <a:off x="7484561" y="463218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45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D8E6ECD-85AB-DD48-B736-9328FC4183A0}"/>
                  </a:ext>
                </a:extLst>
              </p:cNvPr>
              <p:cNvSpPr txBox="1"/>
              <p:nvPr/>
            </p:nvSpPr>
            <p:spPr>
              <a:xfrm>
                <a:off x="7916701" y="4051760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44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84469B2-E893-6D4C-B6A7-BECED87928D1}"/>
                  </a:ext>
                </a:extLst>
              </p:cNvPr>
              <p:cNvSpPr txBox="1"/>
              <p:nvPr/>
            </p:nvSpPr>
            <p:spPr>
              <a:xfrm>
                <a:off x="5876690" y="495238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43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7B227FE-7E8E-C649-8450-988D070A1147}"/>
                  </a:ext>
                </a:extLst>
              </p:cNvPr>
              <p:cNvSpPr txBox="1"/>
              <p:nvPr/>
            </p:nvSpPr>
            <p:spPr>
              <a:xfrm>
                <a:off x="7753348" y="5330306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42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3629B69-CDA1-8942-8682-9548070F24D4}"/>
                  </a:ext>
                </a:extLst>
              </p:cNvPr>
              <p:cNvSpPr txBox="1"/>
              <p:nvPr/>
            </p:nvSpPr>
            <p:spPr>
              <a:xfrm>
                <a:off x="6410600" y="4516768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41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4C2010C-BCA1-244E-BCC7-847876A75981}"/>
                  </a:ext>
                </a:extLst>
              </p:cNvPr>
              <p:cNvSpPr txBox="1"/>
              <p:nvPr/>
            </p:nvSpPr>
            <p:spPr>
              <a:xfrm>
                <a:off x="8815249" y="326857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D304CC7-DAC2-3B46-B249-93CA78596A50}"/>
                  </a:ext>
                </a:extLst>
              </p:cNvPr>
              <p:cNvSpPr txBox="1"/>
              <p:nvPr/>
            </p:nvSpPr>
            <p:spPr>
              <a:xfrm>
                <a:off x="8723195" y="2918813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2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E57949D-C43A-A748-9DD3-7B062933CD08}"/>
                  </a:ext>
                </a:extLst>
              </p:cNvPr>
              <p:cNvSpPr txBox="1"/>
              <p:nvPr/>
            </p:nvSpPr>
            <p:spPr>
              <a:xfrm>
                <a:off x="4801707" y="642294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3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EB3BC34-2E03-C246-A092-806102090C6C}"/>
                  </a:ext>
                </a:extLst>
              </p:cNvPr>
              <p:cNvSpPr txBox="1"/>
              <p:nvPr/>
            </p:nvSpPr>
            <p:spPr>
              <a:xfrm>
                <a:off x="8766153" y="342313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4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3784939-FB88-B640-8C5F-22D7F2E07D8C}"/>
                  </a:ext>
                </a:extLst>
              </p:cNvPr>
              <p:cNvSpPr txBox="1"/>
              <p:nvPr/>
            </p:nvSpPr>
            <p:spPr>
              <a:xfrm>
                <a:off x="8864345" y="314101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5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2F244B9-3BCB-C249-BA93-681D925A8067}"/>
                  </a:ext>
                </a:extLst>
              </p:cNvPr>
              <p:cNvSpPr txBox="1"/>
              <p:nvPr/>
            </p:nvSpPr>
            <p:spPr>
              <a:xfrm>
                <a:off x="3974247" y="421627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6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6810815-AFBC-3F4D-8F72-0C91C25BA990}"/>
                  </a:ext>
                </a:extLst>
              </p:cNvPr>
              <p:cNvSpPr txBox="1"/>
              <p:nvPr/>
            </p:nvSpPr>
            <p:spPr>
              <a:xfrm>
                <a:off x="8439448" y="3165429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10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7EADE86-3AFA-A84C-83E3-65677279B937}"/>
                  </a:ext>
                </a:extLst>
              </p:cNvPr>
              <p:cNvSpPr txBox="1"/>
              <p:nvPr/>
            </p:nvSpPr>
            <p:spPr>
              <a:xfrm>
                <a:off x="4721927" y="4375739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F1D0641-EEDC-874F-A132-72DD0DBD1644}"/>
              </a:ext>
            </a:extLst>
          </p:cNvPr>
          <p:cNvGrpSpPr/>
          <p:nvPr/>
        </p:nvGrpSpPr>
        <p:grpSpPr>
          <a:xfrm>
            <a:off x="1968500" y="1549666"/>
            <a:ext cx="7992364" cy="4732318"/>
            <a:chOff x="1821214" y="2207158"/>
            <a:chExt cx="8255000" cy="4567994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543064F-2F2E-E74A-B1DA-2E2543AE5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1408"/>
            <a:stretch/>
          </p:blipFill>
          <p:spPr>
            <a:xfrm>
              <a:off x="1821214" y="2207158"/>
              <a:ext cx="8255000" cy="4567994"/>
            </a:xfrm>
            <a:prstGeom prst="rect">
              <a:avLst/>
            </a:prstGeom>
          </p:spPr>
        </p:pic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FF3CD9A-FA7C-EA4A-A5F6-E5E4C7FE3D74}"/>
                </a:ext>
              </a:extLst>
            </p:cNvPr>
            <p:cNvGrpSpPr/>
            <p:nvPr/>
          </p:nvGrpSpPr>
          <p:grpSpPr>
            <a:xfrm>
              <a:off x="3974247" y="2918813"/>
              <a:ext cx="5216803" cy="3726948"/>
              <a:chOff x="3974247" y="2918813"/>
              <a:chExt cx="5216803" cy="3726948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72CB195-63BB-694F-9898-DE0DFD8E7A7A}"/>
                  </a:ext>
                </a:extLst>
              </p:cNvPr>
              <p:cNvSpPr txBox="1"/>
              <p:nvPr/>
            </p:nvSpPr>
            <p:spPr>
              <a:xfrm>
                <a:off x="6785976" y="5375936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50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69B9918-0F09-1B42-9630-775D024694E6}"/>
                  </a:ext>
                </a:extLst>
              </p:cNvPr>
              <p:cNvSpPr txBox="1"/>
              <p:nvPr/>
            </p:nvSpPr>
            <p:spPr>
              <a:xfrm>
                <a:off x="6459271" y="5491352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49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0A7275F-46EF-6F45-AF37-20D1F4AC7D7B}"/>
                  </a:ext>
                </a:extLst>
              </p:cNvPr>
              <p:cNvSpPr txBox="1"/>
              <p:nvPr/>
            </p:nvSpPr>
            <p:spPr>
              <a:xfrm>
                <a:off x="6410601" y="5061663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48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FFC982F-4722-FF4D-94F9-D89AEFC5D549}"/>
                  </a:ext>
                </a:extLst>
              </p:cNvPr>
              <p:cNvSpPr txBox="1"/>
              <p:nvPr/>
            </p:nvSpPr>
            <p:spPr>
              <a:xfrm>
                <a:off x="7208527" y="5292495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47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B3FB339-648E-184D-A493-AC4D33AA9672}"/>
                  </a:ext>
                </a:extLst>
              </p:cNvPr>
              <p:cNvSpPr txBox="1"/>
              <p:nvPr/>
            </p:nvSpPr>
            <p:spPr>
              <a:xfrm>
                <a:off x="8080054" y="5045728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46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6AA0EA5-2704-AC41-9FF6-EE9AFDDAFEC5}"/>
                  </a:ext>
                </a:extLst>
              </p:cNvPr>
              <p:cNvSpPr txBox="1"/>
              <p:nvPr/>
            </p:nvSpPr>
            <p:spPr>
              <a:xfrm>
                <a:off x="7484561" y="463218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0B17244-0271-794E-87EF-327A0BCF4387}"/>
                  </a:ext>
                </a:extLst>
              </p:cNvPr>
              <p:cNvSpPr txBox="1"/>
              <p:nvPr/>
            </p:nvSpPr>
            <p:spPr>
              <a:xfrm>
                <a:off x="7916701" y="4051760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44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C023134-0C94-8B42-8A36-6D0F35681C64}"/>
                  </a:ext>
                </a:extLst>
              </p:cNvPr>
              <p:cNvSpPr txBox="1"/>
              <p:nvPr/>
            </p:nvSpPr>
            <p:spPr>
              <a:xfrm>
                <a:off x="5876690" y="495238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43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5C859B1-F1FE-3F46-A3DE-B66C53C826E7}"/>
                  </a:ext>
                </a:extLst>
              </p:cNvPr>
              <p:cNvSpPr txBox="1"/>
              <p:nvPr/>
            </p:nvSpPr>
            <p:spPr>
              <a:xfrm>
                <a:off x="7753348" y="5330306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42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8377411F-85EE-5F4A-B52A-401F09ECD09B}"/>
                  </a:ext>
                </a:extLst>
              </p:cNvPr>
              <p:cNvSpPr txBox="1"/>
              <p:nvPr/>
            </p:nvSpPr>
            <p:spPr>
              <a:xfrm>
                <a:off x="6410600" y="4516768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41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B677489-EB3D-7D42-A281-C83C90A4F053}"/>
                  </a:ext>
                </a:extLst>
              </p:cNvPr>
              <p:cNvSpPr txBox="1"/>
              <p:nvPr/>
            </p:nvSpPr>
            <p:spPr>
              <a:xfrm>
                <a:off x="8815249" y="326857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C9906BF-0116-0A4E-9D89-D55F81E0ABD9}"/>
                  </a:ext>
                </a:extLst>
              </p:cNvPr>
              <p:cNvSpPr txBox="1"/>
              <p:nvPr/>
            </p:nvSpPr>
            <p:spPr>
              <a:xfrm>
                <a:off x="8723195" y="2918813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2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1140CCE-5564-9848-8AE7-8A98C25CF1A0}"/>
                  </a:ext>
                </a:extLst>
              </p:cNvPr>
              <p:cNvSpPr txBox="1"/>
              <p:nvPr/>
            </p:nvSpPr>
            <p:spPr>
              <a:xfrm>
                <a:off x="4801707" y="642294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3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82C0228-2506-7948-97B2-C3D9D113D1A5}"/>
                  </a:ext>
                </a:extLst>
              </p:cNvPr>
              <p:cNvSpPr txBox="1"/>
              <p:nvPr/>
            </p:nvSpPr>
            <p:spPr>
              <a:xfrm>
                <a:off x="8766153" y="342313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4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BE38241-3DF7-4447-985C-A6F4E687645A}"/>
                  </a:ext>
                </a:extLst>
              </p:cNvPr>
              <p:cNvSpPr txBox="1"/>
              <p:nvPr/>
            </p:nvSpPr>
            <p:spPr>
              <a:xfrm>
                <a:off x="8864345" y="314101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5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FCC9BC8-D4FF-324A-B911-A2EA90270C1A}"/>
                  </a:ext>
                </a:extLst>
              </p:cNvPr>
              <p:cNvSpPr txBox="1"/>
              <p:nvPr/>
            </p:nvSpPr>
            <p:spPr>
              <a:xfrm>
                <a:off x="3974247" y="421627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6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BA636A2-C420-DF4A-BE2A-3EFF98A5C0CC}"/>
                  </a:ext>
                </a:extLst>
              </p:cNvPr>
              <p:cNvSpPr txBox="1"/>
              <p:nvPr/>
            </p:nvSpPr>
            <p:spPr>
              <a:xfrm>
                <a:off x="8439448" y="3165429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10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6FE4C7E-4BA6-8544-B12B-6E56FC9CB89F}"/>
                  </a:ext>
                </a:extLst>
              </p:cNvPr>
              <p:cNvSpPr txBox="1"/>
              <p:nvPr/>
            </p:nvSpPr>
            <p:spPr>
              <a:xfrm>
                <a:off x="4721927" y="4375739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A3FB5C6-DFF3-9941-AFDA-B663A0420386}"/>
              </a:ext>
            </a:extLst>
          </p:cNvPr>
          <p:cNvGrpSpPr/>
          <p:nvPr/>
        </p:nvGrpSpPr>
        <p:grpSpPr>
          <a:xfrm>
            <a:off x="2136701" y="1569265"/>
            <a:ext cx="7992364" cy="4732318"/>
            <a:chOff x="1821214" y="2207158"/>
            <a:chExt cx="8255000" cy="4567994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FE62CD46-0E49-A048-93FD-7A110B0EB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1408"/>
            <a:stretch/>
          </p:blipFill>
          <p:spPr>
            <a:xfrm>
              <a:off x="1821214" y="2207158"/>
              <a:ext cx="8255000" cy="4567994"/>
            </a:xfrm>
            <a:prstGeom prst="rect">
              <a:avLst/>
            </a:prstGeom>
          </p:spPr>
        </p:pic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87D5AC7-6FD7-AD4C-AC20-705AC723058D}"/>
                </a:ext>
              </a:extLst>
            </p:cNvPr>
            <p:cNvGrpSpPr/>
            <p:nvPr/>
          </p:nvGrpSpPr>
          <p:grpSpPr>
            <a:xfrm>
              <a:off x="3974247" y="2918813"/>
              <a:ext cx="5216803" cy="3726948"/>
              <a:chOff x="3974247" y="2918813"/>
              <a:chExt cx="5216803" cy="3726948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093E3C1-6CFA-2E4A-84EE-E4F786F0EA07}"/>
                  </a:ext>
                </a:extLst>
              </p:cNvPr>
              <p:cNvSpPr txBox="1"/>
              <p:nvPr/>
            </p:nvSpPr>
            <p:spPr>
              <a:xfrm>
                <a:off x="6785976" y="5375936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50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A2D4B6E-301A-0B4F-B431-0C0412685D7F}"/>
                  </a:ext>
                </a:extLst>
              </p:cNvPr>
              <p:cNvSpPr txBox="1"/>
              <p:nvPr/>
            </p:nvSpPr>
            <p:spPr>
              <a:xfrm>
                <a:off x="6459271" y="5491352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49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921CF78-8177-DD49-8780-12E2E5124658}"/>
                  </a:ext>
                </a:extLst>
              </p:cNvPr>
              <p:cNvSpPr txBox="1"/>
              <p:nvPr/>
            </p:nvSpPr>
            <p:spPr>
              <a:xfrm>
                <a:off x="6410601" y="5061663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48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E36669F-C741-F649-88CA-FF98FCF04A03}"/>
                  </a:ext>
                </a:extLst>
              </p:cNvPr>
              <p:cNvSpPr txBox="1"/>
              <p:nvPr/>
            </p:nvSpPr>
            <p:spPr>
              <a:xfrm>
                <a:off x="7208527" y="5292495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47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DAB936DD-F4B0-4D4A-9EC8-426EFD7618B2}"/>
                  </a:ext>
                </a:extLst>
              </p:cNvPr>
              <p:cNvSpPr txBox="1"/>
              <p:nvPr/>
            </p:nvSpPr>
            <p:spPr>
              <a:xfrm>
                <a:off x="7916701" y="4051760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</a:rPr>
                  <a:t>46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51CB8DD-9BF4-E644-9C5D-3ED85CB1320D}"/>
                  </a:ext>
                </a:extLst>
              </p:cNvPr>
              <p:cNvSpPr txBox="1"/>
              <p:nvPr/>
            </p:nvSpPr>
            <p:spPr>
              <a:xfrm>
                <a:off x="8815249" y="326857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21250B6-6A86-094E-87EF-22FAAAA36FDB}"/>
                  </a:ext>
                </a:extLst>
              </p:cNvPr>
              <p:cNvSpPr txBox="1"/>
              <p:nvPr/>
            </p:nvSpPr>
            <p:spPr>
              <a:xfrm>
                <a:off x="8723195" y="2918813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2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FCA25DB-D89F-5D40-8AFF-CC372F99A702}"/>
                  </a:ext>
                </a:extLst>
              </p:cNvPr>
              <p:cNvSpPr txBox="1"/>
              <p:nvPr/>
            </p:nvSpPr>
            <p:spPr>
              <a:xfrm>
                <a:off x="4801707" y="642294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2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7A7D515-7613-C644-A7C8-EAFD4288D0A4}"/>
                  </a:ext>
                </a:extLst>
              </p:cNvPr>
              <p:cNvSpPr txBox="1"/>
              <p:nvPr/>
            </p:nvSpPr>
            <p:spPr>
              <a:xfrm>
                <a:off x="8766153" y="3423134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5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86F86E6-2998-924E-94D4-957CE8E48FE3}"/>
                  </a:ext>
                </a:extLst>
              </p:cNvPr>
              <p:cNvSpPr txBox="1"/>
              <p:nvPr/>
            </p:nvSpPr>
            <p:spPr>
              <a:xfrm>
                <a:off x="8864345" y="314101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3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9B6BCD4-BF15-424B-8122-FD7800D59301}"/>
                  </a:ext>
                </a:extLst>
              </p:cNvPr>
              <p:cNvSpPr txBox="1"/>
              <p:nvPr/>
            </p:nvSpPr>
            <p:spPr>
              <a:xfrm>
                <a:off x="3974247" y="4216271"/>
                <a:ext cx="326705" cy="22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B050"/>
                    </a:solidFill>
                  </a:rPr>
                  <a:t>4</a:t>
                </a:r>
              </a:p>
            </p:txBody>
          </p:sp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DEE2E5E2-E6A1-4740-A1F9-CCEA4E5E79D4}"/>
              </a:ext>
            </a:extLst>
          </p:cNvPr>
          <p:cNvSpPr txBox="1"/>
          <p:nvPr/>
        </p:nvSpPr>
        <p:spPr>
          <a:xfrm>
            <a:off x="531144" y="6413720"/>
            <a:ext cx="4257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2017 Annual Health Ranking Database</a:t>
            </a:r>
          </a:p>
        </p:txBody>
      </p:sp>
    </p:spTree>
    <p:extLst>
      <p:ext uri="{BB962C8B-B14F-4D97-AF65-F5344CB8AC3E}">
        <p14:creationId xmlns:p14="http://schemas.microsoft.com/office/powerpoint/2010/main" val="391332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B705-75A0-AF45-8746-F5869B48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774" y="381032"/>
            <a:ext cx="7729728" cy="118872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/>
              <a:t>Public Charity Statistics </a:t>
            </a:r>
            <a:br>
              <a:rPr lang="en-US" dirty="0"/>
            </a:br>
            <a:r>
              <a:rPr lang="en-US" dirty="0"/>
              <a:t>Top five states with </a:t>
            </a:r>
            <a:r>
              <a:rPr lang="en-US" u="sng" dirty="0"/>
              <a:t>best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Overall Health rankings (2015-2017)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B1598-29FD-2D4E-88F2-6405941FB26A}"/>
              </a:ext>
            </a:extLst>
          </p:cNvPr>
          <p:cNvSpPr txBox="1"/>
          <p:nvPr/>
        </p:nvSpPr>
        <p:spPr>
          <a:xfrm>
            <a:off x="209933" y="1938035"/>
            <a:ext cx="533400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0B8AC-0506-874A-A647-E8A7C11503E4}"/>
              </a:ext>
            </a:extLst>
          </p:cNvPr>
          <p:cNvSpPr txBox="1"/>
          <p:nvPr/>
        </p:nvSpPr>
        <p:spPr>
          <a:xfrm>
            <a:off x="6125314" y="1938035"/>
            <a:ext cx="5583901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565AAF-96BB-1341-B49C-C81D5048F41E}"/>
              </a:ext>
            </a:extLst>
          </p:cNvPr>
          <p:cNvSpPr txBox="1"/>
          <p:nvPr/>
        </p:nvSpPr>
        <p:spPr>
          <a:xfrm>
            <a:off x="3337663" y="4234347"/>
            <a:ext cx="557530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2017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2C5098B-28A4-2E4D-97E7-09BC48F7C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66657"/>
              </p:ext>
            </p:extLst>
          </p:nvPr>
        </p:nvGraphicFramePr>
        <p:xfrm>
          <a:off x="209933" y="2245812"/>
          <a:ext cx="5334001" cy="1625600"/>
        </p:xfrm>
        <a:graphic>
          <a:graphicData uri="http://schemas.openxmlformats.org/drawingml/2006/table">
            <a:tbl>
              <a:tblPr/>
              <a:tblGrid>
                <a:gridCol w="882000">
                  <a:extLst>
                    <a:ext uri="{9D8B030D-6E8A-4147-A177-3AD203B41FA5}">
                      <a16:colId xmlns:a16="http://schemas.microsoft.com/office/drawing/2014/main" val="383295672"/>
                    </a:ext>
                  </a:extLst>
                </a:gridCol>
                <a:gridCol w="1114616">
                  <a:extLst>
                    <a:ext uri="{9D8B030D-6E8A-4147-A177-3AD203B41FA5}">
                      <a16:colId xmlns:a16="http://schemas.microsoft.com/office/drawing/2014/main" val="660665703"/>
                    </a:ext>
                  </a:extLst>
                </a:gridCol>
                <a:gridCol w="1176000">
                  <a:extLst>
                    <a:ext uri="{9D8B030D-6E8A-4147-A177-3AD203B41FA5}">
                      <a16:colId xmlns:a16="http://schemas.microsoft.com/office/drawing/2014/main" val="2670238523"/>
                    </a:ext>
                  </a:extLst>
                </a:gridCol>
                <a:gridCol w="1201846">
                  <a:extLst>
                    <a:ext uri="{9D8B030D-6E8A-4147-A177-3AD203B41FA5}">
                      <a16:colId xmlns:a16="http://schemas.microsoft.com/office/drawing/2014/main" val="1269717628"/>
                    </a:ext>
                  </a:extLst>
                </a:gridCol>
                <a:gridCol w="959539">
                  <a:extLst>
                    <a:ext uri="{9D8B030D-6E8A-4147-A177-3AD203B41FA5}">
                      <a16:colId xmlns:a16="http://schemas.microsoft.com/office/drawing/2014/main" val="179458012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Health 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Public Charities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 with Majority Rev from GG/C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Reported Revenue &gt; 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2437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Hawaii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(60%)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5571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(40%)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0043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 (57%)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286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(55%)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21056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(66%)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13754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8B46AC-340B-D146-AF8A-04E4FC99B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604766"/>
              </p:ext>
            </p:extLst>
          </p:nvPr>
        </p:nvGraphicFramePr>
        <p:xfrm>
          <a:off x="6125313" y="2245812"/>
          <a:ext cx="5583901" cy="1625600"/>
        </p:xfrm>
        <a:graphic>
          <a:graphicData uri="http://schemas.openxmlformats.org/drawingml/2006/table">
            <a:tbl>
              <a:tblPr/>
              <a:tblGrid>
                <a:gridCol w="923322">
                  <a:extLst>
                    <a:ext uri="{9D8B030D-6E8A-4147-A177-3AD203B41FA5}">
                      <a16:colId xmlns:a16="http://schemas.microsoft.com/office/drawing/2014/main" val="1277952913"/>
                    </a:ext>
                  </a:extLst>
                </a:gridCol>
                <a:gridCol w="1166836">
                  <a:extLst>
                    <a:ext uri="{9D8B030D-6E8A-4147-A177-3AD203B41FA5}">
                      <a16:colId xmlns:a16="http://schemas.microsoft.com/office/drawing/2014/main" val="3944681995"/>
                    </a:ext>
                  </a:extLst>
                </a:gridCol>
                <a:gridCol w="1231096">
                  <a:extLst>
                    <a:ext uri="{9D8B030D-6E8A-4147-A177-3AD203B41FA5}">
                      <a16:colId xmlns:a16="http://schemas.microsoft.com/office/drawing/2014/main" val="2441868236"/>
                    </a:ext>
                  </a:extLst>
                </a:gridCol>
                <a:gridCol w="1258153">
                  <a:extLst>
                    <a:ext uri="{9D8B030D-6E8A-4147-A177-3AD203B41FA5}">
                      <a16:colId xmlns:a16="http://schemas.microsoft.com/office/drawing/2014/main" val="3790841887"/>
                    </a:ext>
                  </a:extLst>
                </a:gridCol>
                <a:gridCol w="1004494">
                  <a:extLst>
                    <a:ext uri="{9D8B030D-6E8A-4147-A177-3AD203B41FA5}">
                      <a16:colId xmlns:a16="http://schemas.microsoft.com/office/drawing/2014/main" val="297737749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Health 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Public Charities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 with Majority Rev from GG/C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Reported Revenue &gt; 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028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1878 (55%)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9422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8050 (48%)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3975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3983 (50%)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3170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6676 (52%)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4882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1454 (59%)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627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D530CE-D1F6-BB41-8F30-AEFB2C35D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80549"/>
              </p:ext>
            </p:extLst>
          </p:nvPr>
        </p:nvGraphicFramePr>
        <p:xfrm>
          <a:off x="3337663" y="4547472"/>
          <a:ext cx="5575300" cy="1625600"/>
        </p:xfrm>
        <a:graphic>
          <a:graphicData uri="http://schemas.openxmlformats.org/drawingml/2006/table">
            <a:tbl>
              <a:tblPr/>
              <a:tblGrid>
                <a:gridCol w="921900">
                  <a:extLst>
                    <a:ext uri="{9D8B030D-6E8A-4147-A177-3AD203B41FA5}">
                      <a16:colId xmlns:a16="http://schemas.microsoft.com/office/drawing/2014/main" val="2599206719"/>
                    </a:ext>
                  </a:extLst>
                </a:gridCol>
                <a:gridCol w="1165039">
                  <a:extLst>
                    <a:ext uri="{9D8B030D-6E8A-4147-A177-3AD203B41FA5}">
                      <a16:colId xmlns:a16="http://schemas.microsoft.com/office/drawing/2014/main" val="4097172781"/>
                    </a:ext>
                  </a:extLst>
                </a:gridCol>
                <a:gridCol w="1229200">
                  <a:extLst>
                    <a:ext uri="{9D8B030D-6E8A-4147-A177-3AD203B41FA5}">
                      <a16:colId xmlns:a16="http://schemas.microsoft.com/office/drawing/2014/main" val="1011095151"/>
                    </a:ext>
                  </a:extLst>
                </a:gridCol>
                <a:gridCol w="1256215">
                  <a:extLst>
                    <a:ext uri="{9D8B030D-6E8A-4147-A177-3AD203B41FA5}">
                      <a16:colId xmlns:a16="http://schemas.microsoft.com/office/drawing/2014/main" val="1676132510"/>
                    </a:ext>
                  </a:extLst>
                </a:gridCol>
                <a:gridCol w="1002946">
                  <a:extLst>
                    <a:ext uri="{9D8B030D-6E8A-4147-A177-3AD203B41FA5}">
                      <a16:colId xmlns:a16="http://schemas.microsoft.com/office/drawing/2014/main" val="277813167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Health 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Public Charities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 with Majority Rev from GG/C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Reported Revenue &gt; 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9029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3893 (50%)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1539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 (49%)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18564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 (45%)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47379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(34%)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4771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 (53%)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3499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9B5BA99-2717-A743-A793-1774911D0AD7}"/>
              </a:ext>
            </a:extLst>
          </p:cNvPr>
          <p:cNvSpPr txBox="1"/>
          <p:nvPr/>
        </p:nvSpPr>
        <p:spPr>
          <a:xfrm>
            <a:off x="320397" y="6376739"/>
            <a:ext cx="4741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Internal Revenue Service’s Business Master File Extract</a:t>
            </a:r>
          </a:p>
          <a:p>
            <a:r>
              <a:rPr lang="en-US" sz="1200" dirty="0"/>
              <a:t>            State Health Rankings Annual Report (2015-2017)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5448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4877</TotalTime>
  <Words>1290</Words>
  <Application>Microsoft Office PowerPoint</Application>
  <PresentationFormat>Widescreen</PresentationFormat>
  <Paragraphs>383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Wingdings</vt:lpstr>
      <vt:lpstr>Parcel</vt:lpstr>
      <vt:lpstr>A Study on the Sustainability of  Public Charity Organizations in States with Highest and Lowest Health Rankings</vt:lpstr>
      <vt:lpstr>Research question</vt:lpstr>
      <vt:lpstr>Definition:  State Health Rankings</vt:lpstr>
      <vt:lpstr>Definition:  Public charities</vt:lpstr>
      <vt:lpstr>PowerPoint Presentation</vt:lpstr>
      <vt:lpstr>PowerPoint Presentation</vt:lpstr>
      <vt:lpstr>PowerPoint Presentation</vt:lpstr>
      <vt:lpstr>PowerPoint Presentation</vt:lpstr>
      <vt:lpstr>Public Charity Statistics  Top five states with best  Overall Health rankings (2015-2017)</vt:lpstr>
      <vt:lpstr>Public Charity Statistics  Top five states with worst  Overall Health rankings (2015-2017)</vt:lpstr>
      <vt:lpstr>IRS policy CHANGE:  Form 990N  (e-postcard)</vt:lpstr>
      <vt:lpstr>Sustainability of Public Charities in states with best health rankings</vt:lpstr>
      <vt:lpstr>Sustainability of Public Charities in states with worst health rankings</vt:lpstr>
      <vt:lpstr>Initial findings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Johnson</dc:creator>
  <cp:lastModifiedBy>Jae-Young Ko</cp:lastModifiedBy>
  <cp:revision>185</cp:revision>
  <dcterms:created xsi:type="dcterms:W3CDTF">2018-03-22T01:52:34Z</dcterms:created>
  <dcterms:modified xsi:type="dcterms:W3CDTF">2018-05-04T14:23:51Z</dcterms:modified>
</cp:coreProperties>
</file>