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10" r:id="rId3"/>
    <p:sldId id="291" r:id="rId4"/>
    <p:sldId id="302" r:id="rId5"/>
    <p:sldId id="303" r:id="rId6"/>
    <p:sldId id="311" r:id="rId7"/>
    <p:sldId id="309" r:id="rId8"/>
    <p:sldId id="312" r:id="rId9"/>
    <p:sldId id="313" r:id="rId10"/>
    <p:sldId id="305" r:id="rId11"/>
    <p:sldId id="307" r:id="rId12"/>
    <p:sldId id="308" r:id="rId13"/>
    <p:sldId id="300" r:id="rId14"/>
    <p:sldId id="30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7D9980-2138-4E41-8516-861FC0CB4E3C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D6AE21-5022-AA42-A6E3-219AFB5CD9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04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F415AB-F659-4000-B0AB-D6A357F5EFCE}" type="datetimeFigureOut">
              <a:rPr lang="en-US" smtClean="0"/>
              <a:pPr/>
              <a:t>11/13/2015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E02936-E5AF-4F15-B5B2-0694FC18871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illiad.l.kelly@jsums.edu" TargetMode="External"/><Relationship Id="rId2" Type="http://schemas.openxmlformats.org/officeDocument/2006/relationships/hyperlink" Target="mailto:Tande@jsums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Jackson State University</a:t>
            </a:r>
            <a:br>
              <a:rPr lang="en-US" dirty="0" smtClean="0">
                <a:latin typeface="Arial"/>
                <a:cs typeface="Arial"/>
              </a:rPr>
            </a:br>
            <a:endParaRPr lang="en-US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696" cy="2438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Time and Effort Reporting</a:t>
            </a:r>
          </a:p>
          <a:p>
            <a:r>
              <a:rPr lang="en-US" dirty="0" smtClean="0">
                <a:latin typeface="Arial"/>
                <a:cs typeface="Arial"/>
              </a:rPr>
              <a:t>Division of Research &amp; Federal Relations</a:t>
            </a:r>
          </a:p>
          <a:p>
            <a:r>
              <a:rPr lang="en-US" dirty="0" smtClean="0">
                <a:latin typeface="Arial"/>
                <a:cs typeface="Arial"/>
              </a:rPr>
              <a:t>Unit of Grants and Contracts Management</a:t>
            </a:r>
          </a:p>
          <a:p>
            <a:endParaRPr lang="en-US" dirty="0" smtClean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 smtClean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Falsification of Effort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Erroneously </a:t>
            </a:r>
            <a:r>
              <a:rPr lang="en-US" sz="2800" dirty="0">
                <a:latin typeface="Arial"/>
                <a:cs typeface="Arial"/>
              </a:rPr>
              <a:t>certifying effort can be viewed as </a:t>
            </a:r>
            <a:r>
              <a:rPr lang="en-US" sz="2800" b="1" dirty="0" smtClean="0">
                <a:latin typeface="Arial"/>
                <a:cs typeface="Arial"/>
              </a:rPr>
              <a:t>fraud.</a:t>
            </a:r>
          </a:p>
          <a:p>
            <a:r>
              <a:rPr lang="en-US" sz="2800" dirty="0" smtClean="0">
                <a:latin typeface="Arial"/>
                <a:cs typeface="Arial"/>
              </a:rPr>
              <a:t>Don’t certify unless the document is correct.</a:t>
            </a:r>
            <a:endParaRPr lang="en-US" sz="2800" dirty="0">
              <a:latin typeface="Arial"/>
              <a:cs typeface="Arial"/>
            </a:endParaRPr>
          </a:p>
          <a:p>
            <a:r>
              <a:rPr lang="en-US" sz="2800" dirty="0" smtClean="0">
                <a:latin typeface="Arial"/>
                <a:cs typeface="Arial"/>
              </a:rPr>
              <a:t>Could result in consequences as outlined in the </a:t>
            </a:r>
            <a:r>
              <a:rPr lang="en-US" sz="2800" b="1" dirty="0" smtClean="0">
                <a:latin typeface="Arial"/>
                <a:cs typeface="Arial"/>
              </a:rPr>
              <a:t>Federal False Claims Act</a:t>
            </a:r>
            <a:r>
              <a:rPr lang="en-US" sz="2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857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Risks of Non-Compliance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rial"/>
                <a:cs typeface="Arial"/>
              </a:rPr>
              <a:t>May </a:t>
            </a:r>
            <a:r>
              <a:rPr lang="en-US" sz="2400" dirty="0">
                <a:latin typeface="Arial"/>
                <a:cs typeface="Arial"/>
              </a:rPr>
              <a:t>not </a:t>
            </a:r>
            <a:r>
              <a:rPr lang="en-US" sz="2400" dirty="0" smtClean="0">
                <a:latin typeface="Arial"/>
                <a:cs typeface="Arial"/>
              </a:rPr>
              <a:t>receive reimbursement for funds expended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May be required to repay grant funds</a:t>
            </a:r>
          </a:p>
          <a:p>
            <a:r>
              <a:rPr lang="en-US" sz="2400" dirty="0" smtClean="0">
                <a:latin typeface="Arial"/>
                <a:cs typeface="Arial"/>
              </a:rPr>
              <a:t>May impact future federal funding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May suffer a damaged reputation</a:t>
            </a: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549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Corrections to Effort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Salary reallocations/labor redistributions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Certification process starts over after changes have been made.</a:t>
            </a:r>
          </a:p>
        </p:txBody>
      </p:sp>
    </p:spTree>
    <p:extLst>
      <p:ext uri="{BB962C8B-B14F-4D97-AF65-F5344CB8AC3E}">
        <p14:creationId xmlns:p14="http://schemas.microsoft.com/office/powerpoint/2010/main" val="3495745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“After-the-Fact” accounting of committed time on a specific project.</a:t>
            </a:r>
          </a:p>
          <a:p>
            <a:r>
              <a:rPr lang="en-US" b="1" u="sng" dirty="0">
                <a:solidFill>
                  <a:srgbClr val="FF0000"/>
                </a:solidFill>
                <a:latin typeface="Arial"/>
                <a:cs typeface="Arial"/>
              </a:rPr>
              <a:t>Must</a:t>
            </a:r>
            <a:r>
              <a:rPr lang="en-US" dirty="0">
                <a:latin typeface="Arial"/>
                <a:cs typeface="Arial"/>
              </a:rPr>
              <a:t> be certified by the employee.</a:t>
            </a:r>
          </a:p>
          <a:p>
            <a:r>
              <a:rPr lang="en-US" b="1" u="sng" dirty="0">
                <a:solidFill>
                  <a:srgbClr val="FF0000"/>
                </a:solidFill>
                <a:latin typeface="Arial"/>
                <a:cs typeface="Arial"/>
              </a:rPr>
              <a:t>Must</a:t>
            </a:r>
            <a:r>
              <a:rPr lang="en-US" dirty="0">
                <a:latin typeface="Arial"/>
                <a:cs typeface="Arial"/>
              </a:rPr>
              <a:t> be reviewed by the </a:t>
            </a:r>
            <a:r>
              <a:rPr lang="en-US" dirty="0" smtClean="0">
                <a:latin typeface="Arial"/>
                <a:cs typeface="Arial"/>
              </a:rPr>
              <a:t>PI </a:t>
            </a:r>
            <a:r>
              <a:rPr lang="en-US" dirty="0">
                <a:latin typeface="Arial"/>
                <a:cs typeface="Arial"/>
              </a:rPr>
              <a:t>or a responsible official of the institution </a:t>
            </a:r>
            <a:r>
              <a:rPr lang="en-US" dirty="0" smtClean="0">
                <a:latin typeface="Arial"/>
                <a:cs typeface="Arial"/>
              </a:rPr>
              <a:t>with first-hand knowledge of the employee’s effort.</a:t>
            </a:r>
            <a:endParaRPr lang="en-US" dirty="0">
              <a:latin typeface="Arial"/>
              <a:cs typeface="Arial"/>
            </a:endParaRPr>
          </a:p>
          <a:p>
            <a:r>
              <a:rPr lang="en-US" b="1" u="sng" dirty="0">
                <a:solidFill>
                  <a:srgbClr val="FF0000"/>
                </a:solidFill>
                <a:latin typeface="Arial"/>
                <a:cs typeface="Arial"/>
              </a:rPr>
              <a:t>Must</a:t>
            </a:r>
            <a:r>
              <a:rPr lang="en-US" dirty="0">
                <a:latin typeface="Arial"/>
                <a:cs typeface="Arial"/>
              </a:rPr>
              <a:t> be incorporated into official records of the </a:t>
            </a:r>
            <a:r>
              <a:rPr lang="en-US" dirty="0" smtClean="0">
                <a:latin typeface="Arial"/>
                <a:cs typeface="Arial"/>
              </a:rPr>
              <a:t>university.</a:t>
            </a:r>
            <a:endParaRPr lang="en-US" dirty="0">
              <a:latin typeface="Arial"/>
              <a:cs typeface="Arial"/>
            </a:endParaRPr>
          </a:p>
          <a:p>
            <a:r>
              <a:rPr lang="en-US" b="1" u="sng" dirty="0">
                <a:solidFill>
                  <a:srgbClr val="FF0000"/>
                </a:solidFill>
                <a:latin typeface="Arial"/>
                <a:cs typeface="Arial"/>
              </a:rPr>
              <a:t>Must</a:t>
            </a:r>
            <a:r>
              <a:rPr lang="en-US" dirty="0">
                <a:latin typeface="Arial"/>
                <a:cs typeface="Arial"/>
              </a:rPr>
              <a:t> be done in a timely manner</a:t>
            </a:r>
            <a:r>
              <a:rPr lang="en-US" dirty="0" smtClean="0">
                <a:latin typeface="Arial"/>
                <a:cs typeface="Arial"/>
              </a:rPr>
              <a:t>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6500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lvl="2"/>
            <a:r>
              <a:rPr lang="en-US" dirty="0"/>
              <a:t> </a:t>
            </a:r>
            <a:r>
              <a:rPr lang="en-US" sz="2400" dirty="0" smtClean="0"/>
              <a:t>Time and Effort Administrator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</a:t>
            </a:r>
            <a:r>
              <a:rPr lang="en-US" sz="2400" dirty="0"/>
              <a:t>* </a:t>
            </a:r>
            <a:r>
              <a:rPr lang="en-US" sz="2400" dirty="0" smtClean="0"/>
              <a:t>601.979.6345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0000CC"/>
                </a:solidFill>
              </a:rPr>
              <a:t>	</a:t>
            </a:r>
            <a:r>
              <a:rPr lang="en-US" sz="2400" dirty="0" smtClean="0">
                <a:solidFill>
                  <a:srgbClr val="0000CC"/>
                </a:solidFill>
                <a:hlinkClick r:id="rId2"/>
              </a:rPr>
              <a:t>Tande@jsums.edu</a:t>
            </a:r>
            <a:endParaRPr lang="en-US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en-US" sz="2400" u="sng" dirty="0">
              <a:solidFill>
                <a:srgbClr val="0000CC"/>
              </a:solidFill>
            </a:endParaRPr>
          </a:p>
          <a:p>
            <a:pPr lvl="2"/>
            <a:r>
              <a:rPr lang="en-US" dirty="0" smtClean="0"/>
              <a:t> </a:t>
            </a:r>
            <a:r>
              <a:rPr lang="en-US" sz="2400" dirty="0" smtClean="0"/>
              <a:t>Illiad L. Kelly, Director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/>
              <a:t>Unit of Grants and Contracts </a:t>
            </a:r>
            <a:r>
              <a:rPr lang="en-US" sz="2400" dirty="0"/>
              <a:t>* </a:t>
            </a:r>
            <a:r>
              <a:rPr lang="en-US" sz="2400" dirty="0" smtClean="0"/>
              <a:t>601.979.2056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CC"/>
                </a:solidFill>
              </a:rPr>
              <a:t>	</a:t>
            </a:r>
            <a:r>
              <a:rPr lang="en-US" sz="2400" u="sng" dirty="0" smtClean="0">
                <a:solidFill>
                  <a:srgbClr val="0000CC"/>
                </a:solidFill>
                <a:hlinkClick r:id="rId3"/>
              </a:rPr>
              <a:t>illiad.l.kelly@jsums.edu</a:t>
            </a:r>
            <a:endParaRPr lang="en-US" sz="2400" u="sng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en-US" sz="2400" u="sng" dirty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en-US" sz="2400" u="sng" dirty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262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 and Effort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149" y="1848006"/>
            <a:ext cx="8229600" cy="43891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 of Effort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 and Effort Reporting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Certification Process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Falsification of Reporting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Risks of Non-Compliance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Corrections to Effort Report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cs typeface="Arial" panose="020B0604020202020204" pitchFamily="34" charset="0"/>
              </a:rPr>
              <a:t>Definition of Effort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“the portion of time spent on a given activity expressed as a percent of total activity for which an individual is employed by the institution”</a:t>
            </a:r>
          </a:p>
          <a:p>
            <a:r>
              <a:rPr lang="en-US" dirty="0" smtClean="0">
                <a:latin typeface="Arial"/>
                <a:cs typeface="Arial"/>
              </a:rPr>
              <a:t>A “reasonable estimate”</a:t>
            </a:r>
          </a:p>
          <a:p>
            <a:r>
              <a:rPr lang="en-US" dirty="0" smtClean="0">
                <a:latin typeface="Arial"/>
                <a:cs typeface="Arial"/>
              </a:rPr>
              <a:t>Degree of tolerance:  up to 5% </a:t>
            </a:r>
          </a:p>
          <a:p>
            <a:r>
              <a:rPr lang="en-US" dirty="0" smtClean="0">
                <a:latin typeface="Arial"/>
                <a:cs typeface="Arial"/>
              </a:rPr>
              <a:t>Must equal 100%</a:t>
            </a:r>
          </a:p>
          <a:p>
            <a:r>
              <a:rPr lang="en-US" dirty="0" smtClean="0">
                <a:latin typeface="Arial"/>
                <a:cs typeface="Arial"/>
              </a:rPr>
              <a:t>Is </a:t>
            </a:r>
            <a:r>
              <a:rPr lang="en-US" b="1" dirty="0" smtClean="0">
                <a:latin typeface="Arial"/>
                <a:cs typeface="Arial"/>
              </a:rPr>
              <a:t>NOT </a:t>
            </a:r>
            <a:r>
              <a:rPr lang="en-US" dirty="0" smtClean="0">
                <a:latin typeface="Arial"/>
                <a:cs typeface="Arial"/>
              </a:rPr>
              <a:t>based on workweek of 40 hours</a:t>
            </a:r>
          </a:p>
        </p:txBody>
      </p:sp>
    </p:spTree>
    <p:extLst>
      <p:ext uri="{BB962C8B-B14F-4D97-AF65-F5344CB8AC3E}">
        <p14:creationId xmlns:p14="http://schemas.microsoft.com/office/powerpoint/2010/main" val="369676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cs typeface="Arial" panose="020B0604020202020204" pitchFamily="34" charset="0"/>
              </a:rPr>
              <a:t>What is </a:t>
            </a:r>
            <a:r>
              <a:rPr lang="en-US" sz="4000" dirty="0">
                <a:cs typeface="Arial" panose="020B0604020202020204" pitchFamily="34" charset="0"/>
              </a:rPr>
              <a:t>t</a:t>
            </a:r>
            <a:r>
              <a:rPr lang="en-US" sz="4000" dirty="0" smtClean="0">
                <a:cs typeface="Arial" panose="020B0604020202020204" pitchFamily="34" charset="0"/>
              </a:rPr>
              <a:t>ime and effort reporting?</a:t>
            </a:r>
            <a:endParaRPr lang="en-US" sz="4000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The “after-the-fact” mandated method of certifying to federal agencies that effort charged to an award has actually been completed.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records must be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supported by a system of internal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controls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reasonable assurance that the charges are accurate, allowable, and properly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allocated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258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 we do effort reporting?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As recipients of federal funding, we are required to abide by OMB Circular A-21 </a:t>
            </a:r>
            <a:r>
              <a:rPr lang="en-US" sz="2800" dirty="0" smtClean="0">
                <a:latin typeface="Arial"/>
                <a:cs typeface="Arial"/>
              </a:rPr>
              <a:t>§ </a:t>
            </a:r>
            <a:r>
              <a:rPr lang="en-US" dirty="0" smtClean="0">
                <a:latin typeface="Arial"/>
                <a:cs typeface="Arial"/>
              </a:rPr>
              <a:t>J10 (b) and the new Uniform Guidance 2 CFR 200.430.</a:t>
            </a:r>
          </a:p>
          <a:p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endParaRPr lang="en-US" dirty="0" smtClean="0">
              <a:latin typeface="Arial"/>
              <a:cs typeface="Arial"/>
            </a:endParaRPr>
          </a:p>
          <a:p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4006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certify effort?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after-the-fact verification is accomplished through the effort reporting system in JSU P.A.W.S.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166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Who needs to certify and review effort?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 faculty and staff who receive any portion of their salary from a sponsored project.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 investigators (PIs) must review.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PIs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ensure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that all effort reports for sponsored activities are certified and reviewed in a timely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manner.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not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certify and review/approve your own certification report without the next level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approver.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9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we report effort?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Within thirty days after the end of each quarter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Quarter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January – March			April 30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April – June				July 31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July – September			October 31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October – December		January 31st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5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is the process 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Once an effort report is certified and reviewed by all PIs and/or supervisors involved, it is considered complete.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status of the effort report must be “completed and locked”.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Upon completion, these reports are considered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legal documents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subject to internal and external audits.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836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2760</TotalTime>
  <Words>491</Words>
  <Application>Microsoft Office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Constantia</vt:lpstr>
      <vt:lpstr>Wingdings</vt:lpstr>
      <vt:lpstr>Wingdings 2</vt:lpstr>
      <vt:lpstr>Flow</vt:lpstr>
      <vt:lpstr>Jackson State University </vt:lpstr>
      <vt:lpstr>Time and Effort Topics</vt:lpstr>
      <vt:lpstr>Definition of Effort</vt:lpstr>
      <vt:lpstr>What is time and effort reporting?</vt:lpstr>
      <vt:lpstr>Why do we do effort reporting?</vt:lpstr>
      <vt:lpstr>How do we certify effort?</vt:lpstr>
      <vt:lpstr>Who needs to certify and review effort?</vt:lpstr>
      <vt:lpstr>When do we report effort?</vt:lpstr>
      <vt:lpstr>When is the process complete?</vt:lpstr>
      <vt:lpstr>Falsification of Effort Reporting</vt:lpstr>
      <vt:lpstr>Risks of Non-Compliance</vt:lpstr>
      <vt:lpstr>Corrections to Effort Report</vt:lpstr>
      <vt:lpstr>Summary</vt:lpstr>
      <vt:lpstr>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i9</dc:creator>
  <cp:lastModifiedBy>J00096099</cp:lastModifiedBy>
  <cp:revision>142</cp:revision>
  <cp:lastPrinted>2015-10-05T13:30:26Z</cp:lastPrinted>
  <dcterms:created xsi:type="dcterms:W3CDTF">2013-05-21T19:48:29Z</dcterms:created>
  <dcterms:modified xsi:type="dcterms:W3CDTF">2015-11-13T15:20:25Z</dcterms:modified>
</cp:coreProperties>
</file>