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p:restoredTop sz="96633"/>
  </p:normalViewPr>
  <p:slideViewPr>
    <p:cSldViewPr snapToGrid="0" snapToObjects="1">
      <p:cViewPr varScale="1">
        <p:scale>
          <a:sx n="135" d="100"/>
          <a:sy n="135" d="100"/>
        </p:scale>
        <p:origin x="192" y="8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98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8/10/20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539931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73234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09B482E8-6E0E-1B4F-B1FD-C69DB9E858D9}" type="datetimeFigureOut">
              <a:rPr lang="en-US" smtClean="0"/>
              <a:pPr/>
              <a:t>8/10/20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07608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5597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423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122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8/10/20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114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8/10/20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210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8/10/20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9334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8/10/20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6979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8/10/20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8295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8/10/20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558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09B482E8-6E0E-1B4F-B1FD-C69DB9E858D9}" type="datetimeFigureOut">
              <a:rPr lang="en-US" smtClean="0"/>
              <a:pPr/>
              <a:t>8/10/20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692811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8/10/20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9499753"/>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chiefresearchofficer@jsums.edu" TargetMode="External"/><Relationship Id="rId2" Type="http://schemas.openxmlformats.org/officeDocument/2006/relationships/hyperlink" Target="http://www.jsums.edu/research/incentive-progra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3E304-641D-714F-BF8C-708AAC473D10}"/>
              </a:ext>
            </a:extLst>
          </p:cNvPr>
          <p:cNvSpPr>
            <a:spLocks noGrp="1"/>
          </p:cNvSpPr>
          <p:nvPr>
            <p:ph type="ctrTitle"/>
          </p:nvPr>
        </p:nvSpPr>
        <p:spPr/>
        <p:txBody>
          <a:bodyPr/>
          <a:lstStyle/>
          <a:p>
            <a:r>
              <a:rPr lang="en-US" dirty="0"/>
              <a:t>Research Incentive Program</a:t>
            </a:r>
          </a:p>
        </p:txBody>
      </p:sp>
      <p:sp>
        <p:nvSpPr>
          <p:cNvPr id="3" name="Subtitle 2">
            <a:extLst>
              <a:ext uri="{FF2B5EF4-FFF2-40B4-BE49-F238E27FC236}">
                <a16:creationId xmlns:a16="http://schemas.microsoft.com/office/drawing/2014/main" id="{613EE4DB-C2E0-DB40-B8AE-DD1683963A29}"/>
              </a:ext>
            </a:extLst>
          </p:cNvPr>
          <p:cNvSpPr>
            <a:spLocks noGrp="1"/>
          </p:cNvSpPr>
          <p:nvPr>
            <p:ph type="subTitle" idx="1"/>
          </p:nvPr>
        </p:nvSpPr>
        <p:spPr>
          <a:xfrm>
            <a:off x="150830" y="5280846"/>
            <a:ext cx="11849492" cy="1269243"/>
          </a:xfrm>
        </p:spPr>
        <p:txBody>
          <a:bodyPr>
            <a:normAutofit/>
          </a:bodyPr>
          <a:lstStyle/>
          <a:p>
            <a:pPr algn="ctr"/>
            <a:r>
              <a:rPr lang="en-US" dirty="0"/>
              <a:t>Joseph A. Whittaker, Ph.D.</a:t>
            </a:r>
          </a:p>
          <a:p>
            <a:pPr algn="ctr"/>
            <a:r>
              <a:rPr lang="en-US" dirty="0"/>
              <a:t>VP for Research &amp; Economic Development/Associate Provost</a:t>
            </a:r>
          </a:p>
        </p:txBody>
      </p:sp>
    </p:spTree>
    <p:extLst>
      <p:ext uri="{BB962C8B-B14F-4D97-AF65-F5344CB8AC3E}">
        <p14:creationId xmlns:p14="http://schemas.microsoft.com/office/powerpoint/2010/main" val="825886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CAC9D-CC0C-C241-89E4-F3D87BEA86AD}"/>
              </a:ext>
            </a:extLst>
          </p:cNvPr>
          <p:cNvSpPr>
            <a:spLocks noGrp="1"/>
          </p:cNvSpPr>
          <p:nvPr>
            <p:ph type="title"/>
          </p:nvPr>
        </p:nvSpPr>
        <p:spPr/>
        <p:txBody>
          <a:bodyPr/>
          <a:lstStyle/>
          <a:p>
            <a:r>
              <a:rPr lang="en-US" dirty="0"/>
              <a:t>Option VI: Seed Fund for Early Stage Technologies and Startups</a:t>
            </a:r>
          </a:p>
        </p:txBody>
      </p:sp>
      <p:sp>
        <p:nvSpPr>
          <p:cNvPr id="3" name="Content Placeholder 2">
            <a:extLst>
              <a:ext uri="{FF2B5EF4-FFF2-40B4-BE49-F238E27FC236}">
                <a16:creationId xmlns:a16="http://schemas.microsoft.com/office/drawing/2014/main" id="{C3A97752-E238-6E45-964E-E284E91C1DCD}"/>
              </a:ext>
            </a:extLst>
          </p:cNvPr>
          <p:cNvSpPr>
            <a:spLocks noGrp="1"/>
          </p:cNvSpPr>
          <p:nvPr>
            <p:ph idx="1"/>
          </p:nvPr>
        </p:nvSpPr>
        <p:spPr>
          <a:xfrm>
            <a:off x="818712" y="2222287"/>
            <a:ext cx="10554574" cy="4291635"/>
          </a:xfrm>
        </p:spPr>
        <p:txBody>
          <a:bodyPr/>
          <a:lstStyle/>
          <a:p>
            <a:pPr algn="just"/>
            <a:r>
              <a:rPr lang="en-US" sz="2400" dirty="0"/>
              <a:t>Grants up to </a:t>
            </a:r>
            <a:r>
              <a:rPr lang="en-US" sz="2400" dirty="0">
                <a:solidFill>
                  <a:srgbClr val="FF0000"/>
                </a:solidFill>
              </a:rPr>
              <a:t>$2,000 for Early Stage Technologies or Startups </a:t>
            </a:r>
            <a:r>
              <a:rPr lang="en-US" sz="2400" dirty="0"/>
              <a:t>provide seed funding on a competitive basis to faculty to support early stage technologies or startups. Seed funding is intended to encourage faculty to develop new technologies or startups. Seed grant funding is not intended to sustain technologies or startups, but rather to:</a:t>
            </a:r>
          </a:p>
          <a:p>
            <a:pPr lvl="1" algn="just"/>
            <a:r>
              <a:rPr lang="en-US" sz="2000" dirty="0"/>
              <a:t>help faculty to validate their technologies;</a:t>
            </a:r>
          </a:p>
          <a:p>
            <a:pPr lvl="1" algn="just"/>
            <a:r>
              <a:rPr lang="en-US" sz="2000" dirty="0"/>
              <a:t>conduct customer discovery;</a:t>
            </a:r>
          </a:p>
          <a:p>
            <a:pPr lvl="1" algn="just"/>
            <a:r>
              <a:rPr lang="en-US" sz="2000" dirty="0"/>
              <a:t>help with prototyping.</a:t>
            </a:r>
          </a:p>
          <a:p>
            <a:endParaRPr lang="en-US" dirty="0"/>
          </a:p>
        </p:txBody>
      </p:sp>
    </p:spTree>
    <p:extLst>
      <p:ext uri="{BB962C8B-B14F-4D97-AF65-F5344CB8AC3E}">
        <p14:creationId xmlns:p14="http://schemas.microsoft.com/office/powerpoint/2010/main" val="1255991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CAC9D-CC0C-C241-89E4-F3D87BEA86AD}"/>
              </a:ext>
            </a:extLst>
          </p:cNvPr>
          <p:cNvSpPr>
            <a:spLocks noGrp="1"/>
          </p:cNvSpPr>
          <p:nvPr>
            <p:ph type="title"/>
          </p:nvPr>
        </p:nvSpPr>
        <p:spPr/>
        <p:txBody>
          <a:bodyPr/>
          <a:lstStyle/>
          <a:p>
            <a:r>
              <a:rPr lang="en-US" dirty="0"/>
              <a:t>Option VI: Seed Fund for Early Stage Technologies and Startups</a:t>
            </a:r>
          </a:p>
        </p:txBody>
      </p:sp>
      <p:sp>
        <p:nvSpPr>
          <p:cNvPr id="3" name="Content Placeholder 2">
            <a:extLst>
              <a:ext uri="{FF2B5EF4-FFF2-40B4-BE49-F238E27FC236}">
                <a16:creationId xmlns:a16="http://schemas.microsoft.com/office/drawing/2014/main" id="{C3A97752-E238-6E45-964E-E284E91C1DCD}"/>
              </a:ext>
            </a:extLst>
          </p:cNvPr>
          <p:cNvSpPr>
            <a:spLocks noGrp="1"/>
          </p:cNvSpPr>
          <p:nvPr>
            <p:ph idx="1"/>
          </p:nvPr>
        </p:nvSpPr>
        <p:spPr>
          <a:xfrm>
            <a:off x="818712" y="2222287"/>
            <a:ext cx="10554574" cy="4291635"/>
          </a:xfrm>
        </p:spPr>
        <p:txBody>
          <a:bodyPr/>
          <a:lstStyle/>
          <a:p>
            <a:pPr algn="just"/>
            <a:r>
              <a:rPr lang="en-US" sz="2400" dirty="0"/>
              <a:t>Grants up to </a:t>
            </a:r>
            <a:r>
              <a:rPr lang="en-US" sz="2400" dirty="0">
                <a:solidFill>
                  <a:srgbClr val="FF0000"/>
                </a:solidFill>
              </a:rPr>
              <a:t>$2,000 for Early Stage Technologies or Startups </a:t>
            </a:r>
            <a:r>
              <a:rPr lang="en-US" sz="2400" dirty="0"/>
              <a:t>provides seed funding on a competitive basis to faculty to support early stage technologies or startups. Seed funding is intended to encourage faculty to develop new technologies or startups. Seed grant funding is not intended to sustain technologies or startups, but rather to:</a:t>
            </a:r>
          </a:p>
          <a:p>
            <a:pPr lvl="1" algn="just"/>
            <a:r>
              <a:rPr lang="en-US" sz="2000" dirty="0"/>
              <a:t>help faculty to validate their technologies;</a:t>
            </a:r>
          </a:p>
          <a:p>
            <a:pPr lvl="1" algn="just"/>
            <a:r>
              <a:rPr lang="en-US" sz="2000" dirty="0"/>
              <a:t>conduct customer discovery;</a:t>
            </a:r>
          </a:p>
          <a:p>
            <a:pPr lvl="1" algn="just"/>
            <a:r>
              <a:rPr lang="en-US" sz="2000" dirty="0"/>
              <a:t>help with prototyping.</a:t>
            </a:r>
          </a:p>
          <a:p>
            <a:endParaRPr lang="en-US" dirty="0"/>
          </a:p>
        </p:txBody>
      </p:sp>
    </p:spTree>
    <p:extLst>
      <p:ext uri="{BB962C8B-B14F-4D97-AF65-F5344CB8AC3E}">
        <p14:creationId xmlns:p14="http://schemas.microsoft.com/office/powerpoint/2010/main" val="343883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8C61-B54D-2B43-A162-3726291DA471}"/>
              </a:ext>
            </a:extLst>
          </p:cNvPr>
          <p:cNvSpPr>
            <a:spLocks noGrp="1"/>
          </p:cNvSpPr>
          <p:nvPr>
            <p:ph type="title"/>
          </p:nvPr>
        </p:nvSpPr>
        <p:spPr/>
        <p:txBody>
          <a:bodyPr/>
          <a:lstStyle/>
          <a:p>
            <a:r>
              <a:rPr lang="en-US" dirty="0"/>
              <a:t>Option VII: Commercialization Incentive</a:t>
            </a:r>
          </a:p>
        </p:txBody>
      </p:sp>
      <p:sp>
        <p:nvSpPr>
          <p:cNvPr id="3" name="Content Placeholder 2">
            <a:extLst>
              <a:ext uri="{FF2B5EF4-FFF2-40B4-BE49-F238E27FC236}">
                <a16:creationId xmlns:a16="http://schemas.microsoft.com/office/drawing/2014/main" id="{15F12062-952C-DD42-899D-D8F4A4891137}"/>
              </a:ext>
            </a:extLst>
          </p:cNvPr>
          <p:cNvSpPr>
            <a:spLocks noGrp="1"/>
          </p:cNvSpPr>
          <p:nvPr>
            <p:ph idx="1"/>
          </p:nvPr>
        </p:nvSpPr>
        <p:spPr>
          <a:xfrm>
            <a:off x="818712" y="2069882"/>
            <a:ext cx="10554574" cy="4635713"/>
          </a:xfrm>
        </p:spPr>
        <p:txBody>
          <a:bodyPr>
            <a:normAutofit/>
          </a:bodyPr>
          <a:lstStyle/>
          <a:p>
            <a:pPr algn="just"/>
            <a:r>
              <a:rPr lang="en-US" sz="2000" dirty="0"/>
              <a:t>The Technology Transfer and Commercialization Unit (TTLCU), within the Division of Research and Economic Development, currently provides opportunities for JSU faculty, staff, and students to engage in intellectual property development and commercialization. Incentives to participate in intellectual property development includes:</a:t>
            </a:r>
          </a:p>
          <a:p>
            <a:pPr lvl="1" algn="just"/>
            <a:r>
              <a:rPr lang="en-US" sz="1800" dirty="0">
                <a:solidFill>
                  <a:srgbClr val="FF0000"/>
                </a:solidFill>
              </a:rPr>
              <a:t>NSF  I-Corps Program </a:t>
            </a:r>
            <a:r>
              <a:rPr lang="en-US" sz="1800" dirty="0"/>
              <a:t>- $50K from NSF to conduct customer discovery.</a:t>
            </a:r>
          </a:p>
          <a:p>
            <a:pPr lvl="1" algn="just"/>
            <a:r>
              <a:rPr lang="en-US" sz="1800" dirty="0"/>
              <a:t>Small Business Innovation (</a:t>
            </a:r>
            <a:r>
              <a:rPr lang="en-US" sz="1800" dirty="0">
                <a:solidFill>
                  <a:srgbClr val="FF0000"/>
                </a:solidFill>
              </a:rPr>
              <a:t>SBIR</a:t>
            </a:r>
            <a:r>
              <a:rPr lang="en-US" sz="1800" dirty="0"/>
              <a:t>) and Small Business Technology Transfer (</a:t>
            </a:r>
            <a:r>
              <a:rPr lang="en-US" sz="1800" dirty="0">
                <a:solidFill>
                  <a:srgbClr val="FF0000"/>
                </a:solidFill>
              </a:rPr>
              <a:t>STTR</a:t>
            </a:r>
            <a:r>
              <a:rPr lang="en-US" sz="1800" dirty="0"/>
              <a:t>) programs </a:t>
            </a:r>
          </a:p>
          <a:p>
            <a:pPr lvl="1" algn="just"/>
            <a:r>
              <a:rPr lang="en-US" sz="1800" dirty="0"/>
              <a:t>Mississippi Urban Research Authority (MURA) </a:t>
            </a:r>
          </a:p>
          <a:p>
            <a:pPr lvl="1" algn="just"/>
            <a:r>
              <a:rPr lang="en-US" sz="1800" dirty="0"/>
              <a:t>Up to </a:t>
            </a:r>
            <a:r>
              <a:rPr lang="en-US" sz="1800" dirty="0">
                <a:solidFill>
                  <a:srgbClr val="FF0000"/>
                </a:solidFill>
              </a:rPr>
              <a:t>50% Revenue Sharing </a:t>
            </a:r>
            <a:r>
              <a:rPr lang="en-US" sz="1800" dirty="0"/>
              <a:t>of all royalties from intellectual property. </a:t>
            </a:r>
          </a:p>
          <a:p>
            <a:pPr algn="just"/>
            <a:r>
              <a:rPr lang="en-US" sz="2000" dirty="0"/>
              <a:t>These incentives are primarily intended for patentable inventions or discoveries, but can also apply to trademarks, trade secrets and copyrightable materials.</a:t>
            </a:r>
          </a:p>
          <a:p>
            <a:endParaRPr lang="en-US" dirty="0"/>
          </a:p>
        </p:txBody>
      </p:sp>
    </p:spTree>
    <p:extLst>
      <p:ext uri="{BB962C8B-B14F-4D97-AF65-F5344CB8AC3E}">
        <p14:creationId xmlns:p14="http://schemas.microsoft.com/office/powerpoint/2010/main" val="7253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D45B2-4C7E-F447-A44E-A7CA9861F550}"/>
              </a:ext>
            </a:extLst>
          </p:cNvPr>
          <p:cNvSpPr>
            <a:spLocks noGrp="1"/>
          </p:cNvSpPr>
          <p:nvPr>
            <p:ph type="title"/>
          </p:nvPr>
        </p:nvSpPr>
        <p:spPr/>
        <p:txBody>
          <a:bodyPr/>
          <a:lstStyle/>
          <a:p>
            <a:r>
              <a:rPr lang="en-US" dirty="0"/>
              <a:t>Annual Research Awards &amp; Recognition</a:t>
            </a:r>
          </a:p>
        </p:txBody>
      </p:sp>
      <p:sp>
        <p:nvSpPr>
          <p:cNvPr id="3" name="Content Placeholder 2">
            <a:extLst>
              <a:ext uri="{FF2B5EF4-FFF2-40B4-BE49-F238E27FC236}">
                <a16:creationId xmlns:a16="http://schemas.microsoft.com/office/drawing/2014/main" id="{9A9E3736-CF53-A24A-A291-C2A42DA868F8}"/>
              </a:ext>
            </a:extLst>
          </p:cNvPr>
          <p:cNvSpPr>
            <a:spLocks noGrp="1"/>
          </p:cNvSpPr>
          <p:nvPr>
            <p:ph idx="1"/>
          </p:nvPr>
        </p:nvSpPr>
        <p:spPr/>
        <p:txBody>
          <a:bodyPr>
            <a:normAutofit fontScale="92500" lnSpcReduction="10000"/>
          </a:bodyPr>
          <a:lstStyle/>
          <a:p>
            <a:pPr algn="just"/>
            <a:r>
              <a:rPr lang="en-US" sz="2400" dirty="0"/>
              <a:t>This new concept will ensure the </a:t>
            </a:r>
            <a:r>
              <a:rPr lang="en-US" sz="2400" dirty="0">
                <a:solidFill>
                  <a:srgbClr val="FF0000"/>
                </a:solidFill>
              </a:rPr>
              <a:t>inclusivity of awards and recognition </a:t>
            </a:r>
            <a:r>
              <a:rPr lang="en-US" sz="2400" dirty="0"/>
              <a:t>for JSU stakeholders in research. A recognition ceremony can be held on campus, with a reception to follow. </a:t>
            </a:r>
          </a:p>
          <a:p>
            <a:pPr marL="0" indent="0" algn="just">
              <a:buNone/>
            </a:pPr>
            <a:endParaRPr lang="en-US" sz="2400" dirty="0"/>
          </a:p>
          <a:p>
            <a:pPr algn="just"/>
            <a:r>
              <a:rPr lang="en-US" sz="2400" dirty="0"/>
              <a:t>A </a:t>
            </a:r>
            <a:r>
              <a:rPr lang="en-US" sz="2400" dirty="0">
                <a:solidFill>
                  <a:srgbClr val="FF0000"/>
                </a:solidFill>
              </a:rPr>
              <a:t>plaque/trophy and/or monetary award </a:t>
            </a:r>
            <a:r>
              <a:rPr lang="en-US" sz="2400" dirty="0"/>
              <a:t>can be given to each awardee. </a:t>
            </a:r>
          </a:p>
          <a:p>
            <a:pPr marL="0" indent="0" algn="just">
              <a:buNone/>
            </a:pPr>
            <a:endParaRPr lang="en-US" sz="2400" dirty="0"/>
          </a:p>
          <a:p>
            <a:pPr algn="just"/>
            <a:r>
              <a:rPr lang="en-US" sz="2400" dirty="0"/>
              <a:t>An application process will be developed and committees formed to facilitate the nomination and selection process.</a:t>
            </a:r>
          </a:p>
          <a:p>
            <a:endParaRPr lang="en-US" dirty="0"/>
          </a:p>
        </p:txBody>
      </p:sp>
    </p:spTree>
    <p:extLst>
      <p:ext uri="{BB962C8B-B14F-4D97-AF65-F5344CB8AC3E}">
        <p14:creationId xmlns:p14="http://schemas.microsoft.com/office/powerpoint/2010/main" val="1316215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8EE11-D500-014B-B244-4B1D765BA36A}"/>
              </a:ext>
            </a:extLst>
          </p:cNvPr>
          <p:cNvSpPr>
            <a:spLocks noGrp="1"/>
          </p:cNvSpPr>
          <p:nvPr>
            <p:ph type="title"/>
          </p:nvPr>
        </p:nvSpPr>
        <p:spPr/>
        <p:txBody>
          <a:bodyPr/>
          <a:lstStyle/>
          <a:p>
            <a:r>
              <a:rPr lang="en-US" dirty="0"/>
              <a:t>Outstanding Undergraduate Researcher</a:t>
            </a:r>
          </a:p>
        </p:txBody>
      </p:sp>
      <p:sp>
        <p:nvSpPr>
          <p:cNvPr id="3" name="Content Placeholder 2">
            <a:extLst>
              <a:ext uri="{FF2B5EF4-FFF2-40B4-BE49-F238E27FC236}">
                <a16:creationId xmlns:a16="http://schemas.microsoft.com/office/drawing/2014/main" id="{7B7870EA-8C4D-6D46-9D4D-4C33F0270DF9}"/>
              </a:ext>
            </a:extLst>
          </p:cNvPr>
          <p:cNvSpPr>
            <a:spLocks noGrp="1"/>
          </p:cNvSpPr>
          <p:nvPr>
            <p:ph idx="1"/>
          </p:nvPr>
        </p:nvSpPr>
        <p:spPr>
          <a:xfrm>
            <a:off x="818712" y="2335411"/>
            <a:ext cx="10554574" cy="3636511"/>
          </a:xfrm>
        </p:spPr>
        <p:txBody>
          <a:bodyPr>
            <a:normAutofit fontScale="92500" lnSpcReduction="10000"/>
          </a:bodyPr>
          <a:lstStyle/>
          <a:p>
            <a:pPr algn="just"/>
            <a:r>
              <a:rPr lang="en-US" sz="2400" dirty="0"/>
              <a:t>The award recognizes undergraduate students who show outstanding potential in a research area. </a:t>
            </a:r>
          </a:p>
          <a:p>
            <a:pPr algn="just"/>
            <a:endParaRPr lang="en-US" sz="2400" dirty="0"/>
          </a:p>
          <a:p>
            <a:pPr algn="just"/>
            <a:r>
              <a:rPr lang="en-US" sz="2400" dirty="0"/>
              <a:t>The award is primarily about the quality of the research as well as its potential impact. </a:t>
            </a:r>
          </a:p>
          <a:p>
            <a:pPr algn="just"/>
            <a:endParaRPr lang="en-US" sz="2400" dirty="0"/>
          </a:p>
          <a:p>
            <a:pPr algn="just"/>
            <a:r>
              <a:rPr lang="en-US" sz="2400" dirty="0"/>
              <a:t>While successful nominees are expected to have excellent academic records and have engaged in some form of service, </a:t>
            </a:r>
            <a:r>
              <a:rPr lang="en-US" sz="2400" dirty="0">
                <a:solidFill>
                  <a:srgbClr val="FF0000"/>
                </a:solidFill>
              </a:rPr>
              <a:t>excellence in research is the primary consideration</a:t>
            </a:r>
            <a:r>
              <a:rPr lang="en-US" sz="2400" dirty="0"/>
              <a:t>.</a:t>
            </a:r>
          </a:p>
          <a:p>
            <a:endParaRPr lang="en-US" dirty="0"/>
          </a:p>
        </p:txBody>
      </p:sp>
    </p:spTree>
    <p:extLst>
      <p:ext uri="{BB962C8B-B14F-4D97-AF65-F5344CB8AC3E}">
        <p14:creationId xmlns:p14="http://schemas.microsoft.com/office/powerpoint/2010/main" val="3300101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5E802-38E4-CE4B-920E-1F675C68B5F3}"/>
              </a:ext>
            </a:extLst>
          </p:cNvPr>
          <p:cNvSpPr>
            <a:spLocks noGrp="1"/>
          </p:cNvSpPr>
          <p:nvPr>
            <p:ph type="title"/>
          </p:nvPr>
        </p:nvSpPr>
        <p:spPr/>
        <p:txBody>
          <a:bodyPr/>
          <a:lstStyle/>
          <a:p>
            <a:r>
              <a:rPr lang="en-US" dirty="0"/>
              <a:t>UG Research Faculty Mentor Award</a:t>
            </a:r>
          </a:p>
        </p:txBody>
      </p:sp>
      <p:sp>
        <p:nvSpPr>
          <p:cNvPr id="3" name="Content Placeholder 2">
            <a:extLst>
              <a:ext uri="{FF2B5EF4-FFF2-40B4-BE49-F238E27FC236}">
                <a16:creationId xmlns:a16="http://schemas.microsoft.com/office/drawing/2014/main" id="{AEBBD4DD-1482-AC49-A3E8-EAD6AD1759CA}"/>
              </a:ext>
            </a:extLst>
          </p:cNvPr>
          <p:cNvSpPr>
            <a:spLocks noGrp="1"/>
          </p:cNvSpPr>
          <p:nvPr>
            <p:ph idx="1"/>
          </p:nvPr>
        </p:nvSpPr>
        <p:spPr/>
        <p:txBody>
          <a:bodyPr/>
          <a:lstStyle/>
          <a:p>
            <a:pPr marL="0" indent="0" algn="just">
              <a:buNone/>
            </a:pPr>
            <a:r>
              <a:rPr lang="en-US" sz="2400" dirty="0"/>
              <a:t>The award recognizes individual faculty members who have provided </a:t>
            </a:r>
            <a:r>
              <a:rPr lang="en-US" sz="2400" dirty="0">
                <a:solidFill>
                  <a:srgbClr val="FF0000"/>
                </a:solidFill>
              </a:rPr>
              <a:t>exceptional mentorship</a:t>
            </a:r>
            <a:r>
              <a:rPr lang="en-US" sz="2400" dirty="0"/>
              <a:t>, undergraduate research experiences, and in parallel, guidance on admission and matriculation to research-focused graduate programs.</a:t>
            </a:r>
          </a:p>
          <a:p>
            <a:endParaRPr lang="en-US" dirty="0"/>
          </a:p>
        </p:txBody>
      </p:sp>
    </p:spTree>
    <p:extLst>
      <p:ext uri="{BB962C8B-B14F-4D97-AF65-F5344CB8AC3E}">
        <p14:creationId xmlns:p14="http://schemas.microsoft.com/office/powerpoint/2010/main" val="17174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9FF3-0E9E-0140-8E8A-9A09AD66FEE5}"/>
              </a:ext>
            </a:extLst>
          </p:cNvPr>
          <p:cNvSpPr>
            <a:spLocks noGrp="1"/>
          </p:cNvSpPr>
          <p:nvPr>
            <p:ph type="title"/>
          </p:nvPr>
        </p:nvSpPr>
        <p:spPr/>
        <p:txBody>
          <a:bodyPr/>
          <a:lstStyle/>
          <a:p>
            <a:r>
              <a:rPr lang="en-US" dirty="0"/>
              <a:t>Outstanding Graduate Researcher</a:t>
            </a:r>
          </a:p>
        </p:txBody>
      </p:sp>
      <p:sp>
        <p:nvSpPr>
          <p:cNvPr id="3" name="Content Placeholder 2">
            <a:extLst>
              <a:ext uri="{FF2B5EF4-FFF2-40B4-BE49-F238E27FC236}">
                <a16:creationId xmlns:a16="http://schemas.microsoft.com/office/drawing/2014/main" id="{2F09A564-E0B9-054D-8336-D3D64E10640D}"/>
              </a:ext>
            </a:extLst>
          </p:cNvPr>
          <p:cNvSpPr>
            <a:spLocks noGrp="1"/>
          </p:cNvSpPr>
          <p:nvPr>
            <p:ph idx="1"/>
          </p:nvPr>
        </p:nvSpPr>
        <p:spPr>
          <a:xfrm>
            <a:off x="818712" y="2222287"/>
            <a:ext cx="10554574" cy="4254713"/>
          </a:xfrm>
        </p:spPr>
        <p:txBody>
          <a:bodyPr>
            <a:normAutofit/>
          </a:bodyPr>
          <a:lstStyle/>
          <a:p>
            <a:pPr algn="just"/>
            <a:r>
              <a:rPr lang="en-US" sz="2400" dirty="0"/>
              <a:t>The award recognizes master’s level students who show outstanding potential in a research area. </a:t>
            </a:r>
          </a:p>
          <a:p>
            <a:pPr algn="just"/>
            <a:endParaRPr lang="en-US" sz="2400" dirty="0"/>
          </a:p>
          <a:p>
            <a:pPr algn="just"/>
            <a:r>
              <a:rPr lang="en-US" sz="2400" dirty="0"/>
              <a:t>The award is primarily about </a:t>
            </a:r>
            <a:r>
              <a:rPr lang="en-US" sz="2400" dirty="0">
                <a:solidFill>
                  <a:srgbClr val="FF0000"/>
                </a:solidFill>
              </a:rPr>
              <a:t>aptitude and diligence shown by a student for research. </a:t>
            </a:r>
          </a:p>
          <a:p>
            <a:pPr algn="just"/>
            <a:endParaRPr lang="en-US" sz="2400" dirty="0"/>
          </a:p>
          <a:p>
            <a:pPr algn="just"/>
            <a:r>
              <a:rPr lang="en-US" sz="2400" dirty="0"/>
              <a:t>The primary consideration for success in winning this award is:</a:t>
            </a:r>
          </a:p>
          <a:p>
            <a:pPr lvl="1" algn="just"/>
            <a:r>
              <a:rPr lang="en-US" sz="2000" dirty="0"/>
              <a:t>nominees are expected to have excellent academic records and have demonstrated proficiency in communicating the results of their research.</a:t>
            </a:r>
          </a:p>
          <a:p>
            <a:endParaRPr lang="en-US" dirty="0"/>
          </a:p>
        </p:txBody>
      </p:sp>
    </p:spTree>
    <p:extLst>
      <p:ext uri="{BB962C8B-B14F-4D97-AF65-F5344CB8AC3E}">
        <p14:creationId xmlns:p14="http://schemas.microsoft.com/office/powerpoint/2010/main" val="14653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9FF3-0E9E-0140-8E8A-9A09AD66FEE5}"/>
              </a:ext>
            </a:extLst>
          </p:cNvPr>
          <p:cNvSpPr>
            <a:spLocks noGrp="1"/>
          </p:cNvSpPr>
          <p:nvPr>
            <p:ph type="title"/>
          </p:nvPr>
        </p:nvSpPr>
        <p:spPr/>
        <p:txBody>
          <a:bodyPr/>
          <a:lstStyle/>
          <a:p>
            <a:r>
              <a:rPr lang="en-US" dirty="0"/>
              <a:t>Outstanding Graduate Researcher</a:t>
            </a:r>
          </a:p>
        </p:txBody>
      </p:sp>
      <p:sp>
        <p:nvSpPr>
          <p:cNvPr id="3" name="Content Placeholder 2">
            <a:extLst>
              <a:ext uri="{FF2B5EF4-FFF2-40B4-BE49-F238E27FC236}">
                <a16:creationId xmlns:a16="http://schemas.microsoft.com/office/drawing/2014/main" id="{2F09A564-E0B9-054D-8336-D3D64E10640D}"/>
              </a:ext>
            </a:extLst>
          </p:cNvPr>
          <p:cNvSpPr>
            <a:spLocks noGrp="1"/>
          </p:cNvSpPr>
          <p:nvPr>
            <p:ph idx="1"/>
          </p:nvPr>
        </p:nvSpPr>
        <p:spPr>
          <a:xfrm>
            <a:off x="818712" y="2222287"/>
            <a:ext cx="10554574" cy="4254713"/>
          </a:xfrm>
        </p:spPr>
        <p:txBody>
          <a:bodyPr>
            <a:normAutofit/>
          </a:bodyPr>
          <a:lstStyle/>
          <a:p>
            <a:pPr algn="just"/>
            <a:r>
              <a:rPr lang="en-US" sz="2400" dirty="0"/>
              <a:t>The award recognizes master’s level students who show outstanding potential in a research area. </a:t>
            </a:r>
          </a:p>
          <a:p>
            <a:pPr algn="just"/>
            <a:endParaRPr lang="en-US" sz="2400" dirty="0"/>
          </a:p>
          <a:p>
            <a:pPr algn="just"/>
            <a:r>
              <a:rPr lang="en-US" sz="2400" dirty="0"/>
              <a:t>The award is primarily about </a:t>
            </a:r>
            <a:r>
              <a:rPr lang="en-US" sz="2400" dirty="0">
                <a:solidFill>
                  <a:srgbClr val="FF0000"/>
                </a:solidFill>
              </a:rPr>
              <a:t>aptitude and diligence shown by a student for research. </a:t>
            </a:r>
          </a:p>
          <a:p>
            <a:pPr algn="just"/>
            <a:endParaRPr lang="en-US" sz="2400" dirty="0"/>
          </a:p>
          <a:p>
            <a:pPr algn="just"/>
            <a:r>
              <a:rPr lang="en-US" sz="2400" dirty="0"/>
              <a:t>The primary consideration for success in winning this award is:</a:t>
            </a:r>
          </a:p>
          <a:p>
            <a:pPr lvl="1" algn="just"/>
            <a:r>
              <a:rPr lang="en-US" sz="2000" dirty="0"/>
              <a:t>nominees are expected to have excellent academic records and have demonstrated proficiency in communicating the results of their research.</a:t>
            </a:r>
          </a:p>
          <a:p>
            <a:endParaRPr lang="en-US" dirty="0"/>
          </a:p>
        </p:txBody>
      </p:sp>
    </p:spTree>
    <p:extLst>
      <p:ext uri="{BB962C8B-B14F-4D97-AF65-F5344CB8AC3E}">
        <p14:creationId xmlns:p14="http://schemas.microsoft.com/office/powerpoint/2010/main" val="1085867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C221-0467-F544-BE13-6C66A2821D78}"/>
              </a:ext>
            </a:extLst>
          </p:cNvPr>
          <p:cNvSpPr>
            <a:spLocks noGrp="1"/>
          </p:cNvSpPr>
          <p:nvPr>
            <p:ph type="title"/>
          </p:nvPr>
        </p:nvSpPr>
        <p:spPr/>
        <p:txBody>
          <a:bodyPr/>
          <a:lstStyle/>
          <a:p>
            <a:r>
              <a:rPr lang="en-US" dirty="0"/>
              <a:t>Graduate Research Faculty Mentor Award</a:t>
            </a:r>
          </a:p>
        </p:txBody>
      </p:sp>
      <p:sp>
        <p:nvSpPr>
          <p:cNvPr id="3" name="Content Placeholder 2">
            <a:extLst>
              <a:ext uri="{FF2B5EF4-FFF2-40B4-BE49-F238E27FC236}">
                <a16:creationId xmlns:a16="http://schemas.microsoft.com/office/drawing/2014/main" id="{43DFDF23-4A8A-6D44-B202-E1EC0CA7BE69}"/>
              </a:ext>
            </a:extLst>
          </p:cNvPr>
          <p:cNvSpPr>
            <a:spLocks noGrp="1"/>
          </p:cNvSpPr>
          <p:nvPr>
            <p:ph idx="1"/>
          </p:nvPr>
        </p:nvSpPr>
        <p:spPr/>
        <p:txBody>
          <a:bodyPr/>
          <a:lstStyle/>
          <a:p>
            <a:pPr marL="0" indent="0" algn="just">
              <a:buNone/>
            </a:pPr>
            <a:r>
              <a:rPr lang="en-US" sz="3200" dirty="0"/>
              <a:t>The award recognizes individual faculty members who have provided </a:t>
            </a:r>
            <a:r>
              <a:rPr lang="en-US" sz="3200" dirty="0">
                <a:solidFill>
                  <a:srgbClr val="FF0000"/>
                </a:solidFill>
              </a:rPr>
              <a:t>exceptional mentorship</a:t>
            </a:r>
            <a:r>
              <a:rPr lang="en-US" sz="3200" dirty="0"/>
              <a:t>, graduate research experiences, and in parallel, guidance on admission and matriculation to research-focused careers.</a:t>
            </a:r>
          </a:p>
          <a:p>
            <a:endParaRPr lang="en-US" dirty="0"/>
          </a:p>
        </p:txBody>
      </p:sp>
    </p:spTree>
    <p:extLst>
      <p:ext uri="{BB962C8B-B14F-4D97-AF65-F5344CB8AC3E}">
        <p14:creationId xmlns:p14="http://schemas.microsoft.com/office/powerpoint/2010/main" val="28480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C221-0467-F544-BE13-6C66A2821D78}"/>
              </a:ext>
            </a:extLst>
          </p:cNvPr>
          <p:cNvSpPr>
            <a:spLocks noGrp="1"/>
          </p:cNvSpPr>
          <p:nvPr>
            <p:ph type="title"/>
          </p:nvPr>
        </p:nvSpPr>
        <p:spPr/>
        <p:txBody>
          <a:bodyPr/>
          <a:lstStyle/>
          <a:p>
            <a:r>
              <a:rPr lang="en-US" dirty="0"/>
              <a:t>Young Researcher Award</a:t>
            </a:r>
          </a:p>
        </p:txBody>
      </p:sp>
      <p:sp>
        <p:nvSpPr>
          <p:cNvPr id="3" name="Content Placeholder 2">
            <a:extLst>
              <a:ext uri="{FF2B5EF4-FFF2-40B4-BE49-F238E27FC236}">
                <a16:creationId xmlns:a16="http://schemas.microsoft.com/office/drawing/2014/main" id="{43DFDF23-4A8A-6D44-B202-E1EC0CA7BE69}"/>
              </a:ext>
            </a:extLst>
          </p:cNvPr>
          <p:cNvSpPr>
            <a:spLocks noGrp="1"/>
          </p:cNvSpPr>
          <p:nvPr>
            <p:ph idx="1"/>
          </p:nvPr>
        </p:nvSpPr>
        <p:spPr/>
        <p:txBody>
          <a:bodyPr/>
          <a:lstStyle/>
          <a:p>
            <a:pPr algn="just"/>
            <a:r>
              <a:rPr lang="en-US" sz="2800" dirty="0"/>
              <a:t>This award recognizes </a:t>
            </a:r>
            <a:r>
              <a:rPr lang="en-US" sz="2800" dirty="0">
                <a:solidFill>
                  <a:srgbClr val="FF0000"/>
                </a:solidFill>
              </a:rPr>
              <a:t>early career brilliance and stellar research accomplishments</a:t>
            </a:r>
            <a:r>
              <a:rPr lang="en-US" sz="2800" dirty="0"/>
              <a:t>, and promise for a career in research or academia. </a:t>
            </a:r>
          </a:p>
          <a:p>
            <a:pPr algn="just"/>
            <a:endParaRPr lang="en-US" sz="2800" dirty="0"/>
          </a:p>
          <a:p>
            <a:pPr algn="just"/>
            <a:r>
              <a:rPr lang="en-US" sz="2800" dirty="0"/>
              <a:t>This is opened to Ph.D. students and Post-Doctoral Fellows.</a:t>
            </a:r>
          </a:p>
          <a:p>
            <a:endParaRPr lang="en-US" dirty="0"/>
          </a:p>
        </p:txBody>
      </p:sp>
    </p:spTree>
    <p:extLst>
      <p:ext uri="{BB962C8B-B14F-4D97-AF65-F5344CB8AC3E}">
        <p14:creationId xmlns:p14="http://schemas.microsoft.com/office/powerpoint/2010/main" val="178722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95355-40D6-3A4F-89BF-9C1E9B18332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9289FE0-ADCC-CF41-B50E-15EB344EF477}"/>
              </a:ext>
            </a:extLst>
          </p:cNvPr>
          <p:cNvSpPr>
            <a:spLocks noGrp="1"/>
          </p:cNvSpPr>
          <p:nvPr>
            <p:ph idx="1"/>
          </p:nvPr>
        </p:nvSpPr>
        <p:spPr>
          <a:xfrm>
            <a:off x="810000" y="2616385"/>
            <a:ext cx="10554574" cy="4138978"/>
          </a:xfrm>
        </p:spPr>
        <p:txBody>
          <a:bodyPr>
            <a:normAutofit/>
          </a:bodyPr>
          <a:lstStyle/>
          <a:p>
            <a:pPr algn="just"/>
            <a:r>
              <a:rPr lang="en-US" sz="2400" dirty="0"/>
              <a:t>The Research Incentive Program is intended to reward faculty who </a:t>
            </a:r>
            <a:r>
              <a:rPr lang="en-US" sz="2400" dirty="0">
                <a:solidFill>
                  <a:srgbClr val="FF0000"/>
                </a:solidFill>
              </a:rPr>
              <a:t>exceed expectations beyond basic work requirements</a:t>
            </a:r>
            <a:r>
              <a:rPr lang="en-US" sz="2400" dirty="0"/>
              <a:t>.</a:t>
            </a:r>
          </a:p>
          <a:p>
            <a:pPr marL="0" indent="0" algn="just">
              <a:buNone/>
            </a:pPr>
            <a:endParaRPr lang="en-US" sz="2400" dirty="0"/>
          </a:p>
          <a:p>
            <a:pPr algn="just"/>
            <a:r>
              <a:rPr lang="en-US" sz="2400" dirty="0"/>
              <a:t>Past Programs:</a:t>
            </a:r>
          </a:p>
          <a:p>
            <a:pPr lvl="1" algn="just"/>
            <a:r>
              <a:rPr lang="en-US" sz="2000" dirty="0"/>
              <a:t>Extra Compensation – resulted in audit issues due to widespread abuse</a:t>
            </a:r>
          </a:p>
          <a:p>
            <a:pPr lvl="1" algn="just"/>
            <a:r>
              <a:rPr lang="en-US" sz="2000" dirty="0"/>
              <a:t>High Grant Award – Only awarded researchers who garnered $1M+ annually.</a:t>
            </a:r>
          </a:p>
          <a:p>
            <a:pPr marL="457200" lvl="1" indent="0" algn="just">
              <a:buNone/>
            </a:pPr>
            <a:endParaRPr lang="en-US" sz="2000" dirty="0"/>
          </a:p>
          <a:p>
            <a:pPr algn="just"/>
            <a:r>
              <a:rPr lang="en-US" sz="2400" dirty="0"/>
              <a:t>New program designed to incentivize at different levels and provide </a:t>
            </a:r>
            <a:r>
              <a:rPr lang="en-US" sz="2400" dirty="0">
                <a:solidFill>
                  <a:srgbClr val="FF0000"/>
                </a:solidFill>
              </a:rPr>
              <a:t>inclusivity</a:t>
            </a:r>
            <a:r>
              <a:rPr lang="en-US" sz="2400" dirty="0"/>
              <a:t>.</a:t>
            </a:r>
          </a:p>
          <a:p>
            <a:pPr lvl="1">
              <a:buFont typeface="Courier New" panose="02070309020205020404" pitchFamily="49" charset="0"/>
              <a:buChar char="o"/>
            </a:pPr>
            <a:endParaRPr lang="en-US" dirty="0"/>
          </a:p>
          <a:p>
            <a:pPr lvl="1"/>
            <a:endParaRPr lang="en-US" dirty="0"/>
          </a:p>
        </p:txBody>
      </p:sp>
    </p:spTree>
    <p:extLst>
      <p:ext uri="{BB962C8B-B14F-4D97-AF65-F5344CB8AC3E}">
        <p14:creationId xmlns:p14="http://schemas.microsoft.com/office/powerpoint/2010/main" val="4274967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C221-0467-F544-BE13-6C66A2821D78}"/>
              </a:ext>
            </a:extLst>
          </p:cNvPr>
          <p:cNvSpPr>
            <a:spLocks noGrp="1"/>
          </p:cNvSpPr>
          <p:nvPr>
            <p:ph type="title"/>
          </p:nvPr>
        </p:nvSpPr>
        <p:spPr/>
        <p:txBody>
          <a:bodyPr/>
          <a:lstStyle/>
          <a:p>
            <a:r>
              <a:rPr lang="en-US" dirty="0"/>
              <a:t>Early Career/Emerging Researcher Award</a:t>
            </a:r>
          </a:p>
        </p:txBody>
      </p:sp>
      <p:sp>
        <p:nvSpPr>
          <p:cNvPr id="3" name="Content Placeholder 2">
            <a:extLst>
              <a:ext uri="{FF2B5EF4-FFF2-40B4-BE49-F238E27FC236}">
                <a16:creationId xmlns:a16="http://schemas.microsoft.com/office/drawing/2014/main" id="{43DFDF23-4A8A-6D44-B202-E1EC0CA7BE69}"/>
              </a:ext>
            </a:extLst>
          </p:cNvPr>
          <p:cNvSpPr>
            <a:spLocks noGrp="1"/>
          </p:cNvSpPr>
          <p:nvPr>
            <p:ph idx="1"/>
          </p:nvPr>
        </p:nvSpPr>
        <p:spPr/>
        <p:txBody>
          <a:bodyPr/>
          <a:lstStyle/>
          <a:p>
            <a:pPr algn="just"/>
            <a:r>
              <a:rPr lang="en-US" sz="2800" dirty="0"/>
              <a:t>This award is for outstanding researchers at an early stage in their career who have the </a:t>
            </a:r>
            <a:r>
              <a:rPr lang="en-US" sz="2800" dirty="0">
                <a:solidFill>
                  <a:srgbClr val="FF0000"/>
                </a:solidFill>
              </a:rPr>
              <a:t>potential to become leaders in their field. </a:t>
            </a:r>
          </a:p>
          <a:p>
            <a:pPr algn="just"/>
            <a:endParaRPr lang="en-US" sz="2800" dirty="0"/>
          </a:p>
          <a:p>
            <a:pPr algn="just"/>
            <a:r>
              <a:rPr lang="en-US" sz="2800" dirty="0"/>
              <a:t>The award recognizes </a:t>
            </a:r>
            <a:r>
              <a:rPr lang="en-US" sz="2800" dirty="0">
                <a:solidFill>
                  <a:srgbClr val="FF0000"/>
                </a:solidFill>
              </a:rPr>
              <a:t>innovative thinking and talent of young (and tenure-track) researchers </a:t>
            </a:r>
            <a:r>
              <a:rPr lang="en-US" sz="2800" dirty="0"/>
              <a:t>at Jackson State University.</a:t>
            </a:r>
          </a:p>
          <a:p>
            <a:endParaRPr lang="en-US" dirty="0"/>
          </a:p>
        </p:txBody>
      </p:sp>
    </p:spTree>
    <p:extLst>
      <p:ext uri="{BB962C8B-B14F-4D97-AF65-F5344CB8AC3E}">
        <p14:creationId xmlns:p14="http://schemas.microsoft.com/office/powerpoint/2010/main" val="404994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B6EF9-2EF0-174F-A9B8-68A932F79BA0}"/>
              </a:ext>
            </a:extLst>
          </p:cNvPr>
          <p:cNvSpPr>
            <a:spLocks noGrp="1"/>
          </p:cNvSpPr>
          <p:nvPr>
            <p:ph type="title"/>
          </p:nvPr>
        </p:nvSpPr>
        <p:spPr/>
        <p:txBody>
          <a:bodyPr/>
          <a:lstStyle/>
          <a:p>
            <a:r>
              <a:rPr lang="en-US" dirty="0"/>
              <a:t>Promising Researcher Award</a:t>
            </a:r>
          </a:p>
        </p:txBody>
      </p:sp>
      <p:sp>
        <p:nvSpPr>
          <p:cNvPr id="3" name="Content Placeholder 2">
            <a:extLst>
              <a:ext uri="{FF2B5EF4-FFF2-40B4-BE49-F238E27FC236}">
                <a16:creationId xmlns:a16="http://schemas.microsoft.com/office/drawing/2014/main" id="{C11114B7-D06C-CE44-9AC4-212E19E8C62A}"/>
              </a:ext>
            </a:extLst>
          </p:cNvPr>
          <p:cNvSpPr>
            <a:spLocks noGrp="1"/>
          </p:cNvSpPr>
          <p:nvPr>
            <p:ph idx="1"/>
          </p:nvPr>
        </p:nvSpPr>
        <p:spPr/>
        <p:txBody>
          <a:bodyPr/>
          <a:lstStyle/>
          <a:p>
            <a:pPr marL="0" indent="0" algn="just">
              <a:buNone/>
            </a:pPr>
            <a:r>
              <a:rPr lang="en-US" sz="3200" dirty="0"/>
              <a:t>This award is specifically designed to recognize faculty researchers who are </a:t>
            </a:r>
            <a:r>
              <a:rPr lang="en-US" sz="3200" dirty="0">
                <a:solidFill>
                  <a:srgbClr val="FF0000"/>
                </a:solidFill>
              </a:rPr>
              <a:t>highly published in their particular field</a:t>
            </a:r>
            <a:r>
              <a:rPr lang="en-US" sz="3200" dirty="0"/>
              <a:t>, but may not be in an area that is heavily funded.</a:t>
            </a:r>
          </a:p>
          <a:p>
            <a:endParaRPr lang="en-US" dirty="0"/>
          </a:p>
        </p:txBody>
      </p:sp>
    </p:spTree>
    <p:extLst>
      <p:ext uri="{BB962C8B-B14F-4D97-AF65-F5344CB8AC3E}">
        <p14:creationId xmlns:p14="http://schemas.microsoft.com/office/powerpoint/2010/main" val="3894197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216A-318A-924A-84DE-ABC778C1EEB7}"/>
              </a:ext>
            </a:extLst>
          </p:cNvPr>
          <p:cNvSpPr>
            <a:spLocks noGrp="1"/>
          </p:cNvSpPr>
          <p:nvPr>
            <p:ph type="title"/>
          </p:nvPr>
        </p:nvSpPr>
        <p:spPr/>
        <p:txBody>
          <a:bodyPr/>
          <a:lstStyle/>
          <a:p>
            <a:r>
              <a:rPr lang="en-US" dirty="0"/>
              <a:t>Advanced Career Award</a:t>
            </a:r>
          </a:p>
        </p:txBody>
      </p:sp>
      <p:sp>
        <p:nvSpPr>
          <p:cNvPr id="3" name="Content Placeholder 2">
            <a:extLst>
              <a:ext uri="{FF2B5EF4-FFF2-40B4-BE49-F238E27FC236}">
                <a16:creationId xmlns:a16="http://schemas.microsoft.com/office/drawing/2014/main" id="{3E338401-0241-DA4C-ADD1-193D91D17050}"/>
              </a:ext>
            </a:extLst>
          </p:cNvPr>
          <p:cNvSpPr>
            <a:spLocks noGrp="1"/>
          </p:cNvSpPr>
          <p:nvPr>
            <p:ph idx="1"/>
          </p:nvPr>
        </p:nvSpPr>
        <p:spPr>
          <a:xfrm>
            <a:off x="818712" y="2342033"/>
            <a:ext cx="10554574" cy="3636511"/>
          </a:xfrm>
        </p:spPr>
        <p:txBody>
          <a:bodyPr/>
          <a:lstStyle/>
          <a:p>
            <a:pPr algn="just"/>
            <a:r>
              <a:rPr lang="en-US" sz="2800" dirty="0"/>
              <a:t>This award is for outstanding researchers </a:t>
            </a:r>
            <a:r>
              <a:rPr lang="en-US" sz="2800" dirty="0">
                <a:solidFill>
                  <a:srgbClr val="FF0000"/>
                </a:solidFill>
              </a:rPr>
              <a:t>at a mid-stage in their career</a:t>
            </a:r>
            <a:r>
              <a:rPr lang="en-US" sz="2800" dirty="0"/>
              <a:t>, who are leaders in their field, and have consistent publication history of at least 10 years. </a:t>
            </a:r>
          </a:p>
          <a:p>
            <a:pPr algn="just"/>
            <a:endParaRPr lang="en-US" sz="2800" dirty="0"/>
          </a:p>
          <a:p>
            <a:pPr algn="just"/>
            <a:r>
              <a:rPr lang="en-US" sz="2800" dirty="0"/>
              <a:t>The award recognizes researchers who embody research excellence through their talent, knowledge and expertise in their field.</a:t>
            </a:r>
          </a:p>
          <a:p>
            <a:endParaRPr lang="en-US" dirty="0"/>
          </a:p>
        </p:txBody>
      </p:sp>
    </p:spTree>
    <p:extLst>
      <p:ext uri="{BB962C8B-B14F-4D97-AF65-F5344CB8AC3E}">
        <p14:creationId xmlns:p14="http://schemas.microsoft.com/office/powerpoint/2010/main" val="1345991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6BE4-325B-8240-9092-659B1750374F}"/>
              </a:ext>
            </a:extLst>
          </p:cNvPr>
          <p:cNvSpPr>
            <a:spLocks noGrp="1"/>
          </p:cNvSpPr>
          <p:nvPr>
            <p:ph type="title"/>
          </p:nvPr>
        </p:nvSpPr>
        <p:spPr/>
        <p:txBody>
          <a:bodyPr/>
          <a:lstStyle/>
          <a:p>
            <a:r>
              <a:rPr lang="en-US" dirty="0"/>
              <a:t>Teacher-Scholar Award</a:t>
            </a:r>
          </a:p>
        </p:txBody>
      </p:sp>
      <p:sp>
        <p:nvSpPr>
          <p:cNvPr id="3" name="Content Placeholder 2">
            <a:extLst>
              <a:ext uri="{FF2B5EF4-FFF2-40B4-BE49-F238E27FC236}">
                <a16:creationId xmlns:a16="http://schemas.microsoft.com/office/drawing/2014/main" id="{E94649DA-F125-6741-ACBD-BB475564EB0B}"/>
              </a:ext>
            </a:extLst>
          </p:cNvPr>
          <p:cNvSpPr>
            <a:spLocks noGrp="1"/>
          </p:cNvSpPr>
          <p:nvPr>
            <p:ph idx="1"/>
          </p:nvPr>
        </p:nvSpPr>
        <p:spPr/>
        <p:txBody>
          <a:bodyPr/>
          <a:lstStyle/>
          <a:p>
            <a:pPr marL="0" indent="0" algn="just">
              <a:buNone/>
            </a:pPr>
            <a:r>
              <a:rPr lang="en-US" sz="2800" dirty="0"/>
              <a:t>This award would recognize faculty members who </a:t>
            </a:r>
            <a:r>
              <a:rPr lang="en-US" sz="2800" dirty="0">
                <a:solidFill>
                  <a:srgbClr val="FF0000"/>
                </a:solidFill>
              </a:rPr>
              <a:t>contribute original research or creative activities </a:t>
            </a:r>
            <a:r>
              <a:rPr lang="en-US" sz="2800" dirty="0"/>
              <a:t>and integrate that research or creative activity into their teaching activities.</a:t>
            </a:r>
          </a:p>
          <a:p>
            <a:endParaRPr lang="en-US" dirty="0"/>
          </a:p>
        </p:txBody>
      </p:sp>
    </p:spTree>
    <p:extLst>
      <p:ext uri="{BB962C8B-B14F-4D97-AF65-F5344CB8AC3E}">
        <p14:creationId xmlns:p14="http://schemas.microsoft.com/office/powerpoint/2010/main" val="2965177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89B14-E4AD-6642-89AF-AD7B6FA07F3C}"/>
              </a:ext>
            </a:extLst>
          </p:cNvPr>
          <p:cNvSpPr>
            <a:spLocks noGrp="1"/>
          </p:cNvSpPr>
          <p:nvPr>
            <p:ph type="title"/>
          </p:nvPr>
        </p:nvSpPr>
        <p:spPr/>
        <p:txBody>
          <a:bodyPr/>
          <a:lstStyle/>
          <a:p>
            <a:r>
              <a:rPr lang="en-US" dirty="0"/>
              <a:t>Innovator of the Year Award</a:t>
            </a:r>
          </a:p>
        </p:txBody>
      </p:sp>
      <p:sp>
        <p:nvSpPr>
          <p:cNvPr id="3" name="Content Placeholder 2">
            <a:extLst>
              <a:ext uri="{FF2B5EF4-FFF2-40B4-BE49-F238E27FC236}">
                <a16:creationId xmlns:a16="http://schemas.microsoft.com/office/drawing/2014/main" id="{FBCB0FA4-4178-D649-B793-E389F5DB00A3}"/>
              </a:ext>
            </a:extLst>
          </p:cNvPr>
          <p:cNvSpPr>
            <a:spLocks noGrp="1"/>
          </p:cNvSpPr>
          <p:nvPr>
            <p:ph idx="1"/>
          </p:nvPr>
        </p:nvSpPr>
        <p:spPr/>
        <p:txBody>
          <a:bodyPr/>
          <a:lstStyle/>
          <a:p>
            <a:pPr marL="0" indent="0" algn="just">
              <a:buNone/>
            </a:pPr>
            <a:r>
              <a:rPr lang="en-US" sz="3200" dirty="0"/>
              <a:t>This award is designed to identify, promote, and reward the </a:t>
            </a:r>
            <a:r>
              <a:rPr lang="en-US" sz="3200" dirty="0">
                <a:solidFill>
                  <a:srgbClr val="FF0000"/>
                </a:solidFill>
              </a:rPr>
              <a:t>most innovative and creative individuals</a:t>
            </a:r>
            <a:r>
              <a:rPr lang="en-US" sz="3200" dirty="0"/>
              <a:t>, projects, students, staff, and faculty. The award will recognize excellence in all disciplines.</a:t>
            </a:r>
          </a:p>
          <a:p>
            <a:endParaRPr lang="en-US" dirty="0"/>
          </a:p>
        </p:txBody>
      </p:sp>
    </p:spTree>
    <p:extLst>
      <p:ext uri="{BB962C8B-B14F-4D97-AF65-F5344CB8AC3E}">
        <p14:creationId xmlns:p14="http://schemas.microsoft.com/office/powerpoint/2010/main" val="1808609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DE373-76C6-A04B-9CA5-6D3FDBA1C8BF}"/>
              </a:ext>
            </a:extLst>
          </p:cNvPr>
          <p:cNvSpPr>
            <a:spLocks noGrp="1"/>
          </p:cNvSpPr>
          <p:nvPr>
            <p:ph type="title"/>
          </p:nvPr>
        </p:nvSpPr>
        <p:spPr/>
        <p:txBody>
          <a:bodyPr/>
          <a:lstStyle/>
          <a:p>
            <a:r>
              <a:rPr lang="en-US" dirty="0"/>
              <a:t>Presidential Distinguished Researcher Award</a:t>
            </a:r>
          </a:p>
        </p:txBody>
      </p:sp>
      <p:sp>
        <p:nvSpPr>
          <p:cNvPr id="3" name="Content Placeholder 2">
            <a:extLst>
              <a:ext uri="{FF2B5EF4-FFF2-40B4-BE49-F238E27FC236}">
                <a16:creationId xmlns:a16="http://schemas.microsoft.com/office/drawing/2014/main" id="{9D79680B-4E9F-8946-BDCB-BB5DF776044D}"/>
              </a:ext>
            </a:extLst>
          </p:cNvPr>
          <p:cNvSpPr>
            <a:spLocks noGrp="1"/>
          </p:cNvSpPr>
          <p:nvPr>
            <p:ph idx="1"/>
          </p:nvPr>
        </p:nvSpPr>
        <p:spPr/>
        <p:txBody>
          <a:bodyPr/>
          <a:lstStyle/>
          <a:p>
            <a:pPr marL="0" indent="0" algn="just">
              <a:buNone/>
            </a:pPr>
            <a:r>
              <a:rPr lang="en-US" sz="2800" dirty="0"/>
              <a:t>This award recognizes researchers who have made an </a:t>
            </a:r>
            <a:r>
              <a:rPr lang="en-US" sz="2800" dirty="0">
                <a:solidFill>
                  <a:srgbClr val="FF0000"/>
                </a:solidFill>
              </a:rPr>
              <a:t>outstanding contribution </a:t>
            </a:r>
            <a:r>
              <a:rPr lang="en-US" sz="2800" dirty="0"/>
              <a:t>to the research community, has </a:t>
            </a:r>
            <a:r>
              <a:rPr lang="en-US" sz="2800" dirty="0">
                <a:solidFill>
                  <a:srgbClr val="FF0000"/>
                </a:solidFill>
              </a:rPr>
              <a:t>consistently garnered $1M plus is external funding</a:t>
            </a:r>
            <a:r>
              <a:rPr lang="en-US" sz="2800" dirty="0"/>
              <a:t>, is highly published in peer-reviewed journals, have created programs and activities that have benefited the institution, its students and faculty.</a:t>
            </a:r>
          </a:p>
          <a:p>
            <a:endParaRPr lang="en-US" dirty="0"/>
          </a:p>
        </p:txBody>
      </p:sp>
    </p:spTree>
    <p:extLst>
      <p:ext uri="{BB962C8B-B14F-4D97-AF65-F5344CB8AC3E}">
        <p14:creationId xmlns:p14="http://schemas.microsoft.com/office/powerpoint/2010/main" val="4213329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More Information</a:t>
            </a:r>
          </a:p>
        </p:txBody>
      </p:sp>
      <p:sp>
        <p:nvSpPr>
          <p:cNvPr id="3" name="Content Placeholder 2"/>
          <p:cNvSpPr>
            <a:spLocks noGrp="1"/>
          </p:cNvSpPr>
          <p:nvPr>
            <p:ph idx="1"/>
          </p:nvPr>
        </p:nvSpPr>
        <p:spPr/>
        <p:txBody>
          <a:bodyPr/>
          <a:lstStyle/>
          <a:p>
            <a:r>
              <a:rPr lang="en-US" sz="2400" dirty="0" err="1"/>
              <a:t>Powerpoint</a:t>
            </a:r>
            <a:r>
              <a:rPr lang="en-US" sz="2400" dirty="0"/>
              <a:t> Presentation will be available at </a:t>
            </a:r>
            <a:r>
              <a:rPr lang="en-US" sz="2400" dirty="0">
                <a:hlinkClick r:id="rId2"/>
              </a:rPr>
              <a:t>www.jsums.edu/research</a:t>
            </a:r>
            <a:r>
              <a:rPr lang="en-US" sz="2400">
                <a:hlinkClick r:id="rId2"/>
              </a:rPr>
              <a:t>/incentive-program</a:t>
            </a:r>
            <a:endParaRPr lang="en-US" sz="2400" dirty="0"/>
          </a:p>
          <a:p>
            <a:pPr marL="0" indent="0">
              <a:buNone/>
            </a:pPr>
            <a:endParaRPr lang="en-US" sz="2400" dirty="0"/>
          </a:p>
          <a:p>
            <a:r>
              <a:rPr lang="en-US" sz="2400" dirty="0"/>
              <a:t>Email questions to: </a:t>
            </a:r>
            <a:r>
              <a:rPr lang="en-US" sz="2400" dirty="0">
                <a:hlinkClick r:id="rId3"/>
              </a:rPr>
              <a:t>chiefresearchofficer@jsums.edu</a:t>
            </a:r>
            <a:endParaRPr lang="en-US" sz="2400" dirty="0"/>
          </a:p>
          <a:p>
            <a:pPr marL="0" indent="0">
              <a:buNone/>
            </a:pPr>
            <a:endParaRPr lang="en-US" dirty="0"/>
          </a:p>
        </p:txBody>
      </p:sp>
    </p:spTree>
    <p:extLst>
      <p:ext uri="{BB962C8B-B14F-4D97-AF65-F5344CB8AC3E}">
        <p14:creationId xmlns:p14="http://schemas.microsoft.com/office/powerpoint/2010/main" val="2562188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732EB2-1C1F-CD4F-B7AC-6A557246F36A}"/>
              </a:ext>
            </a:extLst>
          </p:cNvPr>
          <p:cNvSpPr>
            <a:spLocks noGrp="1"/>
          </p:cNvSpPr>
          <p:nvPr>
            <p:ph idx="1"/>
          </p:nvPr>
        </p:nvSpPr>
        <p:spPr/>
        <p:txBody>
          <a:bodyPr>
            <a:normAutofit/>
          </a:bodyPr>
          <a:lstStyle/>
          <a:p>
            <a:pPr marL="0" indent="0" algn="ctr">
              <a:buNone/>
            </a:pPr>
            <a:r>
              <a:rPr lang="en-US" sz="7200" dirty="0">
                <a:latin typeface="Brush Script MT" panose="03060802040406070304" pitchFamily="66" charset="-122"/>
                <a:ea typeface="Brush Script MT" panose="03060802040406070304" pitchFamily="66" charset="-122"/>
                <a:cs typeface="Brush Script MT" panose="03060802040406070304" pitchFamily="66" charset="-122"/>
              </a:rPr>
              <a:t>Thank you!</a:t>
            </a:r>
          </a:p>
        </p:txBody>
      </p:sp>
    </p:spTree>
    <p:extLst>
      <p:ext uri="{BB962C8B-B14F-4D97-AF65-F5344CB8AC3E}">
        <p14:creationId xmlns:p14="http://schemas.microsoft.com/office/powerpoint/2010/main" val="366643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7263F-5D9F-F34C-9F56-8ADCBB60D5B1}"/>
              </a:ext>
            </a:extLst>
          </p:cNvPr>
          <p:cNvSpPr>
            <a:spLocks noGrp="1"/>
          </p:cNvSpPr>
          <p:nvPr>
            <p:ph type="title"/>
          </p:nvPr>
        </p:nvSpPr>
        <p:spPr/>
        <p:txBody>
          <a:bodyPr/>
          <a:lstStyle/>
          <a:p>
            <a:r>
              <a:rPr lang="en-US" dirty="0"/>
              <a:t>Option 1: Salary Incentive</a:t>
            </a:r>
          </a:p>
        </p:txBody>
      </p:sp>
      <p:sp>
        <p:nvSpPr>
          <p:cNvPr id="3" name="Content Placeholder 2">
            <a:extLst>
              <a:ext uri="{FF2B5EF4-FFF2-40B4-BE49-F238E27FC236}">
                <a16:creationId xmlns:a16="http://schemas.microsoft.com/office/drawing/2014/main" id="{5D843296-0C60-5B4A-9FDA-DDD3BA010763}"/>
              </a:ext>
            </a:extLst>
          </p:cNvPr>
          <p:cNvSpPr>
            <a:spLocks noGrp="1"/>
          </p:cNvSpPr>
          <p:nvPr>
            <p:ph idx="1"/>
          </p:nvPr>
        </p:nvSpPr>
        <p:spPr>
          <a:xfrm>
            <a:off x="818712" y="2222286"/>
            <a:ext cx="10554574" cy="4291635"/>
          </a:xfrm>
        </p:spPr>
        <p:txBody>
          <a:bodyPr>
            <a:normAutofit/>
          </a:bodyPr>
          <a:lstStyle/>
          <a:p>
            <a:pPr algn="just"/>
            <a:r>
              <a:rPr lang="en-US" sz="2400" dirty="0"/>
              <a:t>To be considered for included in the Research Incentive Program, externally funded programs must:</a:t>
            </a:r>
          </a:p>
          <a:p>
            <a:pPr lvl="1" algn="just"/>
            <a:r>
              <a:rPr lang="en-US" sz="2000" dirty="0">
                <a:solidFill>
                  <a:srgbClr val="FF0000"/>
                </a:solidFill>
              </a:rPr>
              <a:t>Charge at least 10% of PI/Co-PI’s E&amp;G-funded base salary to the sponsored project.</a:t>
            </a:r>
          </a:p>
          <a:p>
            <a:pPr lvl="2" algn="just"/>
            <a:r>
              <a:rPr lang="en-US" sz="1800" dirty="0"/>
              <a:t>PI/Co-PIs with 100% buyout are not eligible for inclusion in the incentive program.</a:t>
            </a:r>
          </a:p>
          <a:p>
            <a:pPr lvl="1" algn="just"/>
            <a:r>
              <a:rPr lang="en-US" sz="2000" dirty="0"/>
              <a:t>Include </a:t>
            </a:r>
            <a:r>
              <a:rPr lang="en-US" sz="2000" dirty="0">
                <a:solidFill>
                  <a:srgbClr val="FF0000"/>
                </a:solidFill>
              </a:rPr>
              <a:t>full F&amp;A costs </a:t>
            </a:r>
            <a:r>
              <a:rPr lang="en-US" sz="2000" dirty="0"/>
              <a:t>in the award or the maximum F&amp;A costs a sponsor will pay with a minimum rate of 8%</a:t>
            </a:r>
          </a:p>
          <a:p>
            <a:pPr lvl="2" algn="just"/>
            <a:r>
              <a:rPr lang="en-US" sz="1800" dirty="0"/>
              <a:t>Projects with F&amp;A waiver (full or partial) are not eligible.</a:t>
            </a:r>
          </a:p>
          <a:p>
            <a:pPr lvl="1" algn="just"/>
            <a:r>
              <a:rPr lang="en-US" sz="2000" dirty="0">
                <a:solidFill>
                  <a:srgbClr val="FF0000"/>
                </a:solidFill>
              </a:rPr>
              <a:t>Pay graduate or undergraduate students </a:t>
            </a:r>
            <a:r>
              <a:rPr lang="en-US" sz="2000" dirty="0"/>
              <a:t>for involvement in the sponsored project’s scope of work if the sponsor allows that category of expenses.</a:t>
            </a:r>
          </a:p>
        </p:txBody>
      </p:sp>
    </p:spTree>
    <p:extLst>
      <p:ext uri="{BB962C8B-B14F-4D97-AF65-F5344CB8AC3E}">
        <p14:creationId xmlns:p14="http://schemas.microsoft.com/office/powerpoint/2010/main" val="201128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7263F-5D9F-F34C-9F56-8ADCBB60D5B1}"/>
              </a:ext>
            </a:extLst>
          </p:cNvPr>
          <p:cNvSpPr>
            <a:spLocks noGrp="1"/>
          </p:cNvSpPr>
          <p:nvPr>
            <p:ph type="title"/>
          </p:nvPr>
        </p:nvSpPr>
        <p:spPr/>
        <p:txBody>
          <a:bodyPr/>
          <a:lstStyle/>
          <a:p>
            <a:r>
              <a:rPr lang="en-US" dirty="0"/>
              <a:t>Option 1: Salary Incentive</a:t>
            </a:r>
          </a:p>
        </p:txBody>
      </p:sp>
      <p:sp>
        <p:nvSpPr>
          <p:cNvPr id="3" name="Content Placeholder 2">
            <a:extLst>
              <a:ext uri="{FF2B5EF4-FFF2-40B4-BE49-F238E27FC236}">
                <a16:creationId xmlns:a16="http://schemas.microsoft.com/office/drawing/2014/main" id="{5D843296-0C60-5B4A-9FDA-DDD3BA010763}"/>
              </a:ext>
            </a:extLst>
          </p:cNvPr>
          <p:cNvSpPr>
            <a:spLocks noGrp="1"/>
          </p:cNvSpPr>
          <p:nvPr>
            <p:ph idx="1"/>
          </p:nvPr>
        </p:nvSpPr>
        <p:spPr>
          <a:xfrm>
            <a:off x="818712" y="2222286"/>
            <a:ext cx="10554574" cy="4291635"/>
          </a:xfrm>
        </p:spPr>
        <p:txBody>
          <a:bodyPr>
            <a:normAutofit/>
          </a:bodyPr>
          <a:lstStyle/>
          <a:p>
            <a:pPr algn="just"/>
            <a:r>
              <a:rPr lang="en-US" sz="2400" dirty="0"/>
              <a:t>Provisions for payments from the incentive program include:</a:t>
            </a:r>
          </a:p>
          <a:p>
            <a:pPr lvl="1" algn="just"/>
            <a:r>
              <a:rPr lang="en-US" sz="2000" dirty="0"/>
              <a:t>If all eligibility and program requirements are met, the PI/Co-PI will receive </a:t>
            </a:r>
            <a:r>
              <a:rPr lang="en-US" sz="2000" dirty="0">
                <a:solidFill>
                  <a:srgbClr val="FF0000"/>
                </a:solidFill>
              </a:rPr>
              <a:t>supplemental pay of 30% of their “recovered” salary, up to an annual cap of $15,000.</a:t>
            </a:r>
          </a:p>
          <a:p>
            <a:pPr lvl="1" algn="just"/>
            <a:r>
              <a:rPr lang="en-US" sz="2000" dirty="0"/>
              <a:t>PIs/Co-PIs may only receive a combined total of up to $15,000 per grant.</a:t>
            </a:r>
          </a:p>
          <a:p>
            <a:pPr lvl="1" algn="just"/>
            <a:r>
              <a:rPr lang="en-US" sz="2000" dirty="0"/>
              <a:t>If these same PIs or Co-PIs are awarded an additional grant that meets incentive program eligibility, they may receive incentive pay up to an individual total of $15,000.</a:t>
            </a:r>
          </a:p>
          <a:p>
            <a:pPr lvl="1" algn="just"/>
            <a:r>
              <a:rPr lang="en-US" sz="2000" dirty="0"/>
              <a:t>No individual PI or Co-PI may receive more than $15,000 in annual incentive pay.</a:t>
            </a:r>
          </a:p>
        </p:txBody>
      </p:sp>
    </p:spTree>
    <p:extLst>
      <p:ext uri="{BB962C8B-B14F-4D97-AF65-F5344CB8AC3E}">
        <p14:creationId xmlns:p14="http://schemas.microsoft.com/office/powerpoint/2010/main" val="80801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7263F-5D9F-F34C-9F56-8ADCBB60D5B1}"/>
              </a:ext>
            </a:extLst>
          </p:cNvPr>
          <p:cNvSpPr>
            <a:spLocks noGrp="1"/>
          </p:cNvSpPr>
          <p:nvPr>
            <p:ph type="title"/>
          </p:nvPr>
        </p:nvSpPr>
        <p:spPr/>
        <p:txBody>
          <a:bodyPr/>
          <a:lstStyle/>
          <a:p>
            <a:r>
              <a:rPr lang="en-US" dirty="0"/>
              <a:t>Option 1: Salary Incentive</a:t>
            </a:r>
          </a:p>
        </p:txBody>
      </p:sp>
      <p:sp>
        <p:nvSpPr>
          <p:cNvPr id="3" name="Content Placeholder 2">
            <a:extLst>
              <a:ext uri="{FF2B5EF4-FFF2-40B4-BE49-F238E27FC236}">
                <a16:creationId xmlns:a16="http://schemas.microsoft.com/office/drawing/2014/main" id="{5D843296-0C60-5B4A-9FDA-DDD3BA010763}"/>
              </a:ext>
            </a:extLst>
          </p:cNvPr>
          <p:cNvSpPr>
            <a:spLocks noGrp="1"/>
          </p:cNvSpPr>
          <p:nvPr>
            <p:ph idx="1"/>
          </p:nvPr>
        </p:nvSpPr>
        <p:spPr>
          <a:xfrm>
            <a:off x="818712" y="2222286"/>
            <a:ext cx="10554574" cy="4291635"/>
          </a:xfrm>
        </p:spPr>
        <p:txBody>
          <a:bodyPr>
            <a:normAutofit/>
          </a:bodyPr>
          <a:lstStyle/>
          <a:p>
            <a:pPr algn="just"/>
            <a:r>
              <a:rPr lang="en-US" sz="2800" dirty="0"/>
              <a:t>Program Management:</a:t>
            </a:r>
          </a:p>
          <a:p>
            <a:pPr lvl="1" algn="just"/>
            <a:r>
              <a:rPr lang="en-US" sz="2000" dirty="0"/>
              <a:t>In order to receive the incentive, PIs/Co-PIs must complete </a:t>
            </a:r>
            <a:r>
              <a:rPr lang="en-US" sz="2000" dirty="0">
                <a:solidFill>
                  <a:srgbClr val="FF0000"/>
                </a:solidFill>
              </a:rPr>
              <a:t>a Faculty Research Incentive Program payment request form</a:t>
            </a:r>
            <a:r>
              <a:rPr lang="en-US" sz="2000" dirty="0"/>
              <a:t>.</a:t>
            </a:r>
          </a:p>
          <a:p>
            <a:pPr lvl="2" algn="just"/>
            <a:r>
              <a:rPr lang="en-US" sz="1800" dirty="0"/>
              <a:t>Approvals: Unit Chair/Director and Dean with final approval by the Vice President for Research and Economic Development.</a:t>
            </a:r>
          </a:p>
          <a:p>
            <a:pPr lvl="1" algn="just"/>
            <a:r>
              <a:rPr lang="en-US" sz="2000" dirty="0"/>
              <a:t>The Division of Research and Economic Development will verify project eligibility and the recovered salary amount.</a:t>
            </a:r>
          </a:p>
          <a:p>
            <a:pPr lvl="1" algn="just"/>
            <a:r>
              <a:rPr lang="en-US" sz="2000" dirty="0"/>
              <a:t>Incentive payments for the academic year will be paid to individuals as an </a:t>
            </a:r>
            <a:r>
              <a:rPr lang="en-US" sz="2000" dirty="0">
                <a:solidFill>
                  <a:srgbClr val="FF0000"/>
                </a:solidFill>
              </a:rPr>
              <a:t>annual, one-time payment during the fall semester </a:t>
            </a:r>
            <a:r>
              <a:rPr lang="en-US" sz="2000" dirty="0"/>
              <a:t>following the academic year in which the salary was recovered</a:t>
            </a:r>
            <a:r>
              <a:rPr lang="en-US" sz="1800" dirty="0"/>
              <a:t>.</a:t>
            </a:r>
          </a:p>
          <a:p>
            <a:pPr lvl="1"/>
            <a:endParaRPr lang="en-US" dirty="0"/>
          </a:p>
        </p:txBody>
      </p:sp>
    </p:spTree>
    <p:extLst>
      <p:ext uri="{BB962C8B-B14F-4D97-AF65-F5344CB8AC3E}">
        <p14:creationId xmlns:p14="http://schemas.microsoft.com/office/powerpoint/2010/main" val="312137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50B-D9F2-A74F-8233-E691770835A7}"/>
              </a:ext>
            </a:extLst>
          </p:cNvPr>
          <p:cNvSpPr>
            <a:spLocks noGrp="1"/>
          </p:cNvSpPr>
          <p:nvPr>
            <p:ph type="title"/>
          </p:nvPr>
        </p:nvSpPr>
        <p:spPr/>
        <p:txBody>
          <a:bodyPr/>
          <a:lstStyle/>
          <a:p>
            <a:r>
              <a:rPr lang="en-US" dirty="0"/>
              <a:t>Option II: PI Incentive Fund</a:t>
            </a:r>
          </a:p>
        </p:txBody>
      </p:sp>
      <p:sp>
        <p:nvSpPr>
          <p:cNvPr id="3" name="Content Placeholder 2">
            <a:extLst>
              <a:ext uri="{FF2B5EF4-FFF2-40B4-BE49-F238E27FC236}">
                <a16:creationId xmlns:a16="http://schemas.microsoft.com/office/drawing/2014/main" id="{22E2A588-A372-7048-995A-43692E1B04DC}"/>
              </a:ext>
            </a:extLst>
          </p:cNvPr>
          <p:cNvSpPr>
            <a:spLocks noGrp="1"/>
          </p:cNvSpPr>
          <p:nvPr>
            <p:ph idx="1"/>
          </p:nvPr>
        </p:nvSpPr>
        <p:spPr>
          <a:xfrm>
            <a:off x="818712" y="2222287"/>
            <a:ext cx="10554574" cy="4225647"/>
          </a:xfrm>
        </p:spPr>
        <p:txBody>
          <a:bodyPr>
            <a:normAutofit lnSpcReduction="10000"/>
          </a:bodyPr>
          <a:lstStyle/>
          <a:p>
            <a:pPr algn="just"/>
            <a:r>
              <a:rPr lang="en-US" sz="2800" dirty="0"/>
              <a:t>Principal investigators who receive external funding with indirect rate will receive </a:t>
            </a:r>
            <a:r>
              <a:rPr lang="en-US" sz="2800" dirty="0">
                <a:solidFill>
                  <a:srgbClr val="FF0000"/>
                </a:solidFill>
              </a:rPr>
              <a:t>5% of the total indirect costs </a:t>
            </a:r>
            <a:r>
              <a:rPr lang="en-US" sz="2800" dirty="0"/>
              <a:t>(IDCs) consistent with the Redistribution of Indirect Cost Policy.</a:t>
            </a:r>
          </a:p>
          <a:p>
            <a:pPr algn="just"/>
            <a:endParaRPr lang="en-US" sz="2800" dirty="0"/>
          </a:p>
          <a:p>
            <a:pPr algn="just"/>
            <a:r>
              <a:rPr lang="en-US" sz="2800" dirty="0"/>
              <a:t>The incentive will be based on actual IDCs received during the calendar year, not the total awarded amount. These funds can be used to defray costs associated with research and teaching activities.</a:t>
            </a:r>
          </a:p>
          <a:p>
            <a:endParaRPr lang="en-US" dirty="0"/>
          </a:p>
        </p:txBody>
      </p:sp>
    </p:spTree>
    <p:extLst>
      <p:ext uri="{BB962C8B-B14F-4D97-AF65-F5344CB8AC3E}">
        <p14:creationId xmlns:p14="http://schemas.microsoft.com/office/powerpoint/2010/main" val="1403593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01BB5-8E34-3E48-A218-C40A8B8BC066}"/>
              </a:ext>
            </a:extLst>
          </p:cNvPr>
          <p:cNvSpPr>
            <a:spLocks noGrp="1"/>
          </p:cNvSpPr>
          <p:nvPr>
            <p:ph type="title"/>
          </p:nvPr>
        </p:nvSpPr>
        <p:spPr/>
        <p:txBody>
          <a:bodyPr/>
          <a:lstStyle/>
          <a:p>
            <a:r>
              <a:rPr lang="en-US" dirty="0"/>
              <a:t>Option III: Competitive Grant Resubmission Incentive </a:t>
            </a:r>
          </a:p>
        </p:txBody>
      </p:sp>
      <p:sp>
        <p:nvSpPr>
          <p:cNvPr id="3" name="Content Placeholder 2">
            <a:extLst>
              <a:ext uri="{FF2B5EF4-FFF2-40B4-BE49-F238E27FC236}">
                <a16:creationId xmlns:a16="http://schemas.microsoft.com/office/drawing/2014/main" id="{3CD10AE7-E047-3947-9E55-6A25536FD722}"/>
              </a:ext>
            </a:extLst>
          </p:cNvPr>
          <p:cNvSpPr>
            <a:spLocks noGrp="1"/>
          </p:cNvSpPr>
          <p:nvPr>
            <p:ph idx="1"/>
          </p:nvPr>
        </p:nvSpPr>
        <p:spPr/>
        <p:txBody>
          <a:bodyPr/>
          <a:lstStyle/>
          <a:p>
            <a:pPr algn="just"/>
            <a:r>
              <a:rPr lang="en-US" sz="2400" dirty="0"/>
              <a:t>This program would support research that shows significant potential for external funding, and that supports the mission of departments, colleges, and the university.</a:t>
            </a:r>
          </a:p>
          <a:p>
            <a:pPr algn="just"/>
            <a:endParaRPr lang="en-US" sz="2400" dirty="0"/>
          </a:p>
          <a:p>
            <a:pPr algn="just"/>
            <a:r>
              <a:rPr lang="en-US" sz="2400" dirty="0"/>
              <a:t>Specifically, it would provide funding needed for the resubmission of competitive proposals – </a:t>
            </a:r>
            <a:r>
              <a:rPr lang="en-US" sz="2400" dirty="0">
                <a:solidFill>
                  <a:srgbClr val="FF0000"/>
                </a:solidFill>
              </a:rPr>
              <a:t>not to exceed $5,000 each</a:t>
            </a:r>
            <a:r>
              <a:rPr lang="en-US" sz="2400" dirty="0"/>
              <a:t>.</a:t>
            </a:r>
          </a:p>
          <a:p>
            <a:pPr marL="0" indent="0">
              <a:buNone/>
            </a:pPr>
            <a:endParaRPr lang="en-US" dirty="0"/>
          </a:p>
        </p:txBody>
      </p:sp>
    </p:spTree>
    <p:extLst>
      <p:ext uri="{BB962C8B-B14F-4D97-AF65-F5344CB8AC3E}">
        <p14:creationId xmlns:p14="http://schemas.microsoft.com/office/powerpoint/2010/main" val="425164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470C8-87BE-F646-A0E9-A45D6B8BD761}"/>
              </a:ext>
            </a:extLst>
          </p:cNvPr>
          <p:cNvSpPr>
            <a:spLocks noGrp="1"/>
          </p:cNvSpPr>
          <p:nvPr>
            <p:ph type="title"/>
          </p:nvPr>
        </p:nvSpPr>
        <p:spPr/>
        <p:txBody>
          <a:bodyPr/>
          <a:lstStyle/>
          <a:p>
            <a:r>
              <a:rPr lang="en-US" dirty="0"/>
              <a:t>Option IV: New Faculty Incentive Program</a:t>
            </a:r>
          </a:p>
        </p:txBody>
      </p:sp>
      <p:sp>
        <p:nvSpPr>
          <p:cNvPr id="3" name="Content Placeholder 2">
            <a:extLst>
              <a:ext uri="{FF2B5EF4-FFF2-40B4-BE49-F238E27FC236}">
                <a16:creationId xmlns:a16="http://schemas.microsoft.com/office/drawing/2014/main" id="{B72C5793-EAF3-7E4B-A243-D7A2D5A9D0C0}"/>
              </a:ext>
            </a:extLst>
          </p:cNvPr>
          <p:cNvSpPr>
            <a:spLocks noGrp="1"/>
          </p:cNvSpPr>
          <p:nvPr>
            <p:ph idx="1"/>
          </p:nvPr>
        </p:nvSpPr>
        <p:spPr>
          <a:xfrm>
            <a:off x="818712" y="2295024"/>
            <a:ext cx="10554574" cy="4542195"/>
          </a:xfrm>
        </p:spPr>
        <p:txBody>
          <a:bodyPr>
            <a:normAutofit lnSpcReduction="10000"/>
          </a:bodyPr>
          <a:lstStyle/>
          <a:p>
            <a:pPr algn="just"/>
            <a:r>
              <a:rPr lang="en-US" sz="2200" dirty="0"/>
              <a:t>The New Faculty Incentive Program is intended to </a:t>
            </a:r>
            <a:r>
              <a:rPr lang="en-US" sz="2200" dirty="0">
                <a:solidFill>
                  <a:srgbClr val="FF0000"/>
                </a:solidFill>
              </a:rPr>
              <a:t>jumpstart the scholarly activities of new tenure-track faculty</a:t>
            </a:r>
            <a:r>
              <a:rPr lang="en-US" sz="2200" dirty="0"/>
              <a:t> while encouraging the pursuit of external sources of funding to support their scholarly agendas. </a:t>
            </a:r>
          </a:p>
          <a:p>
            <a:pPr algn="just"/>
            <a:endParaRPr lang="en-US" sz="2200" dirty="0"/>
          </a:p>
          <a:p>
            <a:pPr algn="just"/>
            <a:r>
              <a:rPr lang="en-US" sz="2200" dirty="0"/>
              <a:t>This program will provide new faculty with an incentive </a:t>
            </a:r>
            <a:r>
              <a:rPr lang="en-US" sz="2200" dirty="0">
                <a:solidFill>
                  <a:srgbClr val="FF0000"/>
                </a:solidFill>
              </a:rPr>
              <a:t>award of up to $2,000 </a:t>
            </a:r>
            <a:r>
              <a:rPr lang="en-US" sz="2200" dirty="0"/>
              <a:t>for submitting a proposal to an external sponsor within the first two years of employment.</a:t>
            </a:r>
          </a:p>
          <a:p>
            <a:pPr algn="just"/>
            <a:endParaRPr lang="en-US" sz="2200" dirty="0"/>
          </a:p>
          <a:p>
            <a:pPr algn="just"/>
            <a:r>
              <a:rPr lang="en-US" sz="2200" b="1" dirty="0">
                <a:solidFill>
                  <a:srgbClr val="FF0000"/>
                </a:solidFill>
              </a:rPr>
              <a:t>Eligibility Criteria: </a:t>
            </a:r>
            <a:r>
              <a:rPr lang="en-US" sz="2200" dirty="0"/>
              <a:t>This award is limited to tenure-track faculty at the rank of Assistant Professor who are within the first two years of their appointment at the time of application. The terminal degree must have already been obtained. Recipients are eligible for only one incentive award.</a:t>
            </a:r>
          </a:p>
          <a:p>
            <a:endParaRPr lang="en-US" dirty="0"/>
          </a:p>
        </p:txBody>
      </p:sp>
    </p:spTree>
    <p:extLst>
      <p:ext uri="{BB962C8B-B14F-4D97-AF65-F5344CB8AC3E}">
        <p14:creationId xmlns:p14="http://schemas.microsoft.com/office/powerpoint/2010/main" val="2257473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2224-4497-1245-ABAB-1A2F147A4E6F}"/>
              </a:ext>
            </a:extLst>
          </p:cNvPr>
          <p:cNvSpPr>
            <a:spLocks noGrp="1"/>
          </p:cNvSpPr>
          <p:nvPr>
            <p:ph type="title"/>
          </p:nvPr>
        </p:nvSpPr>
        <p:spPr/>
        <p:txBody>
          <a:bodyPr/>
          <a:lstStyle/>
          <a:p>
            <a:r>
              <a:rPr lang="en-US" dirty="0"/>
              <a:t>Option V: Seed Grants for Transitional and Exploratory Projects</a:t>
            </a:r>
          </a:p>
        </p:txBody>
      </p:sp>
      <p:sp>
        <p:nvSpPr>
          <p:cNvPr id="3" name="Content Placeholder 2">
            <a:extLst>
              <a:ext uri="{FF2B5EF4-FFF2-40B4-BE49-F238E27FC236}">
                <a16:creationId xmlns:a16="http://schemas.microsoft.com/office/drawing/2014/main" id="{2606A053-D590-734C-8E76-70C9C67143BE}"/>
              </a:ext>
            </a:extLst>
          </p:cNvPr>
          <p:cNvSpPr>
            <a:spLocks noGrp="1"/>
          </p:cNvSpPr>
          <p:nvPr>
            <p:ph idx="1"/>
          </p:nvPr>
        </p:nvSpPr>
        <p:spPr>
          <a:xfrm>
            <a:off x="818712" y="2295024"/>
            <a:ext cx="10554574" cy="4451890"/>
          </a:xfrm>
        </p:spPr>
        <p:txBody>
          <a:bodyPr>
            <a:normAutofit lnSpcReduction="10000"/>
          </a:bodyPr>
          <a:lstStyle/>
          <a:p>
            <a:pPr algn="just"/>
            <a:r>
              <a:rPr lang="en-US" sz="2000" dirty="0">
                <a:solidFill>
                  <a:srgbClr val="FF0000"/>
                </a:solidFill>
              </a:rPr>
              <a:t>Grants up $2,000 </a:t>
            </a:r>
            <a:r>
              <a:rPr lang="en-US" sz="2000" dirty="0"/>
              <a:t>for Transitional and Exploratory Projects provides seed funding on a competitive basis to faculty to support research and creative activities. Seed funding is intended to encourage faculty to initiate new research directions, assist senior investigators who are between funding cycles, or new research projects. </a:t>
            </a:r>
          </a:p>
          <a:p>
            <a:pPr algn="just"/>
            <a:endParaRPr lang="en-US" sz="2000" dirty="0"/>
          </a:p>
          <a:p>
            <a:pPr algn="just"/>
            <a:r>
              <a:rPr lang="en-US" sz="2000" dirty="0"/>
              <a:t>Seed grant funding is </a:t>
            </a:r>
            <a:r>
              <a:rPr lang="en-US" sz="2000" dirty="0">
                <a:solidFill>
                  <a:srgbClr val="FF0000"/>
                </a:solidFill>
              </a:rPr>
              <a:t>not intended to sustain or supplement current research programs</a:t>
            </a:r>
            <a:r>
              <a:rPr lang="en-US" sz="2000" dirty="0"/>
              <a:t>, but rather to:</a:t>
            </a:r>
          </a:p>
          <a:p>
            <a:pPr lvl="1" algn="just"/>
            <a:r>
              <a:rPr lang="en-US" sz="1800" dirty="0"/>
              <a:t>help junior faculty undertake pilot projects that will aid in establishing their careers as independent investigators and enable them to successfully apply for extramural funding;</a:t>
            </a:r>
          </a:p>
          <a:p>
            <a:pPr lvl="1" algn="just"/>
            <a:r>
              <a:rPr lang="en-US" sz="1800" dirty="0"/>
              <a:t>help established faculty perform transitional and exploratory research, particularly on novel or pioneering ideas, to determine project feasibility, and to develop preliminary data to support extramural applications.</a:t>
            </a:r>
          </a:p>
          <a:p>
            <a:endParaRPr lang="en-US" dirty="0"/>
          </a:p>
        </p:txBody>
      </p:sp>
    </p:spTree>
    <p:extLst>
      <p:ext uri="{BB962C8B-B14F-4D97-AF65-F5344CB8AC3E}">
        <p14:creationId xmlns:p14="http://schemas.microsoft.com/office/powerpoint/2010/main" val="4201048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{694788A8-FE36-2544-A904-E6FEA9494826}tf10001121</Template>
  <TotalTime>150</TotalTime>
  <Words>1738</Words>
  <Application>Microsoft Macintosh PowerPoint</Application>
  <PresentationFormat>Widescreen</PresentationFormat>
  <Paragraphs>122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Brush Script MT</vt:lpstr>
      <vt:lpstr>Century Gothic</vt:lpstr>
      <vt:lpstr>Courier New</vt:lpstr>
      <vt:lpstr>Wingdings 2</vt:lpstr>
      <vt:lpstr>Quotable</vt:lpstr>
      <vt:lpstr>Research Incentive Program</vt:lpstr>
      <vt:lpstr>Summary</vt:lpstr>
      <vt:lpstr>Option 1: Salary Incentive</vt:lpstr>
      <vt:lpstr>Option 1: Salary Incentive</vt:lpstr>
      <vt:lpstr>Option 1: Salary Incentive</vt:lpstr>
      <vt:lpstr>Option II: PI Incentive Fund</vt:lpstr>
      <vt:lpstr>Option III: Competitive Grant Resubmission Incentive </vt:lpstr>
      <vt:lpstr>Option IV: New Faculty Incentive Program</vt:lpstr>
      <vt:lpstr>Option V: Seed Grants for Transitional and Exploratory Projects</vt:lpstr>
      <vt:lpstr>Option VI: Seed Fund for Early Stage Technologies and Startups</vt:lpstr>
      <vt:lpstr>Option VI: Seed Fund for Early Stage Technologies and Startups</vt:lpstr>
      <vt:lpstr>Option VII: Commercialization Incentive</vt:lpstr>
      <vt:lpstr>Annual Research Awards &amp; Recognition</vt:lpstr>
      <vt:lpstr>Outstanding Undergraduate Researcher</vt:lpstr>
      <vt:lpstr>UG Research Faculty Mentor Award</vt:lpstr>
      <vt:lpstr>Outstanding Graduate Researcher</vt:lpstr>
      <vt:lpstr>Outstanding Graduate Researcher</vt:lpstr>
      <vt:lpstr>Graduate Research Faculty Mentor Award</vt:lpstr>
      <vt:lpstr>Young Researcher Award</vt:lpstr>
      <vt:lpstr>Early Career/Emerging Researcher Award</vt:lpstr>
      <vt:lpstr>Promising Researcher Award</vt:lpstr>
      <vt:lpstr>Advanced Career Award</vt:lpstr>
      <vt:lpstr>Teacher-Scholar Award</vt:lpstr>
      <vt:lpstr>Innovator of the Year Award</vt:lpstr>
      <vt:lpstr>Presidential Distinguished Researcher Award</vt:lpstr>
      <vt:lpstr>For More Information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Incentive Program</dc:title>
  <dc:creator>Almesha L. Campbell, Ph.D.</dc:creator>
  <cp:lastModifiedBy>Microsoft Office User</cp:lastModifiedBy>
  <cp:revision>12</cp:revision>
  <dcterms:created xsi:type="dcterms:W3CDTF">2020-07-27T23:57:23Z</dcterms:created>
  <dcterms:modified xsi:type="dcterms:W3CDTF">2020-08-10T19:59:42Z</dcterms:modified>
</cp:coreProperties>
</file>