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1"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81" r:id="rId4"/>
    <p:sldId id="282" r:id="rId5"/>
    <p:sldId id="309" r:id="rId6"/>
    <p:sldId id="297" r:id="rId7"/>
    <p:sldId id="283" r:id="rId8"/>
    <p:sldId id="285" r:id="rId9"/>
    <p:sldId id="286" r:id="rId10"/>
    <p:sldId id="294" r:id="rId11"/>
    <p:sldId id="258" r:id="rId12"/>
    <p:sldId id="259" r:id="rId13"/>
    <p:sldId id="277" r:id="rId14"/>
    <p:sldId id="263" r:id="rId15"/>
    <p:sldId id="310" r:id="rId16"/>
    <p:sldId id="311" r:id="rId17"/>
    <p:sldId id="287" r:id="rId18"/>
    <p:sldId id="288" r:id="rId19"/>
    <p:sldId id="289" r:id="rId20"/>
    <p:sldId id="264" r:id="rId21"/>
    <p:sldId id="312" r:id="rId22"/>
    <p:sldId id="313" r:id="rId23"/>
    <p:sldId id="314" r:id="rId24"/>
    <p:sldId id="315" r:id="rId25"/>
    <p:sldId id="262" r:id="rId26"/>
    <p:sldId id="316" r:id="rId27"/>
    <p:sldId id="317" r:id="rId28"/>
    <p:sldId id="302" r:id="rId29"/>
    <p:sldId id="295" r:id="rId30"/>
    <p:sldId id="265" r:id="rId31"/>
    <p:sldId id="267" r:id="rId32"/>
    <p:sldId id="268" r:id="rId33"/>
    <p:sldId id="269" r:id="rId34"/>
    <p:sldId id="270" r:id="rId35"/>
    <p:sldId id="291" r:id="rId36"/>
    <p:sldId id="271" r:id="rId37"/>
    <p:sldId id="272" r:id="rId38"/>
    <p:sldId id="308" r:id="rId39"/>
    <p:sldId id="298" r:id="rId40"/>
    <p:sldId id="299" r:id="rId41"/>
    <p:sldId id="290" r:id="rId42"/>
    <p:sldId id="301" r:id="rId43"/>
    <p:sldId id="306" r:id="rId44"/>
    <p:sldId id="300" r:id="rId45"/>
    <p:sldId id="292" r:id="rId46"/>
    <p:sldId id="273" r:id="rId47"/>
    <p:sldId id="274" r:id="rId4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7" d="100"/>
          <a:sy n="87" d="100"/>
        </p:scale>
        <p:origin x="114"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6D29A2-D4B4-4516-A63B-CF44FFB9FA0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174F8-64B9-4BD2-AD36-9C51115C2654}"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82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0D6D29A2-D4B4-4516-A63B-CF44FFB9FA07}"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2174F8-64B9-4BD2-AD36-9C51115C2654}" type="slidenum">
              <a:rPr lang="en-US" smtClean="0"/>
              <a:t>‹#›</a:t>
            </a:fld>
            <a:endParaRPr lang="en-US"/>
          </a:p>
        </p:txBody>
      </p:sp>
    </p:spTree>
    <p:extLst>
      <p:ext uri="{BB962C8B-B14F-4D97-AF65-F5344CB8AC3E}">
        <p14:creationId xmlns:p14="http://schemas.microsoft.com/office/powerpoint/2010/main" val="234119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6D29A2-D4B4-4516-A63B-CF44FFB9FA0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174F8-64B9-4BD2-AD36-9C51115C2654}" type="slidenum">
              <a:rPr lang="en-US" smtClean="0"/>
              <a:t>‹#›</a:t>
            </a:fld>
            <a:endParaRPr lang="en-US"/>
          </a:p>
        </p:txBody>
      </p:sp>
    </p:spTree>
    <p:extLst>
      <p:ext uri="{BB962C8B-B14F-4D97-AF65-F5344CB8AC3E}">
        <p14:creationId xmlns:p14="http://schemas.microsoft.com/office/powerpoint/2010/main" val="3506042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6D29A2-D4B4-4516-A63B-CF44FFB9FA0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174F8-64B9-4BD2-AD36-9C51115C2654}"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16246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6D29A2-D4B4-4516-A63B-CF44FFB9FA0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174F8-64B9-4BD2-AD36-9C51115C2654}" type="slidenum">
              <a:rPr lang="en-US" smtClean="0"/>
              <a:t>‹#›</a:t>
            </a:fld>
            <a:endParaRPr lang="en-US"/>
          </a:p>
        </p:txBody>
      </p:sp>
    </p:spTree>
    <p:extLst>
      <p:ext uri="{BB962C8B-B14F-4D97-AF65-F5344CB8AC3E}">
        <p14:creationId xmlns:p14="http://schemas.microsoft.com/office/powerpoint/2010/main" val="1488767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6D29A2-D4B4-4516-A63B-CF44FFB9FA0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174F8-64B9-4BD2-AD36-9C51115C2654}"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26203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6D29A2-D4B4-4516-A63B-CF44FFB9FA0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174F8-64B9-4BD2-AD36-9C51115C2654}" type="slidenum">
              <a:rPr lang="en-US" smtClean="0"/>
              <a:t>‹#›</a:t>
            </a:fld>
            <a:endParaRPr lang="en-US"/>
          </a:p>
        </p:txBody>
      </p:sp>
    </p:spTree>
    <p:extLst>
      <p:ext uri="{BB962C8B-B14F-4D97-AF65-F5344CB8AC3E}">
        <p14:creationId xmlns:p14="http://schemas.microsoft.com/office/powerpoint/2010/main" val="1047589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D29A2-D4B4-4516-A63B-CF44FFB9FA0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174F8-64B9-4BD2-AD36-9C51115C2654}" type="slidenum">
              <a:rPr lang="en-US" smtClean="0"/>
              <a:t>‹#›</a:t>
            </a:fld>
            <a:endParaRPr lang="en-US"/>
          </a:p>
        </p:txBody>
      </p:sp>
    </p:spTree>
    <p:extLst>
      <p:ext uri="{BB962C8B-B14F-4D97-AF65-F5344CB8AC3E}">
        <p14:creationId xmlns:p14="http://schemas.microsoft.com/office/powerpoint/2010/main" val="3783958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D29A2-D4B4-4516-A63B-CF44FFB9FA0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174F8-64B9-4BD2-AD36-9C51115C2654}" type="slidenum">
              <a:rPr lang="en-US" smtClean="0"/>
              <a:t>‹#›</a:t>
            </a:fld>
            <a:endParaRPr lang="en-US"/>
          </a:p>
        </p:txBody>
      </p:sp>
    </p:spTree>
    <p:extLst>
      <p:ext uri="{BB962C8B-B14F-4D97-AF65-F5344CB8AC3E}">
        <p14:creationId xmlns:p14="http://schemas.microsoft.com/office/powerpoint/2010/main" val="187730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D29A2-D4B4-4516-A63B-CF44FFB9FA0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174F8-64B9-4BD2-AD36-9C51115C2654}" type="slidenum">
              <a:rPr lang="en-US" smtClean="0"/>
              <a:t>‹#›</a:t>
            </a:fld>
            <a:endParaRPr lang="en-US"/>
          </a:p>
        </p:txBody>
      </p:sp>
    </p:spTree>
    <p:extLst>
      <p:ext uri="{BB962C8B-B14F-4D97-AF65-F5344CB8AC3E}">
        <p14:creationId xmlns:p14="http://schemas.microsoft.com/office/powerpoint/2010/main" val="3799968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6D29A2-D4B4-4516-A63B-CF44FFB9FA0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174F8-64B9-4BD2-AD36-9C51115C2654}" type="slidenum">
              <a:rPr lang="en-US" smtClean="0"/>
              <a:t>‹#›</a:t>
            </a:fld>
            <a:endParaRPr lang="en-US"/>
          </a:p>
        </p:txBody>
      </p:sp>
    </p:spTree>
    <p:extLst>
      <p:ext uri="{BB962C8B-B14F-4D97-AF65-F5344CB8AC3E}">
        <p14:creationId xmlns:p14="http://schemas.microsoft.com/office/powerpoint/2010/main" val="80098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6D29A2-D4B4-4516-A63B-CF44FFB9FA0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174F8-64B9-4BD2-AD36-9C51115C2654}" type="slidenum">
              <a:rPr lang="en-US" smtClean="0"/>
              <a:t>‹#›</a:t>
            </a:fld>
            <a:endParaRPr lang="en-US"/>
          </a:p>
        </p:txBody>
      </p:sp>
    </p:spTree>
    <p:extLst>
      <p:ext uri="{BB962C8B-B14F-4D97-AF65-F5344CB8AC3E}">
        <p14:creationId xmlns:p14="http://schemas.microsoft.com/office/powerpoint/2010/main" val="375158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D29A2-D4B4-4516-A63B-CF44FFB9FA07}"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2174F8-64B9-4BD2-AD36-9C51115C2654}" type="slidenum">
              <a:rPr lang="en-US" smtClean="0"/>
              <a:t>‹#›</a:t>
            </a:fld>
            <a:endParaRPr lang="en-US"/>
          </a:p>
        </p:txBody>
      </p:sp>
    </p:spTree>
    <p:extLst>
      <p:ext uri="{BB962C8B-B14F-4D97-AF65-F5344CB8AC3E}">
        <p14:creationId xmlns:p14="http://schemas.microsoft.com/office/powerpoint/2010/main" val="240081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6D29A2-D4B4-4516-A63B-CF44FFB9FA07}"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2174F8-64B9-4BD2-AD36-9C51115C2654}" type="slidenum">
              <a:rPr lang="en-US" smtClean="0"/>
              <a:t>‹#›</a:t>
            </a:fld>
            <a:endParaRPr lang="en-US"/>
          </a:p>
        </p:txBody>
      </p:sp>
    </p:spTree>
    <p:extLst>
      <p:ext uri="{BB962C8B-B14F-4D97-AF65-F5344CB8AC3E}">
        <p14:creationId xmlns:p14="http://schemas.microsoft.com/office/powerpoint/2010/main" val="124258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D29A2-D4B4-4516-A63B-CF44FFB9FA07}"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2174F8-64B9-4BD2-AD36-9C51115C2654}" type="slidenum">
              <a:rPr lang="en-US" smtClean="0"/>
              <a:t>‹#›</a:t>
            </a:fld>
            <a:endParaRPr lang="en-US"/>
          </a:p>
        </p:txBody>
      </p:sp>
    </p:spTree>
    <p:extLst>
      <p:ext uri="{BB962C8B-B14F-4D97-AF65-F5344CB8AC3E}">
        <p14:creationId xmlns:p14="http://schemas.microsoft.com/office/powerpoint/2010/main" val="133552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D6D29A2-D4B4-4516-A63B-CF44FFB9FA0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174F8-64B9-4BD2-AD36-9C51115C2654}" type="slidenum">
              <a:rPr lang="en-US" smtClean="0"/>
              <a:t>‹#›</a:t>
            </a:fld>
            <a:endParaRPr lang="en-US"/>
          </a:p>
        </p:txBody>
      </p:sp>
    </p:spTree>
    <p:extLst>
      <p:ext uri="{BB962C8B-B14F-4D97-AF65-F5344CB8AC3E}">
        <p14:creationId xmlns:p14="http://schemas.microsoft.com/office/powerpoint/2010/main" val="230004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D6D29A2-D4B4-4516-A63B-CF44FFB9FA0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174F8-64B9-4BD2-AD36-9C51115C2654}" type="slidenum">
              <a:rPr lang="en-US" smtClean="0"/>
              <a:t>‹#›</a:t>
            </a:fld>
            <a:endParaRPr lang="en-US"/>
          </a:p>
        </p:txBody>
      </p:sp>
    </p:spTree>
    <p:extLst>
      <p:ext uri="{BB962C8B-B14F-4D97-AF65-F5344CB8AC3E}">
        <p14:creationId xmlns:p14="http://schemas.microsoft.com/office/powerpoint/2010/main" val="296088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D6D29A2-D4B4-4516-A63B-CF44FFB9FA07}" type="datetimeFigureOut">
              <a:rPr lang="en-US" smtClean="0"/>
              <a:t>2/16/2023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22174F8-64B9-4BD2-AD36-9C51115C2654}" type="slidenum">
              <a:rPr lang="en-US" smtClean="0"/>
              <a:t>‹#›</a:t>
            </a:fld>
            <a:endParaRPr lang="en-US"/>
          </a:p>
        </p:txBody>
      </p:sp>
    </p:spTree>
    <p:extLst>
      <p:ext uri="{BB962C8B-B14F-4D97-AF65-F5344CB8AC3E}">
        <p14:creationId xmlns:p14="http://schemas.microsoft.com/office/powerpoint/2010/main" val="95522456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rawpixel.com/search/false" TargetMode="External"/><Relationship Id="rId2" Type="http://schemas.openxmlformats.org/officeDocument/2006/relationships/image" Target="../media/image4.1"/><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pngall.com/true-and-false-png"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eslkidsgames.com/2017/04/5-revision-activities-for-the-classroom.html/true-or-false-card-templates-eslkidsgames-com"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pngall.com/fake-stamp-png/download/40572"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freestock.com/free-photos/businessman-red-ribbon-eye-deciding-true-1064014937"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132826082@N06/32639557764/" TargetMode="External"/><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pngall.com/true-and-false-png/download/46235"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labdabiztos.blog.hu/2013/07/14/fele_sem_igaz_avagy_rendhagyo_hirosszefoglalo" TargetMode="External"/><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ideo" Target="https://www.youtube.com/embed/lOS5_I3Yzo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h95-IL3C-Z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891540"/>
            <a:ext cx="10823577" cy="1645920"/>
          </a:xfrm>
        </p:spPr>
        <p:txBody>
          <a:bodyPr>
            <a:noAutofit/>
          </a:bodyPr>
          <a:lstStyle/>
          <a:p>
            <a:pPr algn="ctr"/>
            <a:r>
              <a:rPr lang="en-US" sz="4400" b="1" dirty="0"/>
              <a:t>Title ix essentials:</a:t>
            </a:r>
            <a:br>
              <a:rPr lang="en-US" sz="4400" b="1" dirty="0"/>
            </a:br>
            <a:r>
              <a:rPr lang="en-US" sz="4400" b="1" dirty="0"/>
              <a:t>what every student needs to know</a:t>
            </a:r>
          </a:p>
        </p:txBody>
      </p:sp>
      <p:sp>
        <p:nvSpPr>
          <p:cNvPr id="3" name="Subtitle 2"/>
          <p:cNvSpPr>
            <a:spLocks noGrp="1"/>
          </p:cNvSpPr>
          <p:nvPr>
            <p:ph type="subTitle" idx="1"/>
          </p:nvPr>
        </p:nvSpPr>
        <p:spPr>
          <a:xfrm>
            <a:off x="684211" y="2831336"/>
            <a:ext cx="9497019" cy="2959865"/>
          </a:xfrm>
        </p:spPr>
        <p:txBody>
          <a:bodyPr>
            <a:normAutofit/>
          </a:bodyPr>
          <a:lstStyle/>
          <a:p>
            <a:pPr algn="ctr"/>
            <a:r>
              <a:rPr lang="en-US" sz="3600" dirty="0">
                <a:solidFill>
                  <a:schemeClr val="tx1"/>
                </a:solidFill>
              </a:rPr>
              <a:t>Presented by: LaShundra Jackson-Winters, Title IX Coordinator and Associate General Counsel  </a:t>
            </a:r>
          </a:p>
        </p:txBody>
      </p:sp>
    </p:spTree>
    <p:extLst>
      <p:ext uri="{BB962C8B-B14F-4D97-AF65-F5344CB8AC3E}">
        <p14:creationId xmlns:p14="http://schemas.microsoft.com/office/powerpoint/2010/main" val="403503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TransGriot: Two Federal Courts Rule Trans Students Are Protected Und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72" y="407624"/>
            <a:ext cx="11259403" cy="5657850"/>
          </a:xfrm>
          <a:prstGeom prst="rect">
            <a:avLst/>
          </a:prstGeom>
        </p:spPr>
      </p:pic>
    </p:spTree>
    <p:extLst>
      <p:ext uri="{BB962C8B-B14F-4D97-AF65-F5344CB8AC3E}">
        <p14:creationId xmlns:p14="http://schemas.microsoft.com/office/powerpoint/2010/main" val="194926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82514" y="368490"/>
            <a:ext cx="8534401" cy="1815152"/>
          </a:xfrm>
        </p:spPr>
        <p:txBody>
          <a:bodyPr>
            <a:normAutofit fontScale="90000"/>
          </a:bodyPr>
          <a:lstStyle/>
          <a:p>
            <a:r>
              <a:rPr lang="en-US" sz="3100" b="1" dirty="0">
                <a:effectLst>
                  <a:outerShdw blurRad="38100" dist="38100" dir="2700000" algn="tl">
                    <a:srgbClr val="000000">
                      <a:alpha val="43137"/>
                    </a:srgbClr>
                  </a:outerShdw>
                </a:effectLst>
              </a:rPr>
              <a:t/>
            </a:r>
            <a:br>
              <a:rPr lang="en-US" sz="3100" b="1" dirty="0">
                <a:effectLst>
                  <a:outerShdw blurRad="38100" dist="38100" dir="2700000" algn="tl">
                    <a:srgbClr val="000000">
                      <a:alpha val="43137"/>
                    </a:srgbClr>
                  </a:outerShdw>
                </a:effectLst>
              </a:rPr>
            </a:br>
            <a:r>
              <a:rPr lang="en-US" sz="4000" b="1" dirty="0"/>
              <a:t>Unlawful discrimination </a:t>
            </a:r>
            <a:br>
              <a:rPr lang="en-US" sz="4000" b="1" dirty="0"/>
            </a:br>
            <a:r>
              <a:rPr lang="en-US" sz="4000" b="1" dirty="0"/>
              <a:t>and harassment </a:t>
            </a: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endParaRPr lang="en-US" sz="4000"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684213" y="1624084"/>
            <a:ext cx="8534400" cy="4370316"/>
          </a:xfrm>
        </p:spPr>
        <p:txBody>
          <a:bodyPr>
            <a:normAutofit/>
          </a:bodyPr>
          <a:lstStyle/>
          <a:p>
            <a:endParaRPr lang="en-US" sz="2400" b="1" dirty="0"/>
          </a:p>
          <a:p>
            <a:r>
              <a:rPr lang="en-US" sz="2400" b="1" dirty="0">
                <a:solidFill>
                  <a:schemeClr val="tx1"/>
                </a:solidFill>
              </a:rPr>
              <a:t>The University is dedicated to enforcing civil rights laws to protect all students from unlawful discrimination and harassment based on </a:t>
            </a:r>
            <a:r>
              <a:rPr lang="en-US" sz="2400" b="1" dirty="0">
                <a:solidFill>
                  <a:srgbClr val="FFFF00"/>
                </a:solidFill>
              </a:rPr>
              <a:t>race, color, national origin, sex, disability,</a:t>
            </a:r>
            <a:r>
              <a:rPr lang="en-US" sz="2400" b="1" dirty="0">
                <a:solidFill>
                  <a:schemeClr val="tx1"/>
                </a:solidFill>
              </a:rPr>
              <a:t> and</a:t>
            </a:r>
            <a:r>
              <a:rPr lang="en-US" sz="2400" b="1" dirty="0"/>
              <a:t> </a:t>
            </a:r>
            <a:r>
              <a:rPr lang="en-US" sz="2400" b="1" dirty="0">
                <a:solidFill>
                  <a:srgbClr val="FFFF00"/>
                </a:solidFill>
              </a:rPr>
              <a:t>age.</a:t>
            </a:r>
            <a:r>
              <a:rPr lang="en-US" sz="2400" b="1" dirty="0"/>
              <a:t>  </a:t>
            </a:r>
          </a:p>
          <a:p>
            <a:r>
              <a:rPr lang="en-US" sz="2400" b="1" dirty="0">
                <a:solidFill>
                  <a:schemeClr val="tx1"/>
                </a:solidFill>
              </a:rPr>
              <a:t>This includes students who are </a:t>
            </a:r>
            <a:r>
              <a:rPr lang="en-US" sz="2400" b="1" dirty="0">
                <a:solidFill>
                  <a:srgbClr val="FFFF00"/>
                </a:solidFill>
              </a:rPr>
              <a:t>lesbian, gay, bisexual, transgender, queer, questioning, asexual, intersex, </a:t>
            </a:r>
            <a:r>
              <a:rPr lang="en-US" sz="2400" b="1" dirty="0" err="1">
                <a:solidFill>
                  <a:srgbClr val="FFFF00"/>
                </a:solidFill>
              </a:rPr>
              <a:t>nonbinary</a:t>
            </a:r>
            <a:r>
              <a:rPr lang="en-US" sz="2400" b="1" dirty="0">
                <a:solidFill>
                  <a:srgbClr val="FFFF00"/>
                </a:solidFill>
              </a:rPr>
              <a:t>,</a:t>
            </a:r>
            <a:r>
              <a:rPr lang="en-US" sz="2400" b="1" dirty="0">
                <a:solidFill>
                  <a:schemeClr val="tx1"/>
                </a:solidFill>
              </a:rPr>
              <a:t> and individuals who identify their sexual orientation or gender identity in other ways</a:t>
            </a:r>
            <a:r>
              <a:rPr lang="en-US" sz="2400" b="1" dirty="0"/>
              <a:t> </a:t>
            </a:r>
            <a:r>
              <a:rPr lang="en-US" sz="2400" b="1" dirty="0">
                <a:solidFill>
                  <a:srgbClr val="FFFF00"/>
                </a:solidFill>
              </a:rPr>
              <a:t>(LGBTQI+).</a:t>
            </a:r>
          </a:p>
        </p:txBody>
      </p:sp>
    </p:spTree>
    <p:extLst>
      <p:ext uri="{BB962C8B-B14F-4D97-AF65-F5344CB8AC3E}">
        <p14:creationId xmlns:p14="http://schemas.microsoft.com/office/powerpoint/2010/main" val="90806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944696"/>
          </a:xfrm>
        </p:spPr>
        <p:txBody>
          <a:bodyPr>
            <a:normAutofit/>
          </a:bodyPr>
          <a:lstStyle/>
          <a:p>
            <a:r>
              <a:rPr lang="en-US" sz="5400" b="1" dirty="0"/>
              <a:t>SEX DISCRIMINATION </a:t>
            </a:r>
          </a:p>
        </p:txBody>
      </p:sp>
      <p:sp>
        <p:nvSpPr>
          <p:cNvPr id="3" name="Subtitle 2"/>
          <p:cNvSpPr>
            <a:spLocks noGrp="1"/>
          </p:cNvSpPr>
          <p:nvPr>
            <p:ph type="subTitle" idx="1"/>
          </p:nvPr>
        </p:nvSpPr>
        <p:spPr>
          <a:xfrm>
            <a:off x="684212" y="2379643"/>
            <a:ext cx="10970976" cy="4048453"/>
          </a:xfrm>
        </p:spPr>
        <p:txBody>
          <a:bodyPr>
            <a:normAutofit/>
          </a:bodyPr>
          <a:lstStyle/>
          <a:p>
            <a:pPr marL="571500" indent="-571500">
              <a:buFont typeface="Arial" panose="020B0604020202020204" pitchFamily="34" charset="0"/>
              <a:buChar char="•"/>
            </a:pPr>
            <a:r>
              <a:rPr lang="en-US" sz="3600" b="1" dirty="0">
                <a:solidFill>
                  <a:srgbClr val="FFFF00"/>
                </a:solidFill>
              </a:rPr>
              <a:t>Sex Discrimination </a:t>
            </a:r>
            <a:r>
              <a:rPr lang="en-US" sz="3600" b="1" dirty="0">
                <a:solidFill>
                  <a:schemeClr val="tx1"/>
                </a:solidFill>
              </a:rPr>
              <a:t>–</a:t>
            </a:r>
            <a:r>
              <a:rPr lang="en-US" sz="3600" b="1" dirty="0">
                <a:solidFill>
                  <a:schemeClr val="bg1"/>
                </a:solidFill>
              </a:rPr>
              <a:t> </a:t>
            </a:r>
            <a:r>
              <a:rPr lang="en-US" sz="3600" b="1" dirty="0">
                <a:solidFill>
                  <a:schemeClr val="tx1"/>
                </a:solidFill>
              </a:rPr>
              <a:t>unfairly treating an individual or group of individuals differently than others on the basis of sex or gender.  </a:t>
            </a:r>
          </a:p>
          <a:p>
            <a:pPr marL="571500" indent="-571500">
              <a:buFont typeface="Arial" panose="020B0604020202020204" pitchFamily="34" charset="0"/>
              <a:buChar char="•"/>
            </a:pPr>
            <a:r>
              <a:rPr lang="en-US" sz="3600" b="1" dirty="0">
                <a:solidFill>
                  <a:srgbClr val="FFFF00"/>
                </a:solidFill>
              </a:rPr>
              <a:t>Sexual misconduct </a:t>
            </a:r>
            <a:r>
              <a:rPr lang="en-US" sz="3600" b="1" dirty="0">
                <a:solidFill>
                  <a:schemeClr val="tx1"/>
                </a:solidFill>
              </a:rPr>
              <a:t>is a form of sex/gender based discrimination.</a:t>
            </a:r>
          </a:p>
        </p:txBody>
      </p:sp>
    </p:spTree>
    <p:extLst>
      <p:ext uri="{BB962C8B-B14F-4D97-AF65-F5344CB8AC3E}">
        <p14:creationId xmlns:p14="http://schemas.microsoft.com/office/powerpoint/2010/main" val="3660073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374574"/>
            <a:ext cx="8534401" cy="1454226"/>
          </a:xfrm>
        </p:spPr>
        <p:txBody>
          <a:bodyPr>
            <a:noAutofit/>
          </a:bodyPr>
          <a:lstStyle/>
          <a:p>
            <a:r>
              <a:rPr lang="en-US" sz="4400" b="1" dirty="0"/>
              <a:t>Examples of sex discrimination</a:t>
            </a:r>
          </a:p>
        </p:txBody>
      </p:sp>
      <p:sp>
        <p:nvSpPr>
          <p:cNvPr id="3" name="Text Placeholder 2"/>
          <p:cNvSpPr>
            <a:spLocks noGrp="1"/>
          </p:cNvSpPr>
          <p:nvPr>
            <p:ph type="body" idx="1"/>
          </p:nvPr>
        </p:nvSpPr>
        <p:spPr>
          <a:xfrm>
            <a:off x="684213" y="2445744"/>
            <a:ext cx="8534400" cy="3548655"/>
          </a:xfrm>
        </p:spPr>
        <p:txBody>
          <a:bodyPr/>
          <a:lstStyle/>
          <a:p>
            <a:r>
              <a:rPr lang="en-US" sz="2800" b="1" dirty="0">
                <a:solidFill>
                  <a:schemeClr val="bg1"/>
                </a:solidFill>
              </a:rPr>
              <a:t>-	</a:t>
            </a:r>
            <a:r>
              <a:rPr lang="en-US" sz="2800" b="1" dirty="0">
                <a:solidFill>
                  <a:srgbClr val="FFFF00"/>
                </a:solidFill>
              </a:rPr>
              <a:t>Bullying,</a:t>
            </a:r>
            <a:r>
              <a:rPr lang="en-US" sz="2800" b="1" dirty="0">
                <a:solidFill>
                  <a:schemeClr val="bg1"/>
                </a:solidFill>
              </a:rPr>
              <a:t> </a:t>
            </a:r>
          </a:p>
          <a:p>
            <a:r>
              <a:rPr lang="en-US" sz="2800" b="1" dirty="0">
                <a:solidFill>
                  <a:schemeClr val="bg1"/>
                </a:solidFill>
              </a:rPr>
              <a:t>-	</a:t>
            </a:r>
            <a:r>
              <a:rPr lang="en-US" sz="2800" b="1" dirty="0">
                <a:solidFill>
                  <a:schemeClr val="tx1">
                    <a:lumMod val="95000"/>
                  </a:schemeClr>
                </a:solidFill>
              </a:rPr>
              <a:t>Harassment,</a:t>
            </a:r>
            <a:r>
              <a:rPr lang="en-US" sz="2800" b="1" dirty="0">
                <a:solidFill>
                  <a:schemeClr val="bg1"/>
                </a:solidFill>
              </a:rPr>
              <a:t> </a:t>
            </a:r>
          </a:p>
          <a:p>
            <a:r>
              <a:rPr lang="en-US" sz="2800" b="1" dirty="0">
                <a:solidFill>
                  <a:schemeClr val="bg1"/>
                </a:solidFill>
              </a:rPr>
              <a:t>-	</a:t>
            </a:r>
            <a:r>
              <a:rPr lang="en-US" sz="2800" b="1" dirty="0">
                <a:solidFill>
                  <a:srgbClr val="FFFF00"/>
                </a:solidFill>
              </a:rPr>
              <a:t>Exclusion from school activities, and </a:t>
            </a:r>
          </a:p>
          <a:p>
            <a:r>
              <a:rPr lang="en-US" sz="2800" b="1" dirty="0">
                <a:solidFill>
                  <a:schemeClr val="bg1"/>
                </a:solidFill>
              </a:rPr>
              <a:t>-	</a:t>
            </a:r>
            <a:r>
              <a:rPr lang="en-US" sz="2800" b="1" dirty="0">
                <a:solidFill>
                  <a:schemeClr val="tx1"/>
                </a:solidFill>
              </a:rPr>
              <a:t>Other forms of discrimination that can interfere with LGBTQI+ students’ access to a safe and inclusive school environment. </a:t>
            </a:r>
          </a:p>
          <a:p>
            <a:r>
              <a:rPr lang="en-US" dirty="0"/>
              <a:t> </a:t>
            </a:r>
          </a:p>
        </p:txBody>
      </p:sp>
    </p:spTree>
    <p:extLst>
      <p:ext uri="{BB962C8B-B14F-4D97-AF65-F5344CB8AC3E}">
        <p14:creationId xmlns:p14="http://schemas.microsoft.com/office/powerpoint/2010/main" val="2352960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1076899"/>
          </a:xfrm>
        </p:spPr>
        <p:txBody>
          <a:bodyPr/>
          <a:lstStyle/>
          <a:p>
            <a:r>
              <a:rPr lang="en-US" b="1" dirty="0"/>
              <a:t>Sexual harassment</a:t>
            </a:r>
          </a:p>
        </p:txBody>
      </p:sp>
      <p:sp>
        <p:nvSpPr>
          <p:cNvPr id="3" name="Subtitle 2"/>
          <p:cNvSpPr>
            <a:spLocks noGrp="1"/>
          </p:cNvSpPr>
          <p:nvPr>
            <p:ph type="subTitle" idx="1"/>
          </p:nvPr>
        </p:nvSpPr>
        <p:spPr>
          <a:xfrm>
            <a:off x="408790" y="2181339"/>
            <a:ext cx="10820851" cy="3202237"/>
          </a:xfrm>
        </p:spPr>
        <p:txBody>
          <a:bodyPr>
            <a:normAutofit lnSpcReduction="10000"/>
          </a:bodyPr>
          <a:lstStyle/>
          <a:p>
            <a:r>
              <a:rPr lang="en-US" sz="2800" b="1" dirty="0">
                <a:solidFill>
                  <a:srgbClr val="FFFF00"/>
                </a:solidFill>
              </a:rPr>
              <a:t>Sexual Harassment </a:t>
            </a:r>
            <a:r>
              <a:rPr lang="en-US" sz="2800" b="1" dirty="0">
                <a:solidFill>
                  <a:schemeClr val="tx1"/>
                </a:solidFill>
              </a:rPr>
              <a:t>is any unwelcome conduct that a reasonable person would find so severe, pervasive and objectively offensive that it denies a person equal education access.</a:t>
            </a:r>
          </a:p>
          <a:p>
            <a:r>
              <a:rPr lang="en-US" sz="2800" b="1" dirty="0">
                <a:solidFill>
                  <a:srgbClr val="FFFF00"/>
                </a:solidFill>
              </a:rPr>
              <a:t>Conduct</a:t>
            </a:r>
            <a:r>
              <a:rPr lang="en-US" sz="2800" b="1" dirty="0">
                <a:solidFill>
                  <a:schemeClr val="bg1"/>
                </a:solidFill>
              </a:rPr>
              <a:t> </a:t>
            </a:r>
            <a:r>
              <a:rPr lang="en-US" sz="2800" b="1" dirty="0">
                <a:solidFill>
                  <a:schemeClr val="tx1"/>
                </a:solidFill>
              </a:rPr>
              <a:t>is considered </a:t>
            </a:r>
            <a:r>
              <a:rPr lang="en-US" sz="2800" b="1" dirty="0">
                <a:solidFill>
                  <a:srgbClr val="FFFF00"/>
                </a:solidFill>
              </a:rPr>
              <a:t>“unwelcome” </a:t>
            </a:r>
            <a:r>
              <a:rPr lang="en-US" sz="2800" b="1" dirty="0">
                <a:solidFill>
                  <a:schemeClr val="tx1"/>
                </a:solidFill>
              </a:rPr>
              <a:t>if the person did not request or invite it and considered the conduct to be undesirable or offensive.</a:t>
            </a:r>
          </a:p>
        </p:txBody>
      </p:sp>
    </p:spTree>
    <p:extLst>
      <p:ext uri="{BB962C8B-B14F-4D97-AF65-F5344CB8AC3E}">
        <p14:creationId xmlns:p14="http://schemas.microsoft.com/office/powerpoint/2010/main" val="369731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10448608" cy="2537460"/>
          </a:xfrm>
        </p:spPr>
        <p:txBody>
          <a:bodyPr>
            <a:noAutofit/>
          </a:bodyPr>
          <a:lstStyle/>
          <a:p>
            <a:r>
              <a:rPr lang="en-US" sz="6600" b="1" dirty="0"/>
              <a:t>  </a:t>
            </a:r>
          </a:p>
        </p:txBody>
      </p:sp>
      <p:sp>
        <p:nvSpPr>
          <p:cNvPr id="3" name="Subtitle 2"/>
          <p:cNvSpPr>
            <a:spLocks noGrp="1"/>
          </p:cNvSpPr>
          <p:nvPr>
            <p:ph type="subTitle" idx="1"/>
          </p:nvPr>
        </p:nvSpPr>
        <p:spPr>
          <a:xfrm>
            <a:off x="408790" y="2181339"/>
            <a:ext cx="10820851" cy="3202237"/>
          </a:xfrm>
        </p:spPr>
        <p:txBody>
          <a:bodyPr>
            <a:normAutofit lnSpcReduction="10000"/>
          </a:bodyPr>
          <a:lstStyle/>
          <a:p>
            <a:endParaRPr lang="en-US" sz="4800" b="1" dirty="0">
              <a:solidFill>
                <a:schemeClr val="tx1"/>
              </a:solidFill>
            </a:endParaRPr>
          </a:p>
          <a:p>
            <a:r>
              <a:rPr lang="en-US" sz="4800" b="1" dirty="0">
                <a:solidFill>
                  <a:schemeClr val="tx1"/>
                </a:solidFill>
              </a:rPr>
              <a:t>Sexual harassment means bothering someone in a sexual way.</a:t>
            </a:r>
          </a:p>
        </p:txBody>
      </p:sp>
      <p:pic>
        <p:nvPicPr>
          <p:cNvPr id="5" name="Picture 4">
            <a:extLst>
              <a:ext uri="{FF2B5EF4-FFF2-40B4-BE49-F238E27FC236}">
                <a16:creationId xmlns:a16="http://schemas.microsoft.com/office/drawing/2014/main" id="{5FE06500-0A35-6160-2474-80EC621753D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455420" y="167640"/>
            <a:ext cx="8442960" cy="2781300"/>
          </a:xfrm>
          <a:prstGeom prst="rect">
            <a:avLst/>
          </a:prstGeom>
        </p:spPr>
      </p:pic>
    </p:spTree>
    <p:extLst>
      <p:ext uri="{BB962C8B-B14F-4D97-AF65-F5344CB8AC3E}">
        <p14:creationId xmlns:p14="http://schemas.microsoft.com/office/powerpoint/2010/main" val="428811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10715308" cy="4572000"/>
          </a:xfrm>
        </p:spPr>
        <p:txBody>
          <a:bodyPr/>
          <a:lstStyle/>
          <a:p>
            <a:endParaRPr lang="en-US" b="1" dirty="0"/>
          </a:p>
        </p:txBody>
      </p:sp>
      <p:sp>
        <p:nvSpPr>
          <p:cNvPr id="3" name="Subtitle 2"/>
          <p:cNvSpPr>
            <a:spLocks noGrp="1"/>
          </p:cNvSpPr>
          <p:nvPr>
            <p:ph type="subTitle" idx="1"/>
          </p:nvPr>
        </p:nvSpPr>
        <p:spPr>
          <a:xfrm>
            <a:off x="408790" y="2181339"/>
            <a:ext cx="10820851" cy="3202237"/>
          </a:xfrm>
        </p:spPr>
        <p:txBody>
          <a:bodyPr>
            <a:normAutofit/>
          </a:bodyPr>
          <a:lstStyle/>
          <a:p>
            <a:endParaRPr lang="en-US" sz="2800" b="1" dirty="0">
              <a:solidFill>
                <a:schemeClr val="tx1"/>
              </a:solidFill>
            </a:endParaRPr>
          </a:p>
        </p:txBody>
      </p:sp>
      <p:pic>
        <p:nvPicPr>
          <p:cNvPr id="5" name="Picture 4">
            <a:extLst>
              <a:ext uri="{FF2B5EF4-FFF2-40B4-BE49-F238E27FC236}">
                <a16:creationId xmlns:a16="http://schemas.microsoft.com/office/drawing/2014/main" id="{DF7089DF-FEBA-9714-7C1D-F2EB487F0D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87909" y="33917"/>
            <a:ext cx="11616181" cy="6824083"/>
          </a:xfrm>
          <a:prstGeom prst="rect">
            <a:avLst/>
          </a:prstGeom>
        </p:spPr>
      </p:pic>
      <p:sp>
        <p:nvSpPr>
          <p:cNvPr id="6" name="TextBox 5">
            <a:extLst>
              <a:ext uri="{FF2B5EF4-FFF2-40B4-BE49-F238E27FC236}">
                <a16:creationId xmlns:a16="http://schemas.microsoft.com/office/drawing/2014/main" id="{221F7454-CB5E-A906-6DE5-6AB03148282E}"/>
              </a:ext>
            </a:extLst>
          </p:cNvPr>
          <p:cNvSpPr txBox="1"/>
          <p:nvPr/>
        </p:nvSpPr>
        <p:spPr>
          <a:xfrm>
            <a:off x="287909" y="6841041"/>
            <a:ext cx="11616181" cy="230832"/>
          </a:xfrm>
          <a:prstGeom prst="rect">
            <a:avLst/>
          </a:prstGeom>
          <a:noFill/>
        </p:spPr>
        <p:txBody>
          <a:bodyPr wrap="square" rtlCol="0">
            <a:spAutoFit/>
          </a:bodyPr>
          <a:lstStyle/>
          <a:p>
            <a:r>
              <a:rPr lang="en-US" sz="900">
                <a:hlinkClick r:id="rId3" tooltip="https://www.pngall.com/true-and-false-p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420786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10365706" cy="1605708"/>
          </a:xfrm>
        </p:spPr>
        <p:txBody>
          <a:bodyPr>
            <a:normAutofit fontScale="90000"/>
          </a:bodyPr>
          <a:lstStyle/>
          <a:p>
            <a:r>
              <a:rPr lang="en-US" sz="5400" b="1" dirty="0"/>
              <a:t>Examples of sexual harassment (nonverbal)</a:t>
            </a:r>
          </a:p>
        </p:txBody>
      </p:sp>
      <p:sp>
        <p:nvSpPr>
          <p:cNvPr id="3" name="Subtitle 2"/>
          <p:cNvSpPr>
            <a:spLocks noGrp="1"/>
          </p:cNvSpPr>
          <p:nvPr>
            <p:ph type="subTitle" idx="1"/>
          </p:nvPr>
        </p:nvSpPr>
        <p:spPr>
          <a:xfrm>
            <a:off x="684211" y="2633031"/>
            <a:ext cx="10586043" cy="3756752"/>
          </a:xfrm>
        </p:spPr>
        <p:txBody>
          <a:bodyPr/>
          <a:lstStyle/>
          <a:p>
            <a:r>
              <a:rPr lang="en-US" b="1" dirty="0">
                <a:solidFill>
                  <a:srgbClr val="FFFF00"/>
                </a:solidFill>
              </a:rPr>
              <a:t>Nonverbal – May include, but not limited to the following: </a:t>
            </a:r>
          </a:p>
          <a:p>
            <a:pPr marL="342900" indent="-342900">
              <a:buFont typeface="Wingdings" panose="05000000000000000000" pitchFamily="2" charset="2"/>
              <a:buChar char="§"/>
            </a:pPr>
            <a:r>
              <a:rPr lang="en-US" b="1" dirty="0">
                <a:solidFill>
                  <a:schemeClr val="tx1"/>
                </a:solidFill>
              </a:rPr>
              <a:t>staring at someone for an unnatural period of time (i.e. undressing someone with one’s eyes”); </a:t>
            </a:r>
          </a:p>
          <a:p>
            <a:pPr marL="342900" indent="-342900">
              <a:buFont typeface="Wingdings" panose="05000000000000000000" pitchFamily="2" charset="2"/>
              <a:buChar char="§"/>
            </a:pPr>
            <a:r>
              <a:rPr lang="en-US" b="1" dirty="0">
                <a:solidFill>
                  <a:srgbClr val="FFFF00"/>
                </a:solidFill>
              </a:rPr>
              <a:t>blowing kisses; </a:t>
            </a:r>
          </a:p>
          <a:p>
            <a:pPr marL="342900" indent="-342900">
              <a:buFont typeface="Wingdings" panose="05000000000000000000" pitchFamily="2" charset="2"/>
              <a:buChar char="§"/>
            </a:pPr>
            <a:r>
              <a:rPr lang="en-US" b="1" dirty="0">
                <a:solidFill>
                  <a:schemeClr val="tx1"/>
                </a:solidFill>
              </a:rPr>
              <a:t>Winking or licking of one’s lips in a suggestive manner; </a:t>
            </a:r>
          </a:p>
          <a:p>
            <a:pPr marL="342900" indent="-342900">
              <a:buFont typeface="Wingdings" panose="05000000000000000000" pitchFamily="2" charset="2"/>
              <a:buChar char="§"/>
            </a:pPr>
            <a:r>
              <a:rPr lang="en-US" b="1" dirty="0">
                <a:solidFill>
                  <a:srgbClr val="FFFF00"/>
                </a:solidFill>
              </a:rPr>
              <a:t>displaying/showing sexually oriented pictures or cartoons; using/showing sexually oriented screen savers; or</a:t>
            </a:r>
          </a:p>
          <a:p>
            <a:pPr marL="342900" indent="-342900">
              <a:buFont typeface="Wingdings" panose="05000000000000000000" pitchFamily="2" charset="2"/>
              <a:buChar char="§"/>
            </a:pPr>
            <a:r>
              <a:rPr lang="en-US" b="1" dirty="0">
                <a:solidFill>
                  <a:schemeClr val="tx1"/>
                </a:solidFill>
              </a:rPr>
              <a:t>making lewd or obscene gestures with one’s hands.</a:t>
            </a:r>
          </a:p>
        </p:txBody>
      </p:sp>
    </p:spTree>
    <p:extLst>
      <p:ext uri="{BB962C8B-B14F-4D97-AF65-F5344CB8AC3E}">
        <p14:creationId xmlns:p14="http://schemas.microsoft.com/office/powerpoint/2010/main" val="399200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1616726"/>
          </a:xfrm>
        </p:spPr>
        <p:txBody>
          <a:bodyPr/>
          <a:lstStyle/>
          <a:p>
            <a:r>
              <a:rPr lang="en-US" b="1" dirty="0"/>
              <a:t>Examples of sexual harassment (verbal)</a:t>
            </a:r>
            <a:endParaRPr lang="en-US" dirty="0"/>
          </a:p>
        </p:txBody>
      </p:sp>
      <p:sp>
        <p:nvSpPr>
          <p:cNvPr id="3" name="Subtitle 2"/>
          <p:cNvSpPr>
            <a:spLocks noGrp="1"/>
          </p:cNvSpPr>
          <p:nvPr>
            <p:ph type="subTitle" idx="1"/>
          </p:nvPr>
        </p:nvSpPr>
        <p:spPr>
          <a:xfrm>
            <a:off x="684212" y="2952519"/>
            <a:ext cx="10674178" cy="3338111"/>
          </a:xfrm>
        </p:spPr>
        <p:txBody>
          <a:bodyPr>
            <a:normAutofit/>
          </a:bodyPr>
          <a:lstStyle/>
          <a:p>
            <a:r>
              <a:rPr lang="en-US" sz="3200" b="1" dirty="0">
                <a:solidFill>
                  <a:srgbClr val="FFFF00"/>
                </a:solidFill>
              </a:rPr>
              <a:t>Verbal – May include telling jokes; using sexually explicit profanity or threats; describing sexual encounters with others; suggesting sexual activity; whistling in a sexually suggestive manner; using terms such as “honey”, “babe”, “sweetheart”, “dear”; repeated requests for dates, etc.</a:t>
            </a:r>
          </a:p>
        </p:txBody>
      </p:sp>
    </p:spTree>
    <p:extLst>
      <p:ext uri="{BB962C8B-B14F-4D97-AF65-F5344CB8AC3E}">
        <p14:creationId xmlns:p14="http://schemas.microsoft.com/office/powerpoint/2010/main" val="422243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685799"/>
            <a:ext cx="10685195" cy="1605709"/>
          </a:xfrm>
        </p:spPr>
        <p:txBody>
          <a:bodyPr/>
          <a:lstStyle/>
          <a:p>
            <a:r>
              <a:rPr lang="en-US" b="1" dirty="0"/>
              <a:t>Examples of sexual harassment (physical contact)</a:t>
            </a:r>
          </a:p>
        </p:txBody>
      </p:sp>
      <p:sp>
        <p:nvSpPr>
          <p:cNvPr id="3" name="Subtitle 2"/>
          <p:cNvSpPr>
            <a:spLocks noGrp="1"/>
          </p:cNvSpPr>
          <p:nvPr>
            <p:ph type="subTitle" idx="1"/>
          </p:nvPr>
        </p:nvSpPr>
        <p:spPr>
          <a:xfrm>
            <a:off x="684211" y="2787267"/>
            <a:ext cx="11015701" cy="3613533"/>
          </a:xfrm>
        </p:spPr>
        <p:txBody>
          <a:bodyPr>
            <a:normAutofit/>
          </a:bodyPr>
          <a:lstStyle/>
          <a:p>
            <a:r>
              <a:rPr lang="en-US" sz="3600" b="1" dirty="0">
                <a:solidFill>
                  <a:srgbClr val="FFFF00"/>
                </a:solidFill>
              </a:rPr>
              <a:t>Physical Contact – May include touching, patting, pinching, bumping, groping, cornering or blocking a passageway, kissing, providing unsolicited back or neck rubs </a:t>
            </a:r>
          </a:p>
          <a:p>
            <a:r>
              <a:rPr lang="en-US" sz="3600" b="1" dirty="0">
                <a:solidFill>
                  <a:srgbClr val="FFFF00"/>
                </a:solidFill>
              </a:rPr>
              <a:t>Bottom Line:  Any unwanted physical contact. </a:t>
            </a:r>
          </a:p>
        </p:txBody>
      </p:sp>
    </p:spTree>
    <p:extLst>
      <p:ext uri="{BB962C8B-B14F-4D97-AF65-F5344CB8AC3E}">
        <p14:creationId xmlns:p14="http://schemas.microsoft.com/office/powerpoint/2010/main" val="193687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effectLst>
                  <a:outerShdw blurRad="38100" dist="38100" dir="2700000" algn="tl">
                    <a:srgbClr val="000000">
                      <a:alpha val="43137"/>
                    </a:srgbClr>
                  </a:outerShdw>
                </a:effectLst>
              </a:rPr>
              <a:t>What is Title IX?</a:t>
            </a:r>
          </a:p>
        </p:txBody>
      </p:sp>
      <p:pic>
        <p:nvPicPr>
          <p:cNvPr id="5" name="Picture Placeholder 4" descr="Strengthen, Not Dismantle, &lt;strong&gt;Title IX&lt;/strong&gt; – Gender Policy Report"/>
          <p:cNvPicPr>
            <a:picLocks noGrp="1" noChangeAspect="1"/>
          </p:cNvPicPr>
          <p:nvPr>
            <p:ph type="pic" idx="1"/>
          </p:nvPr>
        </p:nvPicPr>
        <p:blipFill>
          <a:blip r:embed="rId2">
            <a:extLst>
              <a:ext uri="{28A0092B-C50C-407E-A947-70E740481C1C}">
                <a14:useLocalDpi xmlns:a14="http://schemas.microsoft.com/office/drawing/2010/main" val="0"/>
              </a:ext>
            </a:extLst>
          </a:blip>
          <a:srcRect l="26413" r="26413"/>
          <a:stretch>
            <a:fillRect/>
          </a:stretch>
        </p:blipFill>
        <p:spPr/>
      </p:pic>
      <p:sp>
        <p:nvSpPr>
          <p:cNvPr id="4" name="Text Placeholder 3"/>
          <p:cNvSpPr>
            <a:spLocks noGrp="1"/>
          </p:cNvSpPr>
          <p:nvPr>
            <p:ph type="body" sz="half" idx="2"/>
          </p:nvPr>
        </p:nvSpPr>
        <p:spPr>
          <a:xfrm>
            <a:off x="4722812" y="2777066"/>
            <a:ext cx="7219472" cy="3469498"/>
          </a:xfrm>
        </p:spPr>
        <p:txBody>
          <a:bodyPr>
            <a:noAutofit/>
          </a:bodyPr>
          <a:lstStyle/>
          <a:p>
            <a:r>
              <a:rPr lang="en-US" sz="2400" b="1" dirty="0">
                <a:solidFill>
                  <a:schemeClr val="bg1"/>
                </a:solidFill>
              </a:rPr>
              <a:t>Title IX of the Education Amendments of 1972 is a federal civil rights law that prohibits discrimination on the basis of sex (and gender) on a University campus in its educational programs and activities when the University is federally funded.</a:t>
            </a:r>
          </a:p>
          <a:p>
            <a:r>
              <a:rPr lang="en-US" sz="2400" b="1" dirty="0">
                <a:solidFill>
                  <a:schemeClr val="bg1"/>
                </a:solidFill>
              </a:rPr>
              <a:t>Title IX protects against sex discrimination and sexual harassment.</a:t>
            </a:r>
          </a:p>
        </p:txBody>
      </p:sp>
    </p:spTree>
    <p:extLst>
      <p:ext uri="{BB962C8B-B14F-4D97-AF65-F5344CB8AC3E}">
        <p14:creationId xmlns:p14="http://schemas.microsoft.com/office/powerpoint/2010/main" val="3891923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1484195"/>
          </a:xfrm>
        </p:spPr>
        <p:txBody>
          <a:bodyPr>
            <a:normAutofit/>
          </a:bodyPr>
          <a:lstStyle/>
          <a:p>
            <a:r>
              <a:rPr lang="en-US" sz="4000" b="1" dirty="0"/>
              <a:t>What is considered </a:t>
            </a:r>
            <a:br>
              <a:rPr lang="en-US" sz="4000" b="1" dirty="0"/>
            </a:br>
            <a:r>
              <a:rPr lang="en-US" sz="4000" b="1" dirty="0"/>
              <a:t>sexual harassment (recap)</a:t>
            </a:r>
          </a:p>
        </p:txBody>
      </p:sp>
      <p:sp>
        <p:nvSpPr>
          <p:cNvPr id="3" name="Subtitle 2"/>
          <p:cNvSpPr>
            <a:spLocks noGrp="1"/>
          </p:cNvSpPr>
          <p:nvPr>
            <p:ph type="subTitle" idx="1"/>
          </p:nvPr>
        </p:nvSpPr>
        <p:spPr>
          <a:xfrm>
            <a:off x="684211" y="2429301"/>
            <a:ext cx="10575191" cy="3794078"/>
          </a:xfrm>
          <a:noFill/>
          <a:ln>
            <a:noFill/>
          </a:ln>
        </p:spPr>
        <p:txBody>
          <a:bodyPr/>
          <a:lstStyle/>
          <a:p>
            <a:endParaRPr lang="en-US" b="1" dirty="0"/>
          </a:p>
          <a:p>
            <a:r>
              <a:rPr lang="en-US" sz="2800" b="1" dirty="0">
                <a:solidFill>
                  <a:schemeClr val="tx1"/>
                </a:solidFill>
              </a:rPr>
              <a:t>*</a:t>
            </a:r>
            <a:r>
              <a:rPr lang="en-US" sz="2800" b="1" dirty="0">
                <a:solidFill>
                  <a:schemeClr val="bg1"/>
                </a:solidFill>
              </a:rPr>
              <a:t>	</a:t>
            </a:r>
            <a:r>
              <a:rPr lang="en-US" sz="2800" b="1" dirty="0">
                <a:solidFill>
                  <a:srgbClr val="FFFF00"/>
                </a:solidFill>
              </a:rPr>
              <a:t>Unwelcome sexual advances;</a:t>
            </a:r>
          </a:p>
          <a:p>
            <a:r>
              <a:rPr lang="en-US" sz="2800" b="1" dirty="0">
                <a:solidFill>
                  <a:schemeClr val="tx1"/>
                </a:solidFill>
              </a:rPr>
              <a:t>*</a:t>
            </a:r>
            <a:r>
              <a:rPr lang="en-US" sz="2800" b="1" dirty="0">
                <a:solidFill>
                  <a:schemeClr val="bg1"/>
                </a:solidFill>
              </a:rPr>
              <a:t>	</a:t>
            </a:r>
            <a:r>
              <a:rPr lang="en-US" sz="2800" b="1" dirty="0">
                <a:solidFill>
                  <a:schemeClr val="tx1"/>
                </a:solidFill>
              </a:rPr>
              <a:t>Requests for sexual favors;</a:t>
            </a:r>
          </a:p>
          <a:p>
            <a:r>
              <a:rPr lang="en-US" sz="2800" b="1" dirty="0">
                <a:solidFill>
                  <a:schemeClr val="tx1"/>
                </a:solidFill>
              </a:rPr>
              <a:t>*</a:t>
            </a:r>
            <a:r>
              <a:rPr lang="en-US" sz="2800" b="1" dirty="0">
                <a:solidFill>
                  <a:schemeClr val="bg1"/>
                </a:solidFill>
              </a:rPr>
              <a:t>	</a:t>
            </a:r>
            <a:r>
              <a:rPr lang="en-US" sz="2800" b="1" dirty="0">
                <a:solidFill>
                  <a:srgbClr val="FFFF00"/>
                </a:solidFill>
              </a:rPr>
              <a:t>Verbal, nonverbal, or physical conduct of a sexual nature by an employee, 	by another student, or by a third party</a:t>
            </a:r>
          </a:p>
          <a:p>
            <a:endParaRPr lang="en-US" b="1" dirty="0"/>
          </a:p>
        </p:txBody>
      </p:sp>
    </p:spTree>
    <p:extLst>
      <p:ext uri="{BB962C8B-B14F-4D97-AF65-F5344CB8AC3E}">
        <p14:creationId xmlns:p14="http://schemas.microsoft.com/office/powerpoint/2010/main" val="64310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4953001"/>
          </a:xfrm>
        </p:spPr>
        <p:txBody>
          <a:bodyPr>
            <a:normAutofit/>
          </a:bodyPr>
          <a:lstStyle/>
          <a:p>
            <a:endParaRPr lang="en-US" sz="4000" b="1" dirty="0"/>
          </a:p>
        </p:txBody>
      </p:sp>
      <p:sp>
        <p:nvSpPr>
          <p:cNvPr id="3" name="Subtitle 2"/>
          <p:cNvSpPr>
            <a:spLocks noGrp="1"/>
          </p:cNvSpPr>
          <p:nvPr>
            <p:ph type="subTitle" idx="1"/>
          </p:nvPr>
        </p:nvSpPr>
        <p:spPr>
          <a:xfrm>
            <a:off x="684211" y="281940"/>
            <a:ext cx="10823577" cy="5941439"/>
          </a:xfrm>
          <a:noFill/>
          <a:ln>
            <a:noFill/>
          </a:ln>
        </p:spPr>
        <p:txBody>
          <a:bodyPr/>
          <a:lstStyle/>
          <a:p>
            <a:endParaRPr lang="en-US" b="1" dirty="0"/>
          </a:p>
          <a:p>
            <a:r>
              <a:rPr lang="en-US" sz="2800" b="1" dirty="0">
                <a:solidFill>
                  <a:schemeClr val="bg1"/>
                </a:solidFill>
              </a:rPr>
              <a:t>	</a:t>
            </a:r>
            <a:endParaRPr lang="en-US" sz="2800" b="1" dirty="0">
              <a:solidFill>
                <a:srgbClr val="FFFF00"/>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sz="2800" b="1" dirty="0">
              <a:solidFill>
                <a:schemeClr val="tx1"/>
              </a:solidFill>
            </a:endParaRPr>
          </a:p>
          <a:p>
            <a:r>
              <a:rPr lang="en-US" sz="2800" b="1" dirty="0">
                <a:solidFill>
                  <a:schemeClr val="tx1"/>
                </a:solidFill>
              </a:rPr>
              <a:t>Sexual harassment </a:t>
            </a:r>
          </a:p>
          <a:p>
            <a:r>
              <a:rPr lang="en-US" sz="2800" b="1" dirty="0">
                <a:solidFill>
                  <a:schemeClr val="tx1"/>
                </a:solidFill>
              </a:rPr>
              <a:t>must persist over </a:t>
            </a:r>
          </a:p>
          <a:p>
            <a:r>
              <a:rPr lang="en-US" sz="2800" b="1" dirty="0">
                <a:solidFill>
                  <a:schemeClr val="tx1"/>
                </a:solidFill>
              </a:rPr>
              <a:t>a long period of time</a:t>
            </a:r>
          </a:p>
          <a:p>
            <a:r>
              <a:rPr lang="en-US" sz="2800" b="1" dirty="0">
                <a:solidFill>
                  <a:schemeClr val="tx1"/>
                </a:solidFill>
              </a:rPr>
              <a:t>to be actionable.</a:t>
            </a:r>
          </a:p>
        </p:txBody>
      </p:sp>
      <p:pic>
        <p:nvPicPr>
          <p:cNvPr id="5" name="Picture 4">
            <a:extLst>
              <a:ext uri="{FF2B5EF4-FFF2-40B4-BE49-F238E27FC236}">
                <a16:creationId xmlns:a16="http://schemas.microsoft.com/office/drawing/2014/main" id="{156F23C9-3563-09CF-8FF3-2E3C487AED2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875722" y="685799"/>
            <a:ext cx="1514475" cy="2143125"/>
          </a:xfrm>
          <a:prstGeom prst="rect">
            <a:avLst/>
          </a:prstGeom>
        </p:spPr>
      </p:pic>
    </p:spTree>
    <p:extLst>
      <p:ext uri="{BB962C8B-B14F-4D97-AF65-F5344CB8AC3E}">
        <p14:creationId xmlns:p14="http://schemas.microsoft.com/office/powerpoint/2010/main" val="27521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965580"/>
          </a:xfrm>
        </p:spPr>
        <p:txBody>
          <a:bodyPr>
            <a:noAutofit/>
          </a:bodyPr>
          <a:lstStyle/>
          <a:p>
            <a:endParaRPr lang="en-US" sz="60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4212" y="2415654"/>
            <a:ext cx="10725316" cy="3957849"/>
          </a:xfrm>
        </p:spPr>
        <p:txBody>
          <a:bodyPr>
            <a:normAutofit/>
          </a:bodyPr>
          <a:lstStyle/>
          <a:p>
            <a:endParaRPr lang="en-US" b="1" dirty="0">
              <a:solidFill>
                <a:srgbClr val="FFFF00"/>
              </a:solidFill>
            </a:endParaRPr>
          </a:p>
        </p:txBody>
      </p:sp>
      <p:pic>
        <p:nvPicPr>
          <p:cNvPr id="5" name="Picture 4">
            <a:extLst>
              <a:ext uri="{FF2B5EF4-FFF2-40B4-BE49-F238E27FC236}">
                <a16:creationId xmlns:a16="http://schemas.microsoft.com/office/drawing/2014/main" id="{3B92CFE2-3233-330E-3C57-00960192FD3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169914" y="1783076"/>
            <a:ext cx="5852172" cy="3291847"/>
          </a:xfrm>
          <a:prstGeom prst="rect">
            <a:avLst/>
          </a:prstGeom>
        </p:spPr>
      </p:pic>
    </p:spTree>
    <p:extLst>
      <p:ext uri="{BB962C8B-B14F-4D97-AF65-F5344CB8AC3E}">
        <p14:creationId xmlns:p14="http://schemas.microsoft.com/office/powerpoint/2010/main" val="4122306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965580"/>
          </a:xfrm>
        </p:spPr>
        <p:txBody>
          <a:bodyPr>
            <a:noAutofit/>
          </a:bodyPr>
          <a:lstStyle/>
          <a:p>
            <a:endParaRPr lang="en-US" sz="60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4212" y="4623365"/>
            <a:ext cx="10725316" cy="1750138"/>
          </a:xfrm>
        </p:spPr>
        <p:txBody>
          <a:bodyPr>
            <a:normAutofit/>
          </a:bodyPr>
          <a:lstStyle/>
          <a:p>
            <a:r>
              <a:rPr lang="en-US" sz="3200" b="1" dirty="0">
                <a:solidFill>
                  <a:srgbClr val="FFFF00"/>
                </a:solidFill>
              </a:rPr>
              <a:t>A consensual sexual relationship between two people cannot be deemed sexual harassment.</a:t>
            </a:r>
          </a:p>
        </p:txBody>
      </p:sp>
      <p:pic>
        <p:nvPicPr>
          <p:cNvPr id="5" name="Picture 4">
            <a:extLst>
              <a:ext uri="{FF2B5EF4-FFF2-40B4-BE49-F238E27FC236}">
                <a16:creationId xmlns:a16="http://schemas.microsoft.com/office/drawing/2014/main" id="{C688AF7E-B5FF-D6CD-1F61-B475B2BF4F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84212" y="790505"/>
            <a:ext cx="8596947" cy="3728155"/>
          </a:xfrm>
          <a:prstGeom prst="rect">
            <a:avLst/>
          </a:prstGeom>
        </p:spPr>
      </p:pic>
    </p:spTree>
    <p:extLst>
      <p:ext uri="{BB962C8B-B14F-4D97-AF65-F5344CB8AC3E}">
        <p14:creationId xmlns:p14="http://schemas.microsoft.com/office/powerpoint/2010/main" val="221796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965580"/>
          </a:xfrm>
        </p:spPr>
        <p:txBody>
          <a:bodyPr>
            <a:noAutofit/>
          </a:bodyPr>
          <a:lstStyle/>
          <a:p>
            <a:endParaRPr lang="en-US" sz="60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4212" y="2415654"/>
            <a:ext cx="10725316" cy="3957849"/>
          </a:xfrm>
        </p:spPr>
        <p:txBody>
          <a:bodyPr>
            <a:normAutofit/>
          </a:bodyPr>
          <a:lstStyle/>
          <a:p>
            <a:endParaRPr lang="en-US" b="1" dirty="0">
              <a:solidFill>
                <a:srgbClr val="FFFF00"/>
              </a:solidFill>
            </a:endParaRPr>
          </a:p>
        </p:txBody>
      </p:sp>
      <p:pic>
        <p:nvPicPr>
          <p:cNvPr id="5" name="Picture 4">
            <a:extLst>
              <a:ext uri="{FF2B5EF4-FFF2-40B4-BE49-F238E27FC236}">
                <a16:creationId xmlns:a16="http://schemas.microsoft.com/office/drawing/2014/main" id="{CD5065DB-82E2-FCB7-A3AD-0C4318A8B2F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219200" y="176212"/>
            <a:ext cx="9753600" cy="6505575"/>
          </a:xfrm>
          <a:prstGeom prst="rect">
            <a:avLst/>
          </a:prstGeom>
        </p:spPr>
      </p:pic>
      <p:sp>
        <p:nvSpPr>
          <p:cNvPr id="6" name="TextBox 5">
            <a:extLst>
              <a:ext uri="{FF2B5EF4-FFF2-40B4-BE49-F238E27FC236}">
                <a16:creationId xmlns:a16="http://schemas.microsoft.com/office/drawing/2014/main" id="{C5F8204F-1810-2C46-412F-92B2EB5F3034}"/>
              </a:ext>
            </a:extLst>
          </p:cNvPr>
          <p:cNvSpPr txBox="1"/>
          <p:nvPr/>
        </p:nvSpPr>
        <p:spPr>
          <a:xfrm>
            <a:off x="1219200" y="6681787"/>
            <a:ext cx="9753600" cy="230832"/>
          </a:xfrm>
          <a:prstGeom prst="rect">
            <a:avLst/>
          </a:prstGeom>
          <a:noFill/>
        </p:spPr>
        <p:txBody>
          <a:bodyPr wrap="square" rtlCol="0">
            <a:spAutoFit/>
          </a:bodyPr>
          <a:lstStyle/>
          <a:p>
            <a:r>
              <a:rPr lang="en-US" sz="900">
                <a:hlinkClick r:id="rId3" tooltip="https://www.flickr.com/photos/132826082@N06/32639557764/"/>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42394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965580"/>
          </a:xfrm>
        </p:spPr>
        <p:txBody>
          <a:bodyPr>
            <a:noAutofit/>
          </a:bodyPr>
          <a:lstStyle/>
          <a:p>
            <a:r>
              <a:rPr lang="en-US" sz="6000" b="1" dirty="0">
                <a:effectLst>
                  <a:outerShdw blurRad="38100" dist="38100" dir="2700000" algn="tl">
                    <a:srgbClr val="000000">
                      <a:alpha val="43137"/>
                    </a:srgbClr>
                  </a:outerShdw>
                </a:effectLst>
              </a:rPr>
              <a:t>Sex offenses</a:t>
            </a:r>
          </a:p>
        </p:txBody>
      </p:sp>
      <p:sp>
        <p:nvSpPr>
          <p:cNvPr id="3" name="Subtitle 2"/>
          <p:cNvSpPr>
            <a:spLocks noGrp="1"/>
          </p:cNvSpPr>
          <p:nvPr>
            <p:ph type="subTitle" idx="1"/>
          </p:nvPr>
        </p:nvSpPr>
        <p:spPr>
          <a:xfrm>
            <a:off x="684212" y="2415654"/>
            <a:ext cx="10725316" cy="3957849"/>
          </a:xfrm>
        </p:spPr>
        <p:txBody>
          <a:bodyPr>
            <a:normAutofit lnSpcReduction="10000"/>
          </a:bodyPr>
          <a:lstStyle/>
          <a:p>
            <a:r>
              <a:rPr lang="en-US" b="1" dirty="0">
                <a:solidFill>
                  <a:schemeClr val="tx1"/>
                </a:solidFill>
              </a:rPr>
              <a:t>Any sexual act directed against another person, without the </a:t>
            </a:r>
            <a:r>
              <a:rPr lang="en-US" b="1" u="sng" dirty="0">
                <a:solidFill>
                  <a:srgbClr val="FFFF00"/>
                </a:solidFill>
              </a:rPr>
              <a:t>consent</a:t>
            </a:r>
            <a:r>
              <a:rPr lang="en-US" b="1" dirty="0">
                <a:solidFill>
                  <a:schemeClr val="bg1"/>
                </a:solidFill>
              </a:rPr>
              <a:t> </a:t>
            </a:r>
            <a:r>
              <a:rPr lang="en-US" b="1" dirty="0">
                <a:solidFill>
                  <a:schemeClr val="tx1"/>
                </a:solidFill>
              </a:rPr>
              <a:t>of the complainant, including instances where the complainant is incapable of giving </a:t>
            </a:r>
            <a:r>
              <a:rPr lang="en-US" b="1" u="sng" dirty="0">
                <a:solidFill>
                  <a:srgbClr val="FFFF00"/>
                </a:solidFill>
              </a:rPr>
              <a:t>consent</a:t>
            </a:r>
            <a:r>
              <a:rPr lang="en-US" b="1" dirty="0">
                <a:solidFill>
                  <a:srgbClr val="FFFF00"/>
                </a:solidFill>
              </a:rPr>
              <a:t>.</a:t>
            </a:r>
          </a:p>
          <a:p>
            <a:r>
              <a:rPr lang="en-US" b="1" dirty="0">
                <a:solidFill>
                  <a:schemeClr val="bg1"/>
                </a:solidFill>
              </a:rPr>
              <a:t>	*	</a:t>
            </a:r>
            <a:r>
              <a:rPr lang="en-US" b="1" dirty="0">
                <a:solidFill>
                  <a:srgbClr val="FFFF00"/>
                </a:solidFill>
              </a:rPr>
              <a:t>Fondling</a:t>
            </a:r>
            <a:r>
              <a:rPr lang="en-US" b="1" dirty="0">
                <a:solidFill>
                  <a:schemeClr val="bg1"/>
                </a:solidFill>
              </a:rPr>
              <a:t> </a:t>
            </a:r>
            <a:r>
              <a:rPr lang="en-US" b="1" dirty="0">
                <a:solidFill>
                  <a:schemeClr val="tx1"/>
                </a:solidFill>
              </a:rPr>
              <a:t>– The touching of the private body parts of another person for the purpose of sexual gratification, without the </a:t>
            </a:r>
            <a:r>
              <a:rPr lang="en-US" b="1" u="sng" dirty="0">
                <a:solidFill>
                  <a:srgbClr val="FFFF00"/>
                </a:solidFill>
              </a:rPr>
              <a:t>consent</a:t>
            </a:r>
            <a:r>
              <a:rPr lang="en-US" b="1" dirty="0">
                <a:solidFill>
                  <a:schemeClr val="bg1"/>
                </a:solidFill>
              </a:rPr>
              <a:t> </a:t>
            </a:r>
            <a:r>
              <a:rPr lang="en-US" b="1" dirty="0">
                <a:solidFill>
                  <a:schemeClr val="tx1"/>
                </a:solidFill>
              </a:rPr>
              <a:t>of the complainant, including instances where the complainant is incapable of giving </a:t>
            </a:r>
            <a:r>
              <a:rPr lang="en-US" b="1" u="sng" dirty="0">
                <a:solidFill>
                  <a:srgbClr val="FFFF00"/>
                </a:solidFill>
              </a:rPr>
              <a:t>consent</a:t>
            </a:r>
            <a:r>
              <a:rPr lang="en-US" b="1" dirty="0">
                <a:solidFill>
                  <a:schemeClr val="bg1"/>
                </a:solidFill>
              </a:rPr>
              <a:t> </a:t>
            </a:r>
            <a:r>
              <a:rPr lang="en-US" b="1" dirty="0">
                <a:solidFill>
                  <a:schemeClr val="tx1"/>
                </a:solidFill>
              </a:rPr>
              <a:t>because of his/her age or because of his/her temporary or permanent mental incapacity.</a:t>
            </a:r>
          </a:p>
          <a:p>
            <a:r>
              <a:rPr lang="en-US" b="1" dirty="0">
                <a:solidFill>
                  <a:schemeClr val="bg1"/>
                </a:solidFill>
              </a:rPr>
              <a:t>	*	</a:t>
            </a:r>
            <a:r>
              <a:rPr lang="en-US" b="1" dirty="0">
                <a:solidFill>
                  <a:srgbClr val="FFFF00"/>
                </a:solidFill>
              </a:rPr>
              <a:t>Incest</a:t>
            </a:r>
            <a:r>
              <a:rPr lang="en-US" b="1" dirty="0">
                <a:solidFill>
                  <a:schemeClr val="bg1"/>
                </a:solidFill>
              </a:rPr>
              <a:t> </a:t>
            </a:r>
            <a:r>
              <a:rPr lang="en-US" b="1" dirty="0">
                <a:solidFill>
                  <a:schemeClr val="tx1"/>
                </a:solidFill>
              </a:rPr>
              <a:t>– Sexual intercourse between persons who are related to each other within the degrees wherein marriage is prohibited by law.</a:t>
            </a:r>
          </a:p>
          <a:p>
            <a:r>
              <a:rPr lang="en-US" b="1" dirty="0">
                <a:solidFill>
                  <a:schemeClr val="bg1"/>
                </a:solidFill>
              </a:rPr>
              <a:t>	*	</a:t>
            </a:r>
            <a:r>
              <a:rPr lang="en-US" b="1" dirty="0">
                <a:solidFill>
                  <a:srgbClr val="FFFF00"/>
                </a:solidFill>
              </a:rPr>
              <a:t>Statutory Rape</a:t>
            </a:r>
            <a:r>
              <a:rPr lang="en-US" b="1" dirty="0">
                <a:solidFill>
                  <a:schemeClr val="bg1"/>
                </a:solidFill>
              </a:rPr>
              <a:t> </a:t>
            </a:r>
            <a:r>
              <a:rPr lang="en-US" b="1" dirty="0">
                <a:solidFill>
                  <a:schemeClr val="tx1"/>
                </a:solidFill>
              </a:rPr>
              <a:t>– Sexual intercourse with a person who is under the statutory age of</a:t>
            </a:r>
            <a:r>
              <a:rPr lang="en-US" b="1" dirty="0">
                <a:solidFill>
                  <a:schemeClr val="bg1"/>
                </a:solidFill>
              </a:rPr>
              <a:t> </a:t>
            </a:r>
            <a:r>
              <a:rPr lang="en-US" b="1" u="sng" dirty="0">
                <a:solidFill>
                  <a:srgbClr val="FFFF00"/>
                </a:solidFill>
              </a:rPr>
              <a:t>consent</a:t>
            </a:r>
            <a:r>
              <a:rPr lang="en-US" b="1" dirty="0">
                <a:solidFill>
                  <a:srgbClr val="FFFF00"/>
                </a:solidFill>
              </a:rPr>
              <a:t>.</a:t>
            </a:r>
          </a:p>
        </p:txBody>
      </p:sp>
    </p:spTree>
    <p:extLst>
      <p:ext uri="{BB962C8B-B14F-4D97-AF65-F5344CB8AC3E}">
        <p14:creationId xmlns:p14="http://schemas.microsoft.com/office/powerpoint/2010/main" val="49621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9999028" cy="5021580"/>
          </a:xfrm>
        </p:spPr>
        <p:txBody>
          <a:bodyPr>
            <a:noAutofit/>
          </a:bodyPr>
          <a:lstStyle/>
          <a:p>
            <a:endParaRPr lang="en-US" sz="60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4212" y="2415654"/>
            <a:ext cx="10725316" cy="3957849"/>
          </a:xfrm>
        </p:spPr>
        <p:txBody>
          <a:bodyPr>
            <a:normAutofit/>
          </a:bodyPr>
          <a:lstStyle/>
          <a:p>
            <a:endParaRPr lang="en-US" b="1" dirty="0">
              <a:solidFill>
                <a:srgbClr val="FFFF00"/>
              </a:solidFill>
            </a:endParaRPr>
          </a:p>
          <a:p>
            <a:r>
              <a:rPr lang="en-US" sz="2000" b="1" dirty="0">
                <a:solidFill>
                  <a:srgbClr val="FFFF00"/>
                </a:solidFill>
              </a:rPr>
              <a:t>If you believe that you have been sexually harassed, you do not need to  </a:t>
            </a:r>
          </a:p>
          <a:p>
            <a:r>
              <a:rPr lang="en-US" sz="2000" b="1" dirty="0">
                <a:solidFill>
                  <a:srgbClr val="FFFF00"/>
                </a:solidFill>
              </a:rPr>
              <a:t>confront the harasser to give him or her a chance to correct the behavior</a:t>
            </a:r>
          </a:p>
          <a:p>
            <a:r>
              <a:rPr lang="en-US" sz="2000" b="1" dirty="0">
                <a:solidFill>
                  <a:srgbClr val="FFFF00"/>
                </a:solidFill>
              </a:rPr>
              <a:t>before reporting the conduct.  </a:t>
            </a:r>
          </a:p>
        </p:txBody>
      </p:sp>
      <p:pic>
        <p:nvPicPr>
          <p:cNvPr id="8" name="Picture 7">
            <a:extLst>
              <a:ext uri="{FF2B5EF4-FFF2-40B4-BE49-F238E27FC236}">
                <a16:creationId xmlns:a16="http://schemas.microsoft.com/office/drawing/2014/main" id="{3F82505D-0D91-17FD-A8A9-50936403669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713077" y="701368"/>
            <a:ext cx="1714286" cy="1714286"/>
          </a:xfrm>
          <a:prstGeom prst="rect">
            <a:avLst/>
          </a:prstGeom>
        </p:spPr>
      </p:pic>
    </p:spTree>
    <p:extLst>
      <p:ext uri="{BB962C8B-B14F-4D97-AF65-F5344CB8AC3E}">
        <p14:creationId xmlns:p14="http://schemas.microsoft.com/office/powerpoint/2010/main" val="1090900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5E9F-44AD-CC72-29B4-1C42C3697AF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9CEFD3C-5BB9-6353-A643-8EFAAF86563A}"/>
              </a:ext>
            </a:extLst>
          </p:cNvPr>
          <p:cNvSpPr>
            <a:spLocks noGrp="1"/>
          </p:cNvSpPr>
          <p:nvPr>
            <p:ph type="subTitle" idx="1"/>
          </p:nvPr>
        </p:nvSpPr>
        <p:spPr/>
        <p:txBody>
          <a:bodyPr/>
          <a:lstStyle/>
          <a:p>
            <a:r>
              <a:rPr lang="en-US" b="1" dirty="0">
                <a:solidFill>
                  <a:srgbClr val="FFFF00"/>
                </a:solidFill>
              </a:rPr>
              <a:t>There is no requirement that you confront the harasser.</a:t>
            </a:r>
          </a:p>
        </p:txBody>
      </p:sp>
      <p:pic>
        <p:nvPicPr>
          <p:cNvPr id="5" name="Picture 4">
            <a:extLst>
              <a:ext uri="{FF2B5EF4-FFF2-40B4-BE49-F238E27FC236}">
                <a16:creationId xmlns:a16="http://schemas.microsoft.com/office/drawing/2014/main" id="{07627CF2-48F9-389A-83FC-8738EB4BCF2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84212" y="696872"/>
            <a:ext cx="8001000" cy="2629495"/>
          </a:xfrm>
          <a:prstGeom prst="rect">
            <a:avLst/>
          </a:prstGeom>
        </p:spPr>
      </p:pic>
      <p:sp>
        <p:nvSpPr>
          <p:cNvPr id="6" name="TextBox 5">
            <a:extLst>
              <a:ext uri="{FF2B5EF4-FFF2-40B4-BE49-F238E27FC236}">
                <a16:creationId xmlns:a16="http://schemas.microsoft.com/office/drawing/2014/main" id="{77EA2863-C768-9B1F-FCFA-881E23734699}"/>
              </a:ext>
            </a:extLst>
          </p:cNvPr>
          <p:cNvSpPr txBox="1"/>
          <p:nvPr/>
        </p:nvSpPr>
        <p:spPr>
          <a:xfrm>
            <a:off x="684212" y="3326368"/>
            <a:ext cx="8001000" cy="230832"/>
          </a:xfrm>
          <a:prstGeom prst="rect">
            <a:avLst/>
          </a:prstGeom>
          <a:noFill/>
        </p:spPr>
        <p:txBody>
          <a:bodyPr wrap="square" rtlCol="0">
            <a:spAutoFit/>
          </a:bodyPr>
          <a:lstStyle/>
          <a:p>
            <a:r>
              <a:rPr lang="en-US" sz="900">
                <a:hlinkClick r:id="rId3" tooltip="https://labdabiztos.blog.hu/2013/07/14/fele_sem_igaz_avagy_rendhagyo_hirosszefoglalo"/>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808240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242371"/>
            <a:ext cx="10663161" cy="1178805"/>
          </a:xfrm>
        </p:spPr>
        <p:txBody>
          <a:bodyPr>
            <a:normAutofit/>
          </a:bodyPr>
          <a:lstStyle/>
          <a:p>
            <a:pPr algn="ct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4212" y="1784733"/>
            <a:ext cx="10475875" cy="4516915"/>
          </a:xfrm>
        </p:spPr>
        <p:txBody>
          <a:bodyPr>
            <a:normAutofit/>
          </a:bodyPr>
          <a:lstStyle/>
          <a:p>
            <a:endParaRPr lang="en-US" sz="2800" b="1" dirty="0">
              <a:solidFill>
                <a:srgbClr val="FFFF00"/>
              </a:solidFill>
            </a:endParaRPr>
          </a:p>
        </p:txBody>
      </p:sp>
      <p:pic>
        <p:nvPicPr>
          <p:cNvPr id="4" name="Picture 3" descr="What is &lt;strong&gt;consent&lt;/strong&gt;? | Rosey Projec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20" y="0"/>
            <a:ext cx="11854150" cy="6858000"/>
          </a:xfrm>
          <a:prstGeom prst="rect">
            <a:avLst/>
          </a:prstGeom>
        </p:spPr>
      </p:pic>
    </p:spTree>
    <p:extLst>
      <p:ext uri="{BB962C8B-B14F-4D97-AF65-F5344CB8AC3E}">
        <p14:creationId xmlns:p14="http://schemas.microsoft.com/office/powerpoint/2010/main" val="3024430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1443252"/>
          </a:xfrm>
        </p:spPr>
        <p:txBody>
          <a:bodyPr>
            <a:normAutofit/>
          </a:bodyPr>
          <a:lstStyle/>
          <a:p>
            <a:r>
              <a:rPr lang="en-US" sz="6600" b="1" dirty="0"/>
              <a:t>Sexual assault</a:t>
            </a:r>
          </a:p>
        </p:txBody>
      </p:sp>
      <p:sp>
        <p:nvSpPr>
          <p:cNvPr id="3" name="Subtitle 2"/>
          <p:cNvSpPr>
            <a:spLocks noGrp="1"/>
          </p:cNvSpPr>
          <p:nvPr>
            <p:ph type="subTitle" idx="1"/>
          </p:nvPr>
        </p:nvSpPr>
        <p:spPr>
          <a:xfrm>
            <a:off x="684212" y="2688609"/>
            <a:ext cx="10425066" cy="3589361"/>
          </a:xfrm>
        </p:spPr>
        <p:txBody>
          <a:bodyPr>
            <a:normAutofit/>
          </a:bodyPr>
          <a:lstStyle/>
          <a:p>
            <a:r>
              <a:rPr lang="en-US" sz="4800" b="1" dirty="0">
                <a:solidFill>
                  <a:schemeClr val="bg1"/>
                </a:solidFill>
              </a:rPr>
              <a:t>The term “sexual assault” means any nonconsensual sexual act including when the victim lacks capacity to consent.</a:t>
            </a:r>
          </a:p>
        </p:txBody>
      </p:sp>
    </p:spTree>
    <p:extLst>
      <p:ext uri="{BB962C8B-B14F-4D97-AF65-F5344CB8AC3E}">
        <p14:creationId xmlns:p14="http://schemas.microsoft.com/office/powerpoint/2010/main" val="305195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922664"/>
          </a:xfrm>
        </p:spPr>
        <p:txBody>
          <a:bodyPr>
            <a:normAutofit/>
          </a:bodyPr>
          <a:lstStyle/>
          <a:p>
            <a:r>
              <a:rPr lang="en-US" sz="5400" b="1" dirty="0"/>
              <a:t>Title ix office</a:t>
            </a:r>
          </a:p>
        </p:txBody>
      </p:sp>
      <p:sp>
        <p:nvSpPr>
          <p:cNvPr id="3" name="Subtitle 2"/>
          <p:cNvSpPr>
            <a:spLocks noGrp="1"/>
          </p:cNvSpPr>
          <p:nvPr>
            <p:ph type="subTitle" idx="1"/>
          </p:nvPr>
        </p:nvSpPr>
        <p:spPr>
          <a:xfrm>
            <a:off x="563027" y="2159306"/>
            <a:ext cx="10343672" cy="4043189"/>
          </a:xfrm>
        </p:spPr>
        <p:txBody>
          <a:bodyPr>
            <a:normAutofit/>
          </a:bodyPr>
          <a:lstStyle/>
          <a:p>
            <a:pPr marL="342900" indent="-342900">
              <a:buFont typeface="Wingdings" panose="05000000000000000000" pitchFamily="2" charset="2"/>
              <a:buChar char="v"/>
            </a:pPr>
            <a:r>
              <a:rPr lang="en-US" sz="2400" b="1" dirty="0">
                <a:solidFill>
                  <a:srgbClr val="FFFF00"/>
                </a:solidFill>
              </a:rPr>
              <a:t>The position of Title IX Coordinator is required by law.</a:t>
            </a:r>
          </a:p>
          <a:p>
            <a:pPr marL="342900" indent="-342900">
              <a:buFont typeface="Wingdings" panose="05000000000000000000" pitchFamily="2" charset="2"/>
              <a:buChar char="v"/>
            </a:pPr>
            <a:r>
              <a:rPr lang="en-US" sz="2400" b="1" dirty="0">
                <a:solidFill>
                  <a:schemeClr val="tx1"/>
                </a:solidFill>
              </a:rPr>
              <a:t>The Title IX office has a duty and an obligation to investigate allegations of discrimination and harassment based on sex.</a:t>
            </a:r>
          </a:p>
          <a:p>
            <a:pPr marL="342900" indent="-342900">
              <a:buFont typeface="Wingdings" panose="05000000000000000000" pitchFamily="2" charset="2"/>
              <a:buChar char="v"/>
            </a:pPr>
            <a:r>
              <a:rPr lang="en-US" sz="2400" b="1" dirty="0">
                <a:solidFill>
                  <a:srgbClr val="FFFF00"/>
                </a:solidFill>
              </a:rPr>
              <a:t>The Title IX Coordinator oversees the processes that address reported concerns or claims of sex or gender based harassment, discrimination, misconduct or violence.</a:t>
            </a:r>
          </a:p>
          <a:p>
            <a:pPr marL="342900" indent="-342900">
              <a:buFont typeface="Wingdings" panose="05000000000000000000" pitchFamily="2" charset="2"/>
              <a:buChar char="v"/>
            </a:pPr>
            <a:r>
              <a:rPr lang="en-US" sz="2400" b="1" dirty="0">
                <a:solidFill>
                  <a:schemeClr val="tx1"/>
                </a:solidFill>
              </a:rPr>
              <a:t>The Title IX office will gather as much information and evidence as possible in order to conduct a thorough and fair investigation.</a:t>
            </a:r>
          </a:p>
        </p:txBody>
      </p:sp>
    </p:spTree>
    <p:extLst>
      <p:ext uri="{BB962C8B-B14F-4D97-AF65-F5344CB8AC3E}">
        <p14:creationId xmlns:p14="http://schemas.microsoft.com/office/powerpoint/2010/main" val="288340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62709"/>
            <a:ext cx="8001000" cy="1134738"/>
          </a:xfrm>
        </p:spPr>
        <p:txBody>
          <a:bodyPr>
            <a:normAutofit/>
          </a:bodyPr>
          <a:lstStyle/>
          <a:p>
            <a:r>
              <a:rPr lang="en-US" sz="6000" b="1" dirty="0">
                <a:effectLst>
                  <a:outerShdw blurRad="38100" dist="38100" dir="2700000" algn="tl">
                    <a:srgbClr val="000000">
                      <a:alpha val="43137"/>
                    </a:srgbClr>
                  </a:outerShdw>
                </a:effectLst>
              </a:rPr>
              <a:t>What is consent?</a:t>
            </a:r>
          </a:p>
        </p:txBody>
      </p:sp>
      <p:sp>
        <p:nvSpPr>
          <p:cNvPr id="3" name="Subtitle 2"/>
          <p:cNvSpPr>
            <a:spLocks noGrp="1"/>
          </p:cNvSpPr>
          <p:nvPr>
            <p:ph type="subTitle" idx="1"/>
          </p:nvPr>
        </p:nvSpPr>
        <p:spPr>
          <a:xfrm>
            <a:off x="684212" y="2129051"/>
            <a:ext cx="11081802" cy="4481069"/>
          </a:xfrm>
        </p:spPr>
        <p:txBody>
          <a:bodyPr>
            <a:normAutofit/>
          </a:bodyPr>
          <a:lstStyle/>
          <a:p>
            <a:pPr marL="342900" indent="-342900">
              <a:buFont typeface="Wingdings" panose="05000000000000000000" pitchFamily="2" charset="2"/>
              <a:buChar char="Ø"/>
            </a:pPr>
            <a:r>
              <a:rPr lang="en-US" sz="2400" b="1" i="1" dirty="0">
                <a:solidFill>
                  <a:srgbClr val="FFFF00"/>
                </a:solidFill>
              </a:rPr>
              <a:t>Consent</a:t>
            </a:r>
            <a:r>
              <a:rPr lang="en-US" sz="2400" b="1" dirty="0">
                <a:solidFill>
                  <a:srgbClr val="FFFF00"/>
                </a:solidFill>
              </a:rPr>
              <a:t> is an understandable exchange of affirmative actions or words which indicate an active, knowing and voluntary agreement to engage in mutually agreed upon sexual activity.  </a:t>
            </a:r>
          </a:p>
          <a:p>
            <a:pPr marL="342900" indent="-342900">
              <a:buFont typeface="Wingdings" panose="05000000000000000000" pitchFamily="2" charset="2"/>
              <a:buChar char="Ø"/>
            </a:pPr>
            <a:r>
              <a:rPr lang="en-US" sz="2400" b="1" i="1" dirty="0">
                <a:solidFill>
                  <a:schemeClr val="tx1"/>
                </a:solidFill>
              </a:rPr>
              <a:t>Consent</a:t>
            </a:r>
            <a:r>
              <a:rPr lang="en-US" sz="2400" b="1" dirty="0">
                <a:solidFill>
                  <a:schemeClr val="tx1"/>
                </a:solidFill>
              </a:rPr>
              <a:t> is not freely given when it is in response to force or threat of force or when a person is incapacitated by the (voluntary or involuntary) use of drugs or alcohol or when the person is otherwise physically helpless and the person performing the act knows or should reasonably know that the other person is incapacitated or otherwise physically helpless.</a:t>
            </a:r>
          </a:p>
          <a:p>
            <a:pPr marL="342900" indent="-342900">
              <a:buFont typeface="Wingdings" panose="05000000000000000000" pitchFamily="2" charset="2"/>
              <a:buChar char="Ø"/>
            </a:pPr>
            <a:r>
              <a:rPr lang="en-US" sz="2400" b="1" dirty="0">
                <a:solidFill>
                  <a:srgbClr val="FFFF00"/>
                </a:solidFill>
              </a:rPr>
              <a:t>An action is done “</a:t>
            </a:r>
            <a:r>
              <a:rPr lang="en-US" sz="2400" b="1" i="1" dirty="0">
                <a:solidFill>
                  <a:srgbClr val="FFFF00"/>
                </a:solidFill>
              </a:rPr>
              <a:t>without that person’s consent</a:t>
            </a:r>
            <a:r>
              <a:rPr lang="en-US" sz="2400" b="1" dirty="0">
                <a:solidFill>
                  <a:srgbClr val="FFFF00"/>
                </a:solidFill>
              </a:rPr>
              <a:t>” when it is inflicted upon a person who has not freely and actively given consent.</a:t>
            </a:r>
          </a:p>
        </p:txBody>
      </p:sp>
    </p:spTree>
    <p:extLst>
      <p:ext uri="{BB962C8B-B14F-4D97-AF65-F5344CB8AC3E}">
        <p14:creationId xmlns:p14="http://schemas.microsoft.com/office/powerpoint/2010/main" val="7714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977747"/>
          </a:xfrm>
        </p:spPr>
        <p:txBody>
          <a:bodyPr>
            <a:normAutofit/>
          </a:bodyPr>
          <a:lstStyle/>
          <a:p>
            <a:r>
              <a:rPr lang="en-US" sz="4000" b="1" dirty="0"/>
              <a:t>Consent and sexual assault</a:t>
            </a:r>
            <a:r>
              <a:rPr lang="en-US" sz="5400" b="1" dirty="0"/>
              <a:t> </a:t>
            </a:r>
          </a:p>
        </p:txBody>
      </p:sp>
      <p:sp>
        <p:nvSpPr>
          <p:cNvPr id="3" name="Subtitle 2"/>
          <p:cNvSpPr>
            <a:spLocks noGrp="1"/>
          </p:cNvSpPr>
          <p:nvPr>
            <p:ph type="subTitle" idx="1"/>
          </p:nvPr>
        </p:nvSpPr>
        <p:spPr>
          <a:xfrm>
            <a:off x="684211" y="1861851"/>
            <a:ext cx="10024183" cy="4274544"/>
          </a:xfrm>
        </p:spPr>
        <p:txBody>
          <a:bodyPr/>
          <a:lstStyle/>
          <a:p>
            <a:r>
              <a:rPr lang="en-US" b="1" dirty="0"/>
              <a:t>	</a:t>
            </a:r>
            <a:r>
              <a:rPr lang="en-US" b="1" dirty="0">
                <a:solidFill>
                  <a:srgbClr val="FFFF00"/>
                </a:solidFill>
              </a:rPr>
              <a:t>A person is not required to physically resist sexual conduct in order to 	show lack of consent. </a:t>
            </a:r>
          </a:p>
          <a:p>
            <a:endParaRPr lang="en-US" b="1" dirty="0"/>
          </a:p>
          <a:p>
            <a:r>
              <a:rPr lang="en-US" b="1" dirty="0"/>
              <a:t>	</a:t>
            </a:r>
            <a:r>
              <a:rPr lang="en-US" b="1" dirty="0">
                <a:solidFill>
                  <a:srgbClr val="FFFF00"/>
                </a:solidFill>
              </a:rPr>
              <a:t>Past consent for sexual activity does not imply ongoing future consent.</a:t>
            </a:r>
          </a:p>
          <a:p>
            <a:endParaRPr lang="en-US" b="1" dirty="0"/>
          </a:p>
          <a:p>
            <a:r>
              <a:rPr lang="en-US" b="1" dirty="0"/>
              <a:t>	</a:t>
            </a:r>
            <a:r>
              <a:rPr lang="en-US" b="1" dirty="0">
                <a:solidFill>
                  <a:srgbClr val="FFFF00"/>
                </a:solidFill>
              </a:rPr>
              <a:t>Sexual activity without consent is sexual assault or rape.</a:t>
            </a:r>
          </a:p>
          <a:p>
            <a:endParaRPr lang="en-US" b="1" dirty="0"/>
          </a:p>
          <a:p>
            <a:r>
              <a:rPr lang="en-US" b="1" dirty="0"/>
              <a:t>	</a:t>
            </a:r>
            <a:r>
              <a:rPr lang="en-US" b="1" dirty="0">
                <a:solidFill>
                  <a:srgbClr val="FFFF00"/>
                </a:solidFill>
              </a:rPr>
              <a:t>The decision to have any type of sexual behavior must be free of force.</a:t>
            </a:r>
          </a:p>
        </p:txBody>
      </p:sp>
      <p:sp>
        <p:nvSpPr>
          <p:cNvPr id="5" name="Right Arrow 4"/>
          <p:cNvSpPr/>
          <p:nvPr/>
        </p:nvSpPr>
        <p:spPr>
          <a:xfrm>
            <a:off x="684211" y="1861851"/>
            <a:ext cx="462708" cy="473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Right Arrow 5"/>
          <p:cNvSpPr/>
          <p:nvPr/>
        </p:nvSpPr>
        <p:spPr>
          <a:xfrm>
            <a:off x="685376" y="3073871"/>
            <a:ext cx="48357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84211" y="4043575"/>
            <a:ext cx="48474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85376" y="4935556"/>
            <a:ext cx="48357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61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341195"/>
            <a:ext cx="8001000" cy="1255594"/>
          </a:xfrm>
        </p:spPr>
        <p:txBody>
          <a:bodyPr>
            <a:normAutofit/>
          </a:bodyPr>
          <a:lstStyle/>
          <a:p>
            <a:r>
              <a:rPr lang="en-US" sz="5400" b="1" dirty="0"/>
              <a:t>Consent vs. force</a:t>
            </a:r>
          </a:p>
        </p:txBody>
      </p:sp>
      <p:sp>
        <p:nvSpPr>
          <p:cNvPr id="3" name="Subtitle 2"/>
          <p:cNvSpPr>
            <a:spLocks noGrp="1"/>
          </p:cNvSpPr>
          <p:nvPr>
            <p:ph type="subTitle" idx="1"/>
          </p:nvPr>
        </p:nvSpPr>
        <p:spPr>
          <a:xfrm>
            <a:off x="684212" y="1828800"/>
            <a:ext cx="10233504" cy="4329629"/>
          </a:xfrm>
        </p:spPr>
        <p:txBody>
          <a:bodyPr>
            <a:normAutofit lnSpcReduction="10000"/>
          </a:bodyPr>
          <a:lstStyle/>
          <a:p>
            <a:endParaRPr lang="en-US" b="1" dirty="0"/>
          </a:p>
          <a:p>
            <a:pPr marL="342900" indent="-342900">
              <a:buFont typeface="Arial" panose="020B0604020202020204" pitchFamily="34" charset="0"/>
              <a:buChar char="•"/>
            </a:pPr>
            <a:r>
              <a:rPr lang="en-US" sz="2800" b="1" dirty="0">
                <a:solidFill>
                  <a:srgbClr val="FFFF00"/>
                </a:solidFill>
              </a:rPr>
              <a:t>Consent must be willing.</a:t>
            </a:r>
          </a:p>
          <a:p>
            <a:pPr marL="342900" indent="-342900">
              <a:buFont typeface="Arial" panose="020B0604020202020204" pitchFamily="34" charset="0"/>
              <a:buChar char="•"/>
            </a:pPr>
            <a:r>
              <a:rPr lang="en-US" sz="2800" b="1" dirty="0">
                <a:solidFill>
                  <a:srgbClr val="FFFF00"/>
                </a:solidFill>
              </a:rPr>
              <a:t>Force can be either physical or emotional.</a:t>
            </a:r>
          </a:p>
          <a:p>
            <a:pPr marL="342900" indent="-342900">
              <a:buFont typeface="Arial" panose="020B0604020202020204" pitchFamily="34" charset="0"/>
              <a:buChar char="•"/>
            </a:pPr>
            <a:r>
              <a:rPr lang="en-US" sz="2800" b="1" u="sng" dirty="0">
                <a:solidFill>
                  <a:srgbClr val="FFFF00"/>
                </a:solidFill>
              </a:rPr>
              <a:t>Examples of physical force</a:t>
            </a:r>
            <a:r>
              <a:rPr lang="en-US" sz="2800" b="1" dirty="0">
                <a:solidFill>
                  <a:srgbClr val="FFFF00"/>
                </a:solidFill>
              </a:rPr>
              <a:t>: Kidnapping, holding someone down, using weapons, taking advantage of someone when they are incapacitated due to drug or alcohol use.</a:t>
            </a:r>
          </a:p>
          <a:p>
            <a:pPr marL="342900" indent="-342900">
              <a:buFont typeface="Arial" panose="020B0604020202020204" pitchFamily="34" charset="0"/>
              <a:buChar char="•"/>
            </a:pPr>
            <a:r>
              <a:rPr lang="en-US" sz="2800" b="1" u="sng" dirty="0">
                <a:solidFill>
                  <a:srgbClr val="FFFF00"/>
                </a:solidFill>
              </a:rPr>
              <a:t>Examples of emotional force</a:t>
            </a:r>
            <a:r>
              <a:rPr lang="en-US" sz="2800" b="1" dirty="0">
                <a:solidFill>
                  <a:srgbClr val="FFFF00"/>
                </a:solidFill>
              </a:rPr>
              <a:t>: threats, peer pressure, blackmail, guilt or coercion. </a:t>
            </a:r>
          </a:p>
        </p:txBody>
      </p:sp>
    </p:spTree>
    <p:extLst>
      <p:ext uri="{BB962C8B-B14F-4D97-AF65-F5344CB8AC3E}">
        <p14:creationId xmlns:p14="http://schemas.microsoft.com/office/powerpoint/2010/main" val="27925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966730"/>
          </a:xfrm>
        </p:spPr>
        <p:txBody>
          <a:bodyPr>
            <a:normAutofit fontScale="90000"/>
          </a:bodyPr>
          <a:lstStyle/>
          <a:p>
            <a:r>
              <a:rPr lang="en-US" b="1" dirty="0"/>
              <a:t>Recap – what is consent?</a:t>
            </a:r>
          </a:p>
        </p:txBody>
      </p:sp>
      <p:sp>
        <p:nvSpPr>
          <p:cNvPr id="3" name="Subtitle 2"/>
          <p:cNvSpPr>
            <a:spLocks noGrp="1"/>
          </p:cNvSpPr>
          <p:nvPr>
            <p:ph type="subTitle" idx="1"/>
          </p:nvPr>
        </p:nvSpPr>
        <p:spPr>
          <a:xfrm>
            <a:off x="684212" y="1972019"/>
            <a:ext cx="10112318" cy="3819181"/>
          </a:xfrm>
        </p:spPr>
        <p:txBody>
          <a:bodyPr>
            <a:normAutofit/>
          </a:bodyPr>
          <a:lstStyle/>
          <a:p>
            <a:r>
              <a:rPr lang="en-US" sz="2800" b="1" dirty="0">
                <a:solidFill>
                  <a:schemeClr val="bg1"/>
                </a:solidFill>
              </a:rPr>
              <a:t>An agreement made when both parties verbally express that they want to engage in sexual activity.</a:t>
            </a:r>
          </a:p>
          <a:p>
            <a:r>
              <a:rPr lang="en-US" sz="2800" b="1" dirty="0">
                <a:solidFill>
                  <a:schemeClr val="bg1"/>
                </a:solidFill>
              </a:rPr>
              <a:t>This includes:</a:t>
            </a:r>
          </a:p>
          <a:p>
            <a:r>
              <a:rPr lang="en-US" sz="2800" b="1" dirty="0">
                <a:solidFill>
                  <a:schemeClr val="bg1"/>
                </a:solidFill>
              </a:rPr>
              <a:t>	</a:t>
            </a:r>
            <a:r>
              <a:rPr lang="en-US" sz="2800" b="1" dirty="0">
                <a:solidFill>
                  <a:srgbClr val="FFFF00"/>
                </a:solidFill>
              </a:rPr>
              <a:t>Mutual</a:t>
            </a:r>
            <a:r>
              <a:rPr lang="en-US" sz="2800" b="1" dirty="0">
                <a:solidFill>
                  <a:schemeClr val="bg1"/>
                </a:solidFill>
              </a:rPr>
              <a:t>; and</a:t>
            </a:r>
          </a:p>
          <a:p>
            <a:r>
              <a:rPr lang="en-US" sz="2800" b="1" dirty="0">
                <a:solidFill>
                  <a:schemeClr val="bg1"/>
                </a:solidFill>
              </a:rPr>
              <a:t>	</a:t>
            </a:r>
            <a:r>
              <a:rPr lang="en-US" sz="2800" b="1" dirty="0">
                <a:solidFill>
                  <a:srgbClr val="FFFF00"/>
                </a:solidFill>
              </a:rPr>
              <a:t>Voluntary</a:t>
            </a:r>
            <a:r>
              <a:rPr lang="en-US" sz="2800" b="1" dirty="0">
                <a:solidFill>
                  <a:schemeClr val="bg1"/>
                </a:solidFill>
              </a:rPr>
              <a:t>; and</a:t>
            </a:r>
          </a:p>
          <a:p>
            <a:r>
              <a:rPr lang="en-US" sz="2800" b="1" dirty="0">
                <a:solidFill>
                  <a:schemeClr val="bg1"/>
                </a:solidFill>
              </a:rPr>
              <a:t>	</a:t>
            </a:r>
            <a:r>
              <a:rPr lang="en-US" sz="2800" b="1" dirty="0">
                <a:solidFill>
                  <a:srgbClr val="FFFF00"/>
                </a:solidFill>
              </a:rPr>
              <a:t>Talked about it before hand </a:t>
            </a:r>
          </a:p>
        </p:txBody>
      </p:sp>
    </p:spTree>
    <p:extLst>
      <p:ext uri="{BB962C8B-B14F-4D97-AF65-F5344CB8AC3E}">
        <p14:creationId xmlns:p14="http://schemas.microsoft.com/office/powerpoint/2010/main" val="419845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2" end="2"/>
                                            </p:txEl>
                                          </p:spTgt>
                                        </p:tgtEl>
                                        <p:attrNameLst>
                                          <p:attrName>r</p:attrName>
                                        </p:attrNameLst>
                                      </p:cBhvr>
                                    </p:animRot>
                                    <p:animRot by="-240000">
                                      <p:cBhvr>
                                        <p:cTn id="7" dur="200" fill="hold">
                                          <p:stCondLst>
                                            <p:cond delay="200"/>
                                          </p:stCondLst>
                                        </p:cTn>
                                        <p:tgtEl>
                                          <p:spTgt spid="3">
                                            <p:txEl>
                                              <p:pRg st="2" end="2"/>
                                            </p:txEl>
                                          </p:spTgt>
                                        </p:tgtEl>
                                        <p:attrNameLst>
                                          <p:attrName>r</p:attrName>
                                        </p:attrNameLst>
                                      </p:cBhvr>
                                    </p:animRot>
                                    <p:animRot by="240000">
                                      <p:cBhvr>
                                        <p:cTn id="8" dur="200" fill="hold">
                                          <p:stCondLst>
                                            <p:cond delay="400"/>
                                          </p:stCondLst>
                                        </p:cTn>
                                        <p:tgtEl>
                                          <p:spTgt spid="3">
                                            <p:txEl>
                                              <p:pRg st="2" end="2"/>
                                            </p:txEl>
                                          </p:spTgt>
                                        </p:tgtEl>
                                        <p:attrNameLst>
                                          <p:attrName>r</p:attrName>
                                        </p:attrNameLst>
                                      </p:cBhvr>
                                    </p:animRot>
                                    <p:animRot by="-240000">
                                      <p:cBhvr>
                                        <p:cTn id="9" dur="200" fill="hold">
                                          <p:stCondLst>
                                            <p:cond delay="600"/>
                                          </p:stCondLst>
                                        </p:cTn>
                                        <p:tgtEl>
                                          <p:spTgt spid="3">
                                            <p:txEl>
                                              <p:pRg st="2" end="2"/>
                                            </p:txEl>
                                          </p:spTgt>
                                        </p:tgtEl>
                                        <p:attrNameLst>
                                          <p:attrName>r</p:attrName>
                                        </p:attrNameLst>
                                      </p:cBhvr>
                                    </p:animRot>
                                    <p:animRot by="120000">
                                      <p:cBhvr>
                                        <p:cTn id="10" dur="200" fill="hold">
                                          <p:stCondLst>
                                            <p:cond delay="800"/>
                                          </p:stCondLst>
                                        </p:cTn>
                                        <p:tgtEl>
                                          <p:spTgt spid="3">
                                            <p:txEl>
                                              <p:pRg st="2" end="2"/>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xEl>
                                              <p:pRg st="3" end="3"/>
                                            </p:txEl>
                                          </p:spTgt>
                                        </p:tgtEl>
                                        <p:attrNameLst>
                                          <p:attrName>r</p:attrName>
                                        </p:attrNameLst>
                                      </p:cBhvr>
                                    </p:animRot>
                                    <p:animRot by="-240000">
                                      <p:cBhvr>
                                        <p:cTn id="15" dur="200" fill="hold">
                                          <p:stCondLst>
                                            <p:cond delay="200"/>
                                          </p:stCondLst>
                                        </p:cTn>
                                        <p:tgtEl>
                                          <p:spTgt spid="3">
                                            <p:txEl>
                                              <p:pRg st="3" end="3"/>
                                            </p:txEl>
                                          </p:spTgt>
                                        </p:tgtEl>
                                        <p:attrNameLst>
                                          <p:attrName>r</p:attrName>
                                        </p:attrNameLst>
                                      </p:cBhvr>
                                    </p:animRot>
                                    <p:animRot by="240000">
                                      <p:cBhvr>
                                        <p:cTn id="16" dur="200" fill="hold">
                                          <p:stCondLst>
                                            <p:cond delay="400"/>
                                          </p:stCondLst>
                                        </p:cTn>
                                        <p:tgtEl>
                                          <p:spTgt spid="3">
                                            <p:txEl>
                                              <p:pRg st="3" end="3"/>
                                            </p:txEl>
                                          </p:spTgt>
                                        </p:tgtEl>
                                        <p:attrNameLst>
                                          <p:attrName>r</p:attrName>
                                        </p:attrNameLst>
                                      </p:cBhvr>
                                    </p:animRot>
                                    <p:animRot by="-240000">
                                      <p:cBhvr>
                                        <p:cTn id="17" dur="200" fill="hold">
                                          <p:stCondLst>
                                            <p:cond delay="600"/>
                                          </p:stCondLst>
                                        </p:cTn>
                                        <p:tgtEl>
                                          <p:spTgt spid="3">
                                            <p:txEl>
                                              <p:pRg st="3" end="3"/>
                                            </p:txEl>
                                          </p:spTgt>
                                        </p:tgtEl>
                                        <p:attrNameLst>
                                          <p:attrName>r</p:attrName>
                                        </p:attrNameLst>
                                      </p:cBhvr>
                                    </p:animRot>
                                    <p:animRot by="120000">
                                      <p:cBhvr>
                                        <p:cTn id="18" dur="200" fill="hold">
                                          <p:stCondLst>
                                            <p:cond delay="800"/>
                                          </p:stCondLst>
                                        </p:cTn>
                                        <p:tgtEl>
                                          <p:spTgt spid="3">
                                            <p:txEl>
                                              <p:pRg st="3" end="3"/>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3">
                                            <p:txEl>
                                              <p:pRg st="4" end="4"/>
                                            </p:txEl>
                                          </p:spTgt>
                                        </p:tgtEl>
                                        <p:attrNameLst>
                                          <p:attrName>r</p:attrName>
                                        </p:attrNameLst>
                                      </p:cBhvr>
                                    </p:animRot>
                                    <p:animRot by="-240000">
                                      <p:cBhvr>
                                        <p:cTn id="23" dur="200" fill="hold">
                                          <p:stCondLst>
                                            <p:cond delay="200"/>
                                          </p:stCondLst>
                                        </p:cTn>
                                        <p:tgtEl>
                                          <p:spTgt spid="3">
                                            <p:txEl>
                                              <p:pRg st="4" end="4"/>
                                            </p:txEl>
                                          </p:spTgt>
                                        </p:tgtEl>
                                        <p:attrNameLst>
                                          <p:attrName>r</p:attrName>
                                        </p:attrNameLst>
                                      </p:cBhvr>
                                    </p:animRot>
                                    <p:animRot by="240000">
                                      <p:cBhvr>
                                        <p:cTn id="24" dur="200" fill="hold">
                                          <p:stCondLst>
                                            <p:cond delay="400"/>
                                          </p:stCondLst>
                                        </p:cTn>
                                        <p:tgtEl>
                                          <p:spTgt spid="3">
                                            <p:txEl>
                                              <p:pRg st="4" end="4"/>
                                            </p:txEl>
                                          </p:spTgt>
                                        </p:tgtEl>
                                        <p:attrNameLst>
                                          <p:attrName>r</p:attrName>
                                        </p:attrNameLst>
                                      </p:cBhvr>
                                    </p:animRot>
                                    <p:animRot by="-240000">
                                      <p:cBhvr>
                                        <p:cTn id="25" dur="200" fill="hold">
                                          <p:stCondLst>
                                            <p:cond delay="600"/>
                                          </p:stCondLst>
                                        </p:cTn>
                                        <p:tgtEl>
                                          <p:spTgt spid="3">
                                            <p:txEl>
                                              <p:pRg st="4" end="4"/>
                                            </p:txEl>
                                          </p:spTgt>
                                        </p:tgtEl>
                                        <p:attrNameLst>
                                          <p:attrName>r</p:attrName>
                                        </p:attrNameLst>
                                      </p:cBhvr>
                                    </p:animRot>
                                    <p:animRot by="120000">
                                      <p:cBhvr>
                                        <p:cTn id="26"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867578"/>
          </a:xfrm>
        </p:spPr>
        <p:txBody>
          <a:bodyPr/>
          <a:lstStyle/>
          <a:p>
            <a:r>
              <a:rPr lang="en-US" b="1" dirty="0"/>
              <a:t>Recap – consent is not:</a:t>
            </a:r>
          </a:p>
        </p:txBody>
      </p:sp>
      <p:sp>
        <p:nvSpPr>
          <p:cNvPr id="3" name="Subtitle 2"/>
          <p:cNvSpPr>
            <a:spLocks noGrp="1"/>
          </p:cNvSpPr>
          <p:nvPr>
            <p:ph type="subTitle" idx="1"/>
          </p:nvPr>
        </p:nvSpPr>
        <p:spPr>
          <a:xfrm>
            <a:off x="684212" y="1861851"/>
            <a:ext cx="10718246" cy="4428780"/>
          </a:xfrm>
        </p:spPr>
        <p:txBody>
          <a:bodyPr>
            <a:normAutofit lnSpcReduction="10000"/>
          </a:bodyPr>
          <a:lstStyle/>
          <a:p>
            <a:r>
              <a:rPr lang="en-US" sz="2400" b="1" dirty="0">
                <a:solidFill>
                  <a:srgbClr val="FFFF00"/>
                </a:solidFill>
              </a:rPr>
              <a:t>*	The absence of “NO”</a:t>
            </a:r>
          </a:p>
          <a:p>
            <a:r>
              <a:rPr lang="en-US" sz="2400" b="1" dirty="0">
                <a:solidFill>
                  <a:srgbClr val="FFFF00"/>
                </a:solidFill>
              </a:rPr>
              <a:t>*	Implied or assumed – even in a relationship</a:t>
            </a:r>
          </a:p>
          <a:p>
            <a:r>
              <a:rPr lang="en-US" sz="2400" b="1" dirty="0">
                <a:solidFill>
                  <a:srgbClr val="FFFF00"/>
                </a:solidFill>
              </a:rPr>
              <a:t>*	Silence or not responding (not answering the question)</a:t>
            </a:r>
          </a:p>
          <a:p>
            <a:r>
              <a:rPr lang="en-US" sz="2400" b="1" dirty="0">
                <a:solidFill>
                  <a:srgbClr val="FFFF00"/>
                </a:solidFill>
              </a:rPr>
              <a:t>*	Saying “yes” because you are afraid to say “no” (threats, coercion, 	blackmail)</a:t>
            </a:r>
          </a:p>
          <a:p>
            <a:r>
              <a:rPr lang="en-US" sz="2400" b="1" dirty="0">
                <a:solidFill>
                  <a:srgbClr val="FFFF00"/>
                </a:solidFill>
              </a:rPr>
              <a:t>*	“I’m not sure”; “I don’t know”; I’m scared”</a:t>
            </a:r>
          </a:p>
          <a:p>
            <a:r>
              <a:rPr lang="en-US" sz="2400" b="1" dirty="0">
                <a:solidFill>
                  <a:srgbClr val="FFFF00"/>
                </a:solidFill>
              </a:rPr>
              <a:t>*	Consent for one act does not mean consent for all acts.</a:t>
            </a:r>
          </a:p>
          <a:p>
            <a:r>
              <a:rPr lang="en-US" sz="2400" b="1" dirty="0">
                <a:solidFill>
                  <a:srgbClr val="FFFF00"/>
                </a:solidFill>
              </a:rPr>
              <a:t>*	Consent given once before does not mean always and every time.</a:t>
            </a:r>
          </a:p>
          <a:p>
            <a:r>
              <a:rPr lang="en-US" sz="2400" b="1" dirty="0">
                <a:solidFill>
                  <a:srgbClr val="FFFF00"/>
                </a:solidFill>
              </a:rPr>
              <a:t>*	Being passed out or sleeping does not equal consent.</a:t>
            </a:r>
          </a:p>
          <a:p>
            <a:endParaRPr lang="en-US" b="1" dirty="0"/>
          </a:p>
        </p:txBody>
      </p:sp>
    </p:spTree>
    <p:extLst>
      <p:ext uri="{BB962C8B-B14F-4D97-AF65-F5344CB8AC3E}">
        <p14:creationId xmlns:p14="http://schemas.microsoft.com/office/powerpoint/2010/main" val="120706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1209102"/>
          </a:xfrm>
        </p:spPr>
        <p:txBody>
          <a:bodyPr/>
          <a:lstStyle/>
          <a:p>
            <a:r>
              <a:rPr lang="en-US" b="1" dirty="0"/>
              <a:t>Tea and consent </a:t>
            </a:r>
          </a:p>
        </p:txBody>
      </p:sp>
      <p:sp>
        <p:nvSpPr>
          <p:cNvPr id="3" name="Subtitle 2"/>
          <p:cNvSpPr>
            <a:spLocks noGrp="1"/>
          </p:cNvSpPr>
          <p:nvPr>
            <p:ph type="subTitle" idx="1"/>
          </p:nvPr>
        </p:nvSpPr>
        <p:spPr>
          <a:xfrm>
            <a:off x="684211" y="3018623"/>
            <a:ext cx="9109784" cy="2772578"/>
          </a:xfrm>
        </p:spPr>
        <p:txBody>
          <a:bodyPr>
            <a:normAutofit/>
          </a:bodyPr>
          <a:lstStyle/>
          <a:p>
            <a:endParaRPr lang="en-US" sz="2400" b="1" dirty="0"/>
          </a:p>
        </p:txBody>
      </p:sp>
      <p:pic>
        <p:nvPicPr>
          <p:cNvPr id="4" name="lOS5_I3Yzog"/>
          <p:cNvPicPr>
            <a:picLocks noRot="1" noChangeAspect="1"/>
          </p:cNvPicPr>
          <p:nvPr>
            <a:videoFile r:link="rId1"/>
          </p:nvPr>
        </p:nvPicPr>
        <p:blipFill>
          <a:blip r:embed="rId3"/>
          <a:stretch>
            <a:fillRect/>
          </a:stretch>
        </p:blipFill>
        <p:spPr>
          <a:xfrm>
            <a:off x="403922" y="0"/>
            <a:ext cx="11275929" cy="6858000"/>
          </a:xfrm>
          <a:prstGeom prst="rect">
            <a:avLst/>
          </a:prstGeom>
        </p:spPr>
      </p:pic>
    </p:spTree>
    <p:extLst>
      <p:ext uri="{BB962C8B-B14F-4D97-AF65-F5344CB8AC3E}">
        <p14:creationId xmlns:p14="http://schemas.microsoft.com/office/powerpoint/2010/main" val="194038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1593376"/>
          </a:xfrm>
        </p:spPr>
        <p:txBody>
          <a:bodyPr/>
          <a:lstStyle/>
          <a:p>
            <a:r>
              <a:rPr lang="en-US" b="1" dirty="0"/>
              <a:t>Dating and domestic violence</a:t>
            </a:r>
          </a:p>
        </p:txBody>
      </p:sp>
      <p:sp>
        <p:nvSpPr>
          <p:cNvPr id="3" name="Subtitle 2"/>
          <p:cNvSpPr>
            <a:spLocks noGrp="1"/>
          </p:cNvSpPr>
          <p:nvPr>
            <p:ph type="subTitle" idx="1"/>
          </p:nvPr>
        </p:nvSpPr>
        <p:spPr>
          <a:xfrm>
            <a:off x="684211" y="2941505"/>
            <a:ext cx="10453841" cy="3448278"/>
          </a:xfrm>
        </p:spPr>
        <p:txBody>
          <a:bodyPr>
            <a:normAutofit/>
          </a:bodyPr>
          <a:lstStyle/>
          <a:p>
            <a:r>
              <a:rPr lang="en-US" sz="2800" b="1" dirty="0">
                <a:solidFill>
                  <a:srgbClr val="FFFF00"/>
                </a:solidFill>
              </a:rPr>
              <a:t>Dating/Domestic violence is a pattern of abusive behavior used to exert power and control over a partner.</a:t>
            </a:r>
          </a:p>
          <a:p>
            <a:endParaRPr lang="en-US" sz="2800" dirty="0">
              <a:solidFill>
                <a:srgbClr val="FFFF00"/>
              </a:solidFill>
            </a:endParaRPr>
          </a:p>
          <a:p>
            <a:r>
              <a:rPr lang="en-US" sz="2800" b="1" dirty="0">
                <a:solidFill>
                  <a:srgbClr val="FFFF00"/>
                </a:solidFill>
              </a:rPr>
              <a:t>Dating/Domestic violence can be physical, sexual, emotional, or psychological actions or threats of actions that influence another person. </a:t>
            </a:r>
          </a:p>
        </p:txBody>
      </p:sp>
    </p:spTree>
    <p:extLst>
      <p:ext uri="{BB962C8B-B14F-4D97-AF65-F5344CB8AC3E}">
        <p14:creationId xmlns:p14="http://schemas.microsoft.com/office/powerpoint/2010/main" val="411223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1220118"/>
          </a:xfrm>
        </p:spPr>
        <p:txBody>
          <a:bodyPr>
            <a:normAutofit/>
          </a:bodyPr>
          <a:lstStyle/>
          <a:p>
            <a:r>
              <a:rPr lang="en-US" sz="5400" b="1" dirty="0"/>
              <a:t>Stalking</a:t>
            </a:r>
          </a:p>
        </p:txBody>
      </p:sp>
      <p:sp>
        <p:nvSpPr>
          <p:cNvPr id="3" name="Subtitle 2"/>
          <p:cNvSpPr>
            <a:spLocks noGrp="1"/>
          </p:cNvSpPr>
          <p:nvPr>
            <p:ph type="subTitle" idx="1"/>
          </p:nvPr>
        </p:nvSpPr>
        <p:spPr>
          <a:xfrm>
            <a:off x="684212" y="2291507"/>
            <a:ext cx="10486892" cy="3966073"/>
          </a:xfrm>
        </p:spPr>
        <p:txBody>
          <a:bodyPr>
            <a:normAutofit/>
          </a:bodyPr>
          <a:lstStyle/>
          <a:p>
            <a:r>
              <a:rPr lang="en-US" sz="3200" b="1" dirty="0">
                <a:solidFill>
                  <a:schemeClr val="bg1"/>
                </a:solidFill>
              </a:rPr>
              <a:t>Stalking </a:t>
            </a:r>
            <a:r>
              <a:rPr lang="en-US" sz="3200" b="1" dirty="0">
                <a:solidFill>
                  <a:srgbClr val="FFFF00"/>
                </a:solidFill>
              </a:rPr>
              <a:t>is a course of conduct directed at a specific person that would cause a reasonable person to fear for his/her safety or the safety of others, or to suffer emotional distress.</a:t>
            </a:r>
          </a:p>
          <a:p>
            <a:endParaRPr lang="en-US" sz="3200" dirty="0">
              <a:solidFill>
                <a:schemeClr val="bg1"/>
              </a:solidFill>
            </a:endParaRPr>
          </a:p>
          <a:p>
            <a:r>
              <a:rPr lang="en-US" sz="3200" b="1" dirty="0">
                <a:solidFill>
                  <a:schemeClr val="bg1"/>
                </a:solidFill>
              </a:rPr>
              <a:t>Stalking </a:t>
            </a:r>
            <a:r>
              <a:rPr lang="en-US" sz="3200" b="1" dirty="0">
                <a:solidFill>
                  <a:srgbClr val="FFFF00"/>
                </a:solidFill>
              </a:rPr>
              <a:t>may include repeatedly following, harassing, threatening, or intimidating another.</a:t>
            </a:r>
          </a:p>
        </p:txBody>
      </p:sp>
    </p:spTree>
    <p:extLst>
      <p:ext uri="{BB962C8B-B14F-4D97-AF65-F5344CB8AC3E}">
        <p14:creationId xmlns:p14="http://schemas.microsoft.com/office/powerpoint/2010/main" val="88233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1374354"/>
          </a:xfrm>
        </p:spPr>
        <p:txBody>
          <a:bodyPr>
            <a:noAutofit/>
          </a:bodyPr>
          <a:lstStyle/>
          <a:p>
            <a:r>
              <a:rPr lang="en-US" sz="4400" b="1" dirty="0"/>
              <a:t>Interim/supportive</a:t>
            </a:r>
            <a:br>
              <a:rPr lang="en-US" sz="4400" b="1" dirty="0"/>
            </a:br>
            <a:r>
              <a:rPr lang="en-US" sz="4400" b="1" dirty="0"/>
              <a:t>measures</a:t>
            </a:r>
          </a:p>
        </p:txBody>
      </p:sp>
      <p:sp>
        <p:nvSpPr>
          <p:cNvPr id="3" name="Subtitle 2"/>
          <p:cNvSpPr>
            <a:spLocks noGrp="1"/>
          </p:cNvSpPr>
          <p:nvPr>
            <p:ph type="subTitle" idx="1"/>
          </p:nvPr>
        </p:nvSpPr>
        <p:spPr>
          <a:xfrm>
            <a:off x="684212" y="2291507"/>
            <a:ext cx="10486892" cy="3966073"/>
          </a:xfrm>
        </p:spPr>
        <p:txBody>
          <a:bodyPr>
            <a:normAutofit lnSpcReduction="10000"/>
          </a:bodyPr>
          <a:lstStyle/>
          <a:p>
            <a:pPr marL="457200" indent="-457200">
              <a:buFont typeface="Arial" panose="020B0604020202020204" pitchFamily="34" charset="0"/>
              <a:buChar char="•"/>
            </a:pPr>
            <a:r>
              <a:rPr lang="en-US" sz="2800" b="1" dirty="0">
                <a:solidFill>
                  <a:srgbClr val="FFFF00"/>
                </a:solidFill>
              </a:rPr>
              <a:t>Campus escort </a:t>
            </a:r>
          </a:p>
          <a:p>
            <a:pPr marL="457200" indent="-457200">
              <a:buFont typeface="Arial" panose="020B0604020202020204" pitchFamily="34" charset="0"/>
              <a:buChar char="•"/>
            </a:pPr>
            <a:r>
              <a:rPr lang="en-US" sz="2800" b="1" dirty="0">
                <a:solidFill>
                  <a:srgbClr val="FFFF00"/>
                </a:solidFill>
              </a:rPr>
              <a:t>No Contact Order</a:t>
            </a:r>
          </a:p>
          <a:p>
            <a:pPr marL="457200" indent="-457200">
              <a:buFont typeface="Arial" panose="020B0604020202020204" pitchFamily="34" charset="0"/>
              <a:buChar char="•"/>
            </a:pPr>
            <a:r>
              <a:rPr lang="en-US" sz="2800" b="1" dirty="0">
                <a:solidFill>
                  <a:srgbClr val="FFFF00"/>
                </a:solidFill>
              </a:rPr>
              <a:t>On-campus housing accommodations </a:t>
            </a:r>
          </a:p>
          <a:p>
            <a:pPr marL="457200" indent="-457200">
              <a:buFont typeface="Arial" panose="020B0604020202020204" pitchFamily="34" charset="0"/>
              <a:buChar char="•"/>
            </a:pPr>
            <a:r>
              <a:rPr lang="en-US" sz="2800" b="1" dirty="0">
                <a:solidFill>
                  <a:srgbClr val="FFFF00"/>
                </a:solidFill>
              </a:rPr>
              <a:t>Counseling services </a:t>
            </a:r>
          </a:p>
          <a:p>
            <a:pPr marL="457200" indent="-457200">
              <a:buFont typeface="Arial" panose="020B0604020202020204" pitchFamily="34" charset="0"/>
              <a:buChar char="•"/>
            </a:pPr>
            <a:r>
              <a:rPr lang="en-US" sz="2800" b="1" dirty="0">
                <a:solidFill>
                  <a:srgbClr val="FFFF00"/>
                </a:solidFill>
              </a:rPr>
              <a:t>Medical services </a:t>
            </a:r>
          </a:p>
          <a:p>
            <a:pPr marL="457200" indent="-457200">
              <a:buFont typeface="Arial" panose="020B0604020202020204" pitchFamily="34" charset="0"/>
              <a:buChar char="•"/>
            </a:pPr>
            <a:r>
              <a:rPr lang="en-US" sz="2800" b="1" dirty="0">
                <a:solidFill>
                  <a:srgbClr val="FFFF00"/>
                </a:solidFill>
              </a:rPr>
              <a:t>Class accommodations </a:t>
            </a:r>
          </a:p>
          <a:p>
            <a:pPr marL="457200" indent="-457200">
              <a:buFont typeface="Arial" panose="020B0604020202020204" pitchFamily="34" charset="0"/>
              <a:buChar char="•"/>
            </a:pPr>
            <a:r>
              <a:rPr lang="en-US" sz="2800" b="1" dirty="0">
                <a:solidFill>
                  <a:srgbClr val="FFFF00"/>
                </a:solidFill>
              </a:rPr>
              <a:t>Ban from </a:t>
            </a:r>
            <a:r>
              <a:rPr lang="en-US" sz="2800" b="1">
                <a:solidFill>
                  <a:srgbClr val="FFFF00"/>
                </a:solidFill>
              </a:rPr>
              <a:t>campus/on-campus housing </a:t>
            </a:r>
          </a:p>
          <a:p>
            <a:endParaRPr lang="en-US" sz="2800" b="1" dirty="0">
              <a:solidFill>
                <a:srgbClr val="FFFF00"/>
              </a:solidFill>
            </a:endParaRPr>
          </a:p>
        </p:txBody>
      </p:sp>
    </p:spTree>
    <p:extLst>
      <p:ext uri="{BB962C8B-B14F-4D97-AF65-F5344CB8AC3E}">
        <p14:creationId xmlns:p14="http://schemas.microsoft.com/office/powerpoint/2010/main" val="257852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823511"/>
          </a:xfrm>
        </p:spPr>
        <p:txBody>
          <a:bodyPr>
            <a:normAutofit fontScale="90000"/>
          </a:bodyPr>
          <a:lstStyle/>
          <a:p>
            <a:pPr algn="ctr"/>
            <a:r>
              <a:rPr lang="en-US" sz="5400" b="1" dirty="0"/>
              <a:t>Scenario # 1</a:t>
            </a:r>
          </a:p>
        </p:txBody>
      </p:sp>
      <p:sp>
        <p:nvSpPr>
          <p:cNvPr id="3" name="Subtitle 2"/>
          <p:cNvSpPr>
            <a:spLocks noGrp="1"/>
          </p:cNvSpPr>
          <p:nvPr>
            <p:ph type="subTitle" idx="1"/>
          </p:nvPr>
        </p:nvSpPr>
        <p:spPr>
          <a:xfrm>
            <a:off x="684212" y="1729648"/>
            <a:ext cx="10486892" cy="4869455"/>
          </a:xfrm>
        </p:spPr>
        <p:txBody>
          <a:bodyPr>
            <a:normAutofit/>
          </a:bodyPr>
          <a:lstStyle/>
          <a:p>
            <a:r>
              <a:rPr lang="en-US" sz="2400" b="1" dirty="0">
                <a:solidFill>
                  <a:srgbClr val="FFFF00"/>
                </a:solidFill>
              </a:rPr>
              <a:t>John and Jane meet at a party.  They spend the evening together dancing and getting to know each other.  John convinces Jane to come up to John’s room.  John tells Jane that if she comes up to his room they are going to have sex.  Jane comes up to John’s room.  From 11:00pm until 3:00am, John uses every line John can think of to convince Jane to have sex, but Jane refuses.  John keeps at Jane and begins to question her religious beliefs, and accuses Jane of being a tease.  At last, it seems to John that Jane’s resolve is weakening, and John convinces Jane to touch his genitals.  Jane would never have done it but for John’s persistence.  John feels that Jane wanted to do it all along but was playing shy.  Why else would Jane come to the room?  She could have just left, right?  </a:t>
            </a:r>
          </a:p>
        </p:txBody>
      </p:sp>
    </p:spTree>
    <p:extLst>
      <p:ext uri="{BB962C8B-B14F-4D97-AF65-F5344CB8AC3E}">
        <p14:creationId xmlns:p14="http://schemas.microsoft.com/office/powerpoint/2010/main" val="3658937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504968"/>
            <a:ext cx="10376723" cy="941695"/>
          </a:xfrm>
        </p:spPr>
        <p:txBody>
          <a:bodyPr>
            <a:normAutofit/>
          </a:bodyPr>
          <a:lstStyle/>
          <a:p>
            <a:r>
              <a:rPr lang="en-US" b="1" dirty="0"/>
              <a:t>What should I report?</a:t>
            </a:r>
          </a:p>
        </p:txBody>
      </p:sp>
      <p:sp>
        <p:nvSpPr>
          <p:cNvPr id="3" name="Subtitle 2"/>
          <p:cNvSpPr>
            <a:spLocks noGrp="1"/>
          </p:cNvSpPr>
          <p:nvPr>
            <p:ph type="subTitle" idx="1"/>
          </p:nvPr>
        </p:nvSpPr>
        <p:spPr>
          <a:xfrm>
            <a:off x="684211" y="2197290"/>
            <a:ext cx="11059769" cy="3994189"/>
          </a:xfrm>
        </p:spPr>
        <p:txBody>
          <a:bodyPr>
            <a:normAutofit/>
          </a:bodyPr>
          <a:lstStyle/>
          <a:p>
            <a:r>
              <a:rPr lang="en-US" sz="2800" b="1" dirty="0">
                <a:solidFill>
                  <a:srgbClr val="FFFF00"/>
                </a:solidFill>
              </a:rPr>
              <a:t>Under Title IX, discrimination on the basis of sex also includes sexual harassment, which includes: </a:t>
            </a:r>
          </a:p>
          <a:p>
            <a:r>
              <a:rPr lang="en-US" sz="2800" b="1" i="1" dirty="0">
                <a:solidFill>
                  <a:schemeClr val="tx1"/>
                </a:solidFill>
              </a:rPr>
              <a:t>sexual assault, rape, acquaintance rape, stalking, relationship violence (domestic violence and dating violence), or any other discrimination or harassment based on sex.</a:t>
            </a:r>
          </a:p>
          <a:p>
            <a:r>
              <a:rPr lang="en-US" sz="2800" b="1" dirty="0">
                <a:solidFill>
                  <a:srgbClr val="FFFF00"/>
                </a:solidFill>
              </a:rPr>
              <a:t>It is a violation of University policy as well as applicable law to commit or to attempt to commit these acts.</a:t>
            </a:r>
          </a:p>
        </p:txBody>
      </p:sp>
    </p:spTree>
    <p:extLst>
      <p:ext uri="{BB962C8B-B14F-4D97-AF65-F5344CB8AC3E}">
        <p14:creationId xmlns:p14="http://schemas.microsoft.com/office/powerpoint/2010/main" val="309676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685800"/>
            <a:ext cx="8999615" cy="1781978"/>
          </a:xfrm>
        </p:spPr>
        <p:txBody>
          <a:bodyPr>
            <a:normAutofit/>
          </a:bodyPr>
          <a:lstStyle/>
          <a:p>
            <a:pPr algn="ctr"/>
            <a:endParaRPr lang="en-US" sz="5400" b="1" dirty="0"/>
          </a:p>
        </p:txBody>
      </p:sp>
      <p:sp>
        <p:nvSpPr>
          <p:cNvPr id="3" name="Subtitle 2"/>
          <p:cNvSpPr>
            <a:spLocks noGrp="1"/>
          </p:cNvSpPr>
          <p:nvPr>
            <p:ph type="subTitle" idx="1"/>
          </p:nvPr>
        </p:nvSpPr>
        <p:spPr>
          <a:xfrm>
            <a:off x="684212" y="2820318"/>
            <a:ext cx="10486892" cy="3778785"/>
          </a:xfrm>
        </p:spPr>
        <p:txBody>
          <a:bodyPr>
            <a:normAutofit/>
          </a:bodyPr>
          <a:lstStyle/>
          <a:p>
            <a:endParaRPr lang="en-US" sz="2400" b="1" dirty="0">
              <a:solidFill>
                <a:srgbClr val="FFFF00"/>
              </a:solidFill>
            </a:endParaRPr>
          </a:p>
        </p:txBody>
      </p:sp>
      <p:pic>
        <p:nvPicPr>
          <p:cNvPr id="4" name="Picture 3" descr="No &lt;strong&gt;coercion&lt;/strong&gt;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09" y="380999"/>
            <a:ext cx="10917715" cy="6218103"/>
          </a:xfrm>
          <a:prstGeom prst="rect">
            <a:avLst/>
          </a:prstGeom>
        </p:spPr>
      </p:pic>
    </p:spTree>
    <p:extLst>
      <p:ext uri="{BB962C8B-B14F-4D97-AF65-F5344CB8AC3E}">
        <p14:creationId xmlns:p14="http://schemas.microsoft.com/office/powerpoint/2010/main" val="3007890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685800"/>
            <a:ext cx="10663161" cy="45719"/>
          </a:xfrm>
        </p:spPr>
        <p:txBody>
          <a:bodyPr>
            <a:normAutofit fontScale="90000"/>
          </a:bodyPr>
          <a:lstStyle/>
          <a:p>
            <a:endParaRPr lang="en-US" b="1" dirty="0"/>
          </a:p>
        </p:txBody>
      </p:sp>
      <p:sp>
        <p:nvSpPr>
          <p:cNvPr id="3" name="Subtitle 2"/>
          <p:cNvSpPr>
            <a:spLocks noGrp="1"/>
          </p:cNvSpPr>
          <p:nvPr>
            <p:ph type="subTitle" idx="1"/>
          </p:nvPr>
        </p:nvSpPr>
        <p:spPr>
          <a:xfrm>
            <a:off x="684212" y="947452"/>
            <a:ext cx="10475875" cy="5354196"/>
          </a:xfrm>
        </p:spPr>
        <p:txBody>
          <a:bodyPr>
            <a:normAutofit/>
          </a:bodyPr>
          <a:lstStyle/>
          <a:p>
            <a:pPr marL="342900" indent="-342900">
              <a:buFont typeface="Arial" panose="020B0604020202020204" pitchFamily="34" charset="0"/>
              <a:buChar char="•"/>
            </a:pPr>
            <a:r>
              <a:rPr lang="en-US" sz="3200" b="1" dirty="0">
                <a:solidFill>
                  <a:srgbClr val="FFFF00"/>
                </a:solidFill>
              </a:rPr>
              <a:t>John perpetrated sexual assault against Jane by using coercion to obtain sexual contact, pressuring Jane to an unreasonable level.  Where sexual activity is coerced, </a:t>
            </a:r>
            <a:r>
              <a:rPr lang="en-US" sz="3200" b="1" u="sng" dirty="0">
                <a:solidFill>
                  <a:srgbClr val="FFFF00"/>
                </a:solidFill>
              </a:rPr>
              <a:t>IT IS FORCED</a:t>
            </a:r>
            <a:r>
              <a:rPr lang="en-US" sz="3200" b="1" dirty="0">
                <a:solidFill>
                  <a:srgbClr val="FFFF00"/>
                </a:solidFill>
              </a:rPr>
              <a:t>.</a:t>
            </a:r>
          </a:p>
          <a:p>
            <a:pPr marL="342900" indent="-342900">
              <a:buFont typeface="Arial" panose="020B0604020202020204" pitchFamily="34" charset="0"/>
              <a:buChar char="•"/>
            </a:pPr>
            <a:endParaRPr lang="en-US" sz="3200" b="1" dirty="0">
              <a:solidFill>
                <a:srgbClr val="FFFF00"/>
              </a:solidFill>
            </a:endParaRPr>
          </a:p>
          <a:p>
            <a:pPr marL="342900" indent="-342900">
              <a:buFont typeface="Arial" panose="020B0604020202020204" pitchFamily="34" charset="0"/>
              <a:buChar char="•"/>
            </a:pPr>
            <a:r>
              <a:rPr lang="en-US" sz="3200" b="1" dirty="0">
                <a:solidFill>
                  <a:srgbClr val="FFFF00"/>
                </a:solidFill>
              </a:rPr>
              <a:t>Sexual contact without consent is sexual assault.</a:t>
            </a:r>
          </a:p>
        </p:txBody>
      </p:sp>
    </p:spTree>
    <p:extLst>
      <p:ext uri="{BB962C8B-B14F-4D97-AF65-F5344CB8AC3E}">
        <p14:creationId xmlns:p14="http://schemas.microsoft.com/office/powerpoint/2010/main" val="2011990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242371"/>
            <a:ext cx="10663161" cy="1178805"/>
          </a:xfrm>
        </p:spPr>
        <p:txBody>
          <a:bodyPr>
            <a:normAutofit/>
          </a:bodyPr>
          <a:lstStyle/>
          <a:p>
            <a:pPr algn="ctr"/>
            <a:r>
              <a:rPr lang="en-US" b="1" dirty="0">
                <a:effectLst>
                  <a:outerShdw blurRad="38100" dist="38100" dir="2700000" algn="tl">
                    <a:srgbClr val="000000">
                      <a:alpha val="43137"/>
                    </a:srgbClr>
                  </a:outerShdw>
                </a:effectLst>
              </a:rPr>
              <a:t>SCENARIO # 2</a:t>
            </a:r>
          </a:p>
        </p:txBody>
      </p:sp>
      <p:sp>
        <p:nvSpPr>
          <p:cNvPr id="3" name="Subtitle 2"/>
          <p:cNvSpPr>
            <a:spLocks noGrp="1"/>
          </p:cNvSpPr>
          <p:nvPr>
            <p:ph type="subTitle" idx="1"/>
          </p:nvPr>
        </p:nvSpPr>
        <p:spPr>
          <a:xfrm>
            <a:off x="684212" y="1784733"/>
            <a:ext cx="10475875" cy="4516915"/>
          </a:xfrm>
        </p:spPr>
        <p:txBody>
          <a:bodyPr>
            <a:normAutofit/>
          </a:bodyPr>
          <a:lstStyle/>
          <a:p>
            <a:r>
              <a:rPr lang="en-US" sz="2800" b="1" dirty="0">
                <a:solidFill>
                  <a:srgbClr val="FFFF00"/>
                </a:solidFill>
              </a:rPr>
              <a:t>Riley and Parker are dating.  Parker is uncertain about whether they should have sex, but Riley is persuasive and finally obtains Parker’s voluntary agreement.  As they engage in sex, Parker says “wait, stop, that hurts.” Riley nonetheless continues for several more minutes, ignoring Parker.  Afterwards, Parker is upset.  Riley apologizes, but says they were too far into it to stop.</a:t>
            </a:r>
          </a:p>
        </p:txBody>
      </p:sp>
    </p:spTree>
    <p:extLst>
      <p:ext uri="{BB962C8B-B14F-4D97-AF65-F5344CB8AC3E}">
        <p14:creationId xmlns:p14="http://schemas.microsoft.com/office/powerpoint/2010/main" val="241447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242371"/>
            <a:ext cx="10663161" cy="1178805"/>
          </a:xfrm>
        </p:spPr>
        <p:txBody>
          <a:bodyPr>
            <a:normAutofit/>
          </a:bodyPr>
          <a:lstStyle/>
          <a:p>
            <a:pPr algn="ct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4212" y="1784733"/>
            <a:ext cx="10475875" cy="4516915"/>
          </a:xfrm>
        </p:spPr>
        <p:txBody>
          <a:bodyPr>
            <a:normAutofit/>
          </a:bodyPr>
          <a:lstStyle/>
          <a:p>
            <a:r>
              <a:rPr lang="en-US" sz="4000" b="1" dirty="0">
                <a:solidFill>
                  <a:srgbClr val="FFFF00"/>
                </a:solidFill>
              </a:rPr>
              <a:t>Although Parker initially consented, that consent was withdrawn.  At any point, if consent is withdrawn, any sexual contact beyond that point is sexual assault.</a:t>
            </a:r>
          </a:p>
        </p:txBody>
      </p:sp>
    </p:spTree>
    <p:extLst>
      <p:ext uri="{BB962C8B-B14F-4D97-AF65-F5344CB8AC3E}">
        <p14:creationId xmlns:p14="http://schemas.microsoft.com/office/powerpoint/2010/main" val="2616620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685799"/>
            <a:ext cx="10663161" cy="1627743"/>
          </a:xfrm>
        </p:spPr>
        <p:txBody>
          <a:bodyPr/>
          <a:lstStyle/>
          <a:p>
            <a:r>
              <a:rPr lang="en-US" b="1" dirty="0"/>
              <a:t>Who do you tell?</a:t>
            </a:r>
            <a:br>
              <a:rPr lang="en-US" b="1" dirty="0"/>
            </a:br>
            <a:r>
              <a:rPr lang="en-US" b="1" dirty="0"/>
              <a:t>Can I just tell the police?</a:t>
            </a:r>
          </a:p>
        </p:txBody>
      </p:sp>
      <p:sp>
        <p:nvSpPr>
          <p:cNvPr id="3" name="Subtitle 2"/>
          <p:cNvSpPr>
            <a:spLocks noGrp="1"/>
          </p:cNvSpPr>
          <p:nvPr>
            <p:ph type="subTitle" idx="1"/>
          </p:nvPr>
        </p:nvSpPr>
        <p:spPr>
          <a:xfrm>
            <a:off x="684212" y="2622014"/>
            <a:ext cx="10475875" cy="3679633"/>
          </a:xfrm>
        </p:spPr>
        <p:txBody>
          <a:bodyPr>
            <a:normAutofit/>
          </a:bodyPr>
          <a:lstStyle/>
          <a:p>
            <a:pPr marL="342900" indent="-342900">
              <a:buFont typeface="Arial" panose="020B0604020202020204" pitchFamily="34" charset="0"/>
              <a:buChar char="•"/>
            </a:pPr>
            <a:r>
              <a:rPr lang="en-US" sz="3200" b="1" dirty="0">
                <a:solidFill>
                  <a:srgbClr val="FFFF00"/>
                </a:solidFill>
              </a:rPr>
              <a:t>Law enforcement involvement does not relieve the institution from investigating under Title IX.</a:t>
            </a:r>
          </a:p>
          <a:p>
            <a:pPr marL="342900" indent="-342900">
              <a:buFont typeface="Arial" panose="020B0604020202020204" pitchFamily="34" charset="0"/>
              <a:buChar char="•"/>
            </a:pPr>
            <a:r>
              <a:rPr lang="en-US" sz="3200" b="1" dirty="0">
                <a:solidFill>
                  <a:srgbClr val="FFFF00"/>
                </a:solidFill>
              </a:rPr>
              <a:t>You may have a Title IX violation without a criminal violation (standard of proof is different).</a:t>
            </a:r>
          </a:p>
          <a:p>
            <a:pPr marL="342900" indent="-342900">
              <a:buFont typeface="Arial" panose="020B0604020202020204" pitchFamily="34" charset="0"/>
              <a:buChar char="•"/>
            </a:pPr>
            <a:r>
              <a:rPr lang="en-US" sz="3200" b="1" dirty="0">
                <a:solidFill>
                  <a:srgbClr val="FFFF00"/>
                </a:solidFill>
              </a:rPr>
              <a:t>Complainant may not want to notify the police. </a:t>
            </a:r>
          </a:p>
        </p:txBody>
      </p:sp>
    </p:spTree>
    <p:extLst>
      <p:ext uri="{BB962C8B-B14F-4D97-AF65-F5344CB8AC3E}">
        <p14:creationId xmlns:p14="http://schemas.microsoft.com/office/powerpoint/2010/main" val="118202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0834498" cy="1033819"/>
          </a:xfrm>
        </p:spPr>
        <p:txBody>
          <a:bodyPr/>
          <a:lstStyle/>
          <a:p>
            <a:r>
              <a:rPr lang="en-US" b="1" dirty="0"/>
              <a:t>points to remember</a:t>
            </a:r>
          </a:p>
        </p:txBody>
      </p:sp>
      <p:sp>
        <p:nvSpPr>
          <p:cNvPr id="3" name="Subtitle 2"/>
          <p:cNvSpPr>
            <a:spLocks noGrp="1"/>
          </p:cNvSpPr>
          <p:nvPr>
            <p:ph type="subTitle" idx="1"/>
          </p:nvPr>
        </p:nvSpPr>
        <p:spPr>
          <a:xfrm>
            <a:off x="684212" y="2129051"/>
            <a:ext cx="10520600" cy="4067033"/>
          </a:xfrm>
        </p:spPr>
        <p:txBody>
          <a:bodyPr>
            <a:normAutofit/>
          </a:bodyPr>
          <a:lstStyle/>
          <a:p>
            <a:pPr marL="342900" indent="-342900">
              <a:buFont typeface="Wingdings" panose="05000000000000000000" pitchFamily="2" charset="2"/>
              <a:buChar char="Ø"/>
            </a:pPr>
            <a:r>
              <a:rPr lang="en-US" sz="2800" b="1" dirty="0">
                <a:solidFill>
                  <a:srgbClr val="FFFF00"/>
                </a:solidFill>
              </a:rPr>
              <a:t>The University is committed to ensuring a community that is safe for all who study, live, work, and visit here.</a:t>
            </a:r>
          </a:p>
          <a:p>
            <a:pPr marL="342900" indent="-342900">
              <a:buFont typeface="Wingdings" panose="05000000000000000000" pitchFamily="2" charset="2"/>
              <a:buChar char="Ø"/>
            </a:pPr>
            <a:r>
              <a:rPr lang="en-US" sz="2800" b="1" dirty="0">
                <a:solidFill>
                  <a:srgbClr val="FFFF00"/>
                </a:solidFill>
              </a:rPr>
              <a:t>Please report incidents of sex discrimination, sexual harassment or sexual violence.</a:t>
            </a:r>
          </a:p>
          <a:p>
            <a:pPr marL="342900" indent="-342900">
              <a:buFont typeface="Wingdings" panose="05000000000000000000" pitchFamily="2" charset="2"/>
              <a:buChar char="Ø"/>
            </a:pPr>
            <a:r>
              <a:rPr lang="en-US" sz="2800" b="1" dirty="0">
                <a:solidFill>
                  <a:srgbClr val="FFFF00"/>
                </a:solidFill>
              </a:rPr>
              <a:t>Though it may be difficult, immediate reporting allows for the best possible efforts to support the complainant, investigate the claims, and to prevent a recurrence.</a:t>
            </a:r>
          </a:p>
        </p:txBody>
      </p:sp>
    </p:spTree>
    <p:extLst>
      <p:ext uri="{BB962C8B-B14F-4D97-AF65-F5344CB8AC3E}">
        <p14:creationId xmlns:p14="http://schemas.microsoft.com/office/powerpoint/2010/main" val="927883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856562"/>
          </a:xfrm>
        </p:spPr>
        <p:txBody>
          <a:bodyPr>
            <a:noAutofit/>
          </a:bodyPr>
          <a:lstStyle/>
          <a:p>
            <a:r>
              <a:rPr lang="en-US" sz="5400" b="1" dirty="0"/>
              <a:t>resources</a:t>
            </a:r>
          </a:p>
        </p:txBody>
      </p:sp>
      <p:sp>
        <p:nvSpPr>
          <p:cNvPr id="3" name="Subtitle 2"/>
          <p:cNvSpPr>
            <a:spLocks noGrp="1"/>
          </p:cNvSpPr>
          <p:nvPr>
            <p:ph type="subTitle" idx="1"/>
          </p:nvPr>
        </p:nvSpPr>
        <p:spPr>
          <a:xfrm>
            <a:off x="684212" y="1850835"/>
            <a:ext cx="10409774" cy="4461830"/>
          </a:xfrm>
        </p:spPr>
        <p:txBody>
          <a:bodyPr>
            <a:normAutofit/>
          </a:bodyPr>
          <a:lstStyle/>
          <a:p>
            <a:r>
              <a:rPr lang="en-US" sz="2000" b="1" dirty="0">
                <a:solidFill>
                  <a:srgbClr val="FFFF00"/>
                </a:solidFill>
              </a:rPr>
              <a:t>Jackson State University Police Department – Campus Police</a:t>
            </a:r>
          </a:p>
          <a:p>
            <a:r>
              <a:rPr lang="en-US" sz="2000" b="1" dirty="0">
                <a:solidFill>
                  <a:srgbClr val="FFFF00"/>
                </a:solidFill>
              </a:rPr>
              <a:t>(601)979-2580</a:t>
            </a:r>
          </a:p>
          <a:p>
            <a:endParaRPr lang="en-US" sz="2000" b="1" dirty="0">
              <a:solidFill>
                <a:srgbClr val="FFFF00"/>
              </a:solidFill>
            </a:endParaRPr>
          </a:p>
          <a:p>
            <a:pPr lvl="0">
              <a:buClr>
                <a:prstClr val="white"/>
              </a:buClr>
            </a:pPr>
            <a:r>
              <a:rPr lang="en-US" sz="2000" b="1" dirty="0">
                <a:solidFill>
                  <a:srgbClr val="FFFF00"/>
                </a:solidFill>
              </a:rPr>
              <a:t>Latasha Norman Counseling Center		Applied Psychological Services </a:t>
            </a:r>
          </a:p>
          <a:p>
            <a:pPr lvl="0">
              <a:buClr>
                <a:prstClr val="white"/>
              </a:buClr>
            </a:pPr>
            <a:r>
              <a:rPr lang="en-US" sz="2000" b="1" dirty="0">
                <a:solidFill>
                  <a:srgbClr val="FFFF00"/>
                </a:solidFill>
              </a:rPr>
              <a:t>(601)979-0374								</a:t>
            </a:r>
            <a:r>
              <a:rPr lang="en-US" sz="2000" b="1">
                <a:solidFill>
                  <a:srgbClr val="FFFF00"/>
                </a:solidFill>
              </a:rPr>
              <a:t>(601)979-3381</a:t>
            </a:r>
          </a:p>
          <a:p>
            <a:pPr lvl="0">
              <a:buClr>
                <a:prstClr val="white"/>
              </a:buClr>
            </a:pPr>
            <a:endParaRPr lang="en-US" sz="2000" b="1" dirty="0">
              <a:solidFill>
                <a:srgbClr val="FFFF00"/>
              </a:solidFill>
            </a:endParaRPr>
          </a:p>
          <a:p>
            <a:r>
              <a:rPr lang="en-US" sz="2000" b="1" dirty="0">
                <a:solidFill>
                  <a:srgbClr val="FFFF00"/>
                </a:solidFill>
              </a:rPr>
              <a:t>Title IX Office</a:t>
            </a:r>
          </a:p>
          <a:p>
            <a:r>
              <a:rPr lang="en-US" sz="2000" b="1" dirty="0">
                <a:solidFill>
                  <a:srgbClr val="FFFF00"/>
                </a:solidFill>
              </a:rPr>
              <a:t>(601) 979-1315</a:t>
            </a:r>
          </a:p>
          <a:p>
            <a:r>
              <a:rPr lang="en-US" sz="2000" b="1" dirty="0">
                <a:solidFill>
                  <a:srgbClr val="FFFF00"/>
                </a:solidFill>
              </a:rPr>
              <a:t>(601) 979-6804</a:t>
            </a:r>
          </a:p>
          <a:p>
            <a:r>
              <a:rPr lang="en-US" sz="2000" b="1" dirty="0">
                <a:solidFill>
                  <a:srgbClr val="FFFF00"/>
                </a:solidFill>
              </a:rPr>
              <a:t>(601) 927-4766</a:t>
            </a:r>
          </a:p>
        </p:txBody>
      </p:sp>
    </p:spTree>
    <p:extLst>
      <p:ext uri="{BB962C8B-B14F-4D97-AF65-F5344CB8AC3E}">
        <p14:creationId xmlns:p14="http://schemas.microsoft.com/office/powerpoint/2010/main" val="436348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288755"/>
          </a:xfrm>
        </p:spPr>
        <p:txBody>
          <a:bodyPr>
            <a:normAutofit/>
          </a:bodyPr>
          <a:lstStyle/>
          <a:p>
            <a:pPr algn="ctr"/>
            <a:r>
              <a:rPr lang="en-US" sz="6600" b="1" dirty="0"/>
              <a:t>questions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0532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232013"/>
            <a:ext cx="10663161" cy="818866"/>
          </a:xfrm>
        </p:spPr>
        <p:txBody>
          <a:bodyPr>
            <a:noAutofit/>
          </a:bodyPr>
          <a:lstStyle/>
          <a:p>
            <a:pPr algn="ctr"/>
            <a:r>
              <a:rPr lang="en-US" sz="4400" b="1" u="sng" dirty="0">
                <a:effectLst>
                  <a:outerShdw blurRad="38100" dist="38100" dir="2700000" algn="tl">
                    <a:srgbClr val="000000">
                      <a:alpha val="43137"/>
                    </a:srgbClr>
                  </a:outerShdw>
                </a:effectLst>
              </a:rPr>
              <a:t>What should I report? </a:t>
            </a:r>
          </a:p>
        </p:txBody>
      </p:sp>
      <p:sp>
        <p:nvSpPr>
          <p:cNvPr id="3" name="Subtitle 2"/>
          <p:cNvSpPr>
            <a:spLocks noGrp="1"/>
          </p:cNvSpPr>
          <p:nvPr>
            <p:ph type="subTitle" idx="1"/>
          </p:nvPr>
        </p:nvSpPr>
        <p:spPr>
          <a:xfrm>
            <a:off x="761328" y="1473959"/>
            <a:ext cx="10975747" cy="5076966"/>
          </a:xfrm>
        </p:spPr>
        <p:txBody>
          <a:bodyPr>
            <a:noAutofit/>
          </a:bodyPr>
          <a:lstStyle/>
          <a:p>
            <a:endParaRPr lang="en-US" sz="2800" b="1" dirty="0">
              <a:solidFill>
                <a:srgbClr val="FFFF00"/>
              </a:solidFill>
            </a:endParaRPr>
          </a:p>
        </p:txBody>
      </p:sp>
      <p:pic>
        <p:nvPicPr>
          <p:cNvPr id="4" name="h95-IL3C-Z8"/>
          <p:cNvPicPr>
            <a:picLocks noRot="1" noChangeAspect="1"/>
          </p:cNvPicPr>
          <p:nvPr>
            <a:videoFile r:link="rId1"/>
          </p:nvPr>
        </p:nvPicPr>
        <p:blipFill>
          <a:blip r:embed="rId3"/>
          <a:stretch>
            <a:fillRect/>
          </a:stretch>
        </p:blipFill>
        <p:spPr>
          <a:xfrm>
            <a:off x="3810000" y="2143125"/>
            <a:ext cx="4572000" cy="2571750"/>
          </a:xfrm>
          <a:prstGeom prst="rect">
            <a:avLst/>
          </a:prstGeom>
        </p:spPr>
      </p:pic>
    </p:spTree>
    <p:extLst>
      <p:ext uri="{BB962C8B-B14F-4D97-AF65-F5344CB8AC3E}">
        <p14:creationId xmlns:p14="http://schemas.microsoft.com/office/powerpoint/2010/main" val="45882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29620" y="232013"/>
            <a:ext cx="10663161" cy="818866"/>
          </a:xfrm>
        </p:spPr>
        <p:txBody>
          <a:bodyPr>
            <a:noAutofit/>
          </a:bodyPr>
          <a:lstStyle/>
          <a:p>
            <a:pPr algn="ctr"/>
            <a:r>
              <a:rPr lang="en-US" sz="4400" b="1" dirty="0">
                <a:effectLst>
                  <a:outerShdw blurRad="38100" dist="38100" dir="2700000" algn="tl">
                    <a:srgbClr val="000000">
                      <a:alpha val="43137"/>
                    </a:srgbClr>
                  </a:outerShdw>
                </a:effectLst>
              </a:rPr>
              <a:t>On-campus vs. off-campus</a:t>
            </a:r>
            <a:r>
              <a:rPr lang="en-US" sz="4400" b="1" u="sng" dirty="0">
                <a:effectLst>
                  <a:outerShdw blurRad="38100" dist="38100" dir="2700000" algn="tl">
                    <a:srgbClr val="000000">
                      <a:alpha val="43137"/>
                    </a:srgbClr>
                  </a:outerShdw>
                </a:effectLst>
              </a:rPr>
              <a:t> </a:t>
            </a:r>
          </a:p>
        </p:txBody>
      </p:sp>
      <p:sp>
        <p:nvSpPr>
          <p:cNvPr id="3" name="Subtitle 2"/>
          <p:cNvSpPr>
            <a:spLocks noGrp="1"/>
          </p:cNvSpPr>
          <p:nvPr>
            <p:ph type="subTitle" idx="1"/>
          </p:nvPr>
        </p:nvSpPr>
        <p:spPr>
          <a:xfrm>
            <a:off x="761328" y="1473959"/>
            <a:ext cx="10975747" cy="5076966"/>
          </a:xfrm>
        </p:spPr>
        <p:txBody>
          <a:bodyPr>
            <a:noAutofit/>
          </a:bodyPr>
          <a:lstStyle/>
          <a:p>
            <a:r>
              <a:rPr lang="en-US" sz="2800" b="1" dirty="0">
                <a:solidFill>
                  <a:srgbClr val="FFFF00"/>
                </a:solidFill>
              </a:rPr>
              <a:t>Title IX applies to reports of sexual harassment in education programs and activities – which include the following:</a:t>
            </a:r>
          </a:p>
          <a:p>
            <a:pPr marL="342900" indent="-342900">
              <a:buFont typeface="Wingdings" panose="05000000000000000000" pitchFamily="2" charset="2"/>
              <a:buChar char="Ø"/>
            </a:pPr>
            <a:r>
              <a:rPr lang="en-US" sz="2400" b="1" dirty="0">
                <a:solidFill>
                  <a:schemeClr val="tx1"/>
                </a:solidFill>
              </a:rPr>
              <a:t>Buildings or other locations that are part of the school’s operations, including remote learning platforms;</a:t>
            </a:r>
          </a:p>
          <a:p>
            <a:pPr marL="342900" indent="-342900">
              <a:buFont typeface="Wingdings" panose="05000000000000000000" pitchFamily="2" charset="2"/>
              <a:buChar char="Ø"/>
            </a:pPr>
            <a:r>
              <a:rPr lang="en-US" sz="2400" b="1" dirty="0">
                <a:solidFill>
                  <a:schemeClr val="tx1"/>
                </a:solidFill>
              </a:rPr>
              <a:t>Off-campus settings if the school exercised substantial control over the respondent and the context in which the alleged sexual harassment occurred; and</a:t>
            </a:r>
          </a:p>
          <a:p>
            <a:pPr marL="342900" indent="-342900">
              <a:buFont typeface="Wingdings" panose="05000000000000000000" pitchFamily="2" charset="2"/>
              <a:buChar char="Ø"/>
            </a:pPr>
            <a:r>
              <a:rPr lang="en-US" sz="2400" b="1" dirty="0">
                <a:solidFill>
                  <a:schemeClr val="tx1"/>
                </a:solidFill>
              </a:rPr>
              <a:t>Off-campus buildings owned or controlled by a student organization officially recognized by the University, such as a building </a:t>
            </a:r>
            <a:r>
              <a:rPr lang="en-US" sz="2400" b="1" u="sng" dirty="0">
                <a:solidFill>
                  <a:schemeClr val="tx1"/>
                </a:solidFill>
              </a:rPr>
              <a:t>owned </a:t>
            </a:r>
            <a:r>
              <a:rPr lang="en-US" sz="2400" b="1" dirty="0">
                <a:solidFill>
                  <a:schemeClr val="tx1"/>
                </a:solidFill>
              </a:rPr>
              <a:t>by a recognized fraternity or sorority.</a:t>
            </a:r>
          </a:p>
        </p:txBody>
      </p:sp>
    </p:spTree>
    <p:extLst>
      <p:ext uri="{BB962C8B-B14F-4D97-AF65-F5344CB8AC3E}">
        <p14:creationId xmlns:p14="http://schemas.microsoft.com/office/powerpoint/2010/main" val="167299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9550458" cy="834529"/>
          </a:xfrm>
        </p:spPr>
        <p:txBody>
          <a:bodyPr/>
          <a:lstStyle/>
          <a:p>
            <a:r>
              <a:rPr lang="en-US" b="1" dirty="0"/>
              <a:t>What does this mean for us</a:t>
            </a:r>
          </a:p>
        </p:txBody>
      </p:sp>
      <p:sp>
        <p:nvSpPr>
          <p:cNvPr id="3" name="Subtitle 2"/>
          <p:cNvSpPr>
            <a:spLocks noGrp="1"/>
          </p:cNvSpPr>
          <p:nvPr>
            <p:ph type="subTitle" idx="1"/>
          </p:nvPr>
        </p:nvSpPr>
        <p:spPr>
          <a:xfrm>
            <a:off x="684211" y="1927952"/>
            <a:ext cx="10883499" cy="4450813"/>
          </a:xfrm>
        </p:spPr>
        <p:txBody>
          <a:bodyPr>
            <a:noAutofit/>
          </a:bodyPr>
          <a:lstStyle/>
          <a:p>
            <a:pPr marL="342900" indent="-342900">
              <a:buFont typeface="Arial" panose="020B0604020202020204" pitchFamily="34" charset="0"/>
              <a:buChar char="•"/>
            </a:pPr>
            <a:r>
              <a:rPr lang="en-US" sz="3200" b="1" dirty="0">
                <a:solidFill>
                  <a:srgbClr val="FFFF00"/>
                </a:solidFill>
              </a:rPr>
              <a:t>The University has a duty to promptly respond to complaints of sexual harassment and sexual violence in a way that limits its effects and prevents its recurrence.</a:t>
            </a:r>
          </a:p>
          <a:p>
            <a:pPr marL="342900" indent="-342900">
              <a:buFont typeface="Arial" panose="020B0604020202020204" pitchFamily="34" charset="0"/>
              <a:buChar char="•"/>
            </a:pPr>
            <a:r>
              <a:rPr lang="en-US" sz="3200" b="1" dirty="0">
                <a:solidFill>
                  <a:schemeClr val="tx1"/>
                </a:solidFill>
              </a:rPr>
              <a:t>Complainants of sexual harassment or sexual violence might be faculty, staff, or students.</a:t>
            </a:r>
          </a:p>
          <a:p>
            <a:pPr marL="342900" indent="-342900">
              <a:buFont typeface="Arial" panose="020B0604020202020204" pitchFamily="34" charset="0"/>
              <a:buChar char="•"/>
            </a:pPr>
            <a:r>
              <a:rPr lang="en-US" sz="3200" b="1" dirty="0">
                <a:solidFill>
                  <a:srgbClr val="FFFF00"/>
                </a:solidFill>
              </a:rPr>
              <a:t>A complainant can be a male or female.</a:t>
            </a:r>
          </a:p>
          <a:p>
            <a:pPr marL="342900" indent="-342900">
              <a:buFont typeface="Arial" panose="020B0604020202020204" pitchFamily="34" charset="0"/>
              <a:buChar char="•"/>
            </a:pPr>
            <a:r>
              <a:rPr lang="en-US" sz="3200" b="1" dirty="0">
                <a:solidFill>
                  <a:schemeClr val="tx1">
                    <a:lumMod val="95000"/>
                  </a:schemeClr>
                </a:solidFill>
              </a:rPr>
              <a:t>A respondent can be a male or female. </a:t>
            </a:r>
          </a:p>
        </p:txBody>
      </p:sp>
    </p:spTree>
    <p:extLst>
      <p:ext uri="{BB962C8B-B14F-4D97-AF65-F5344CB8AC3E}">
        <p14:creationId xmlns:p14="http://schemas.microsoft.com/office/powerpoint/2010/main" val="304969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9781812" cy="1043849"/>
          </a:xfrm>
        </p:spPr>
        <p:txBody>
          <a:bodyPr>
            <a:normAutofit/>
          </a:bodyPr>
          <a:lstStyle/>
          <a:p>
            <a:r>
              <a:rPr lang="en-US" sz="5400" b="1" dirty="0"/>
              <a:t>Who needs to report?</a:t>
            </a:r>
          </a:p>
        </p:txBody>
      </p:sp>
      <p:sp>
        <p:nvSpPr>
          <p:cNvPr id="3" name="Subtitle 2"/>
          <p:cNvSpPr>
            <a:spLocks noGrp="1"/>
          </p:cNvSpPr>
          <p:nvPr>
            <p:ph type="subTitle" idx="1"/>
          </p:nvPr>
        </p:nvSpPr>
        <p:spPr>
          <a:xfrm>
            <a:off x="684212" y="2159306"/>
            <a:ext cx="10872482" cy="4087257"/>
          </a:xfrm>
        </p:spPr>
        <p:txBody>
          <a:bodyPr>
            <a:normAutofit/>
          </a:bodyPr>
          <a:lstStyle/>
          <a:p>
            <a:r>
              <a:rPr lang="en-US" sz="3600" b="1" u="sng" dirty="0">
                <a:solidFill>
                  <a:srgbClr val="FFFF00"/>
                </a:solidFill>
              </a:rPr>
              <a:t>ANYONE</a:t>
            </a:r>
            <a:r>
              <a:rPr lang="en-US" sz="3600" b="1" dirty="0">
                <a:solidFill>
                  <a:schemeClr val="bg1"/>
                </a:solidFill>
              </a:rPr>
              <a:t> </a:t>
            </a:r>
            <a:r>
              <a:rPr lang="en-US" sz="3600" b="1" dirty="0">
                <a:solidFill>
                  <a:schemeClr val="tx1"/>
                </a:solidFill>
              </a:rPr>
              <a:t>who experiences, observes, or hears about an incident of sexual harassment or sex discrimination should report it to the Title IX Coordinator as soon as possible.</a:t>
            </a:r>
          </a:p>
        </p:txBody>
      </p:sp>
    </p:spTree>
    <p:extLst>
      <p:ext uri="{BB962C8B-B14F-4D97-AF65-F5344CB8AC3E}">
        <p14:creationId xmlns:p14="http://schemas.microsoft.com/office/powerpoint/2010/main" val="540319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1109950"/>
          </a:xfrm>
        </p:spPr>
        <p:txBody>
          <a:bodyPr>
            <a:normAutofit/>
          </a:bodyPr>
          <a:lstStyle/>
          <a:p>
            <a:r>
              <a:rPr lang="en-US" sz="5400" b="1" dirty="0"/>
              <a:t>Title ix office</a:t>
            </a:r>
          </a:p>
        </p:txBody>
      </p:sp>
      <p:sp>
        <p:nvSpPr>
          <p:cNvPr id="3" name="Subtitle 2"/>
          <p:cNvSpPr>
            <a:spLocks noGrp="1"/>
          </p:cNvSpPr>
          <p:nvPr>
            <p:ph type="subTitle" idx="1"/>
          </p:nvPr>
        </p:nvSpPr>
        <p:spPr>
          <a:xfrm>
            <a:off x="684211" y="2269475"/>
            <a:ext cx="10828415" cy="4252511"/>
          </a:xfrm>
        </p:spPr>
        <p:txBody>
          <a:bodyPr/>
          <a:lstStyle/>
          <a:p>
            <a:pPr marL="342900" lvl="0" indent="-342900">
              <a:buClr>
                <a:prstClr val="white"/>
              </a:buClr>
              <a:buFont typeface="Wingdings" panose="05000000000000000000" pitchFamily="2" charset="2"/>
              <a:buChar char="Ø"/>
            </a:pPr>
            <a:r>
              <a:rPr lang="en-US" sz="2400" b="1" dirty="0">
                <a:solidFill>
                  <a:srgbClr val="FFFF00"/>
                </a:solidFill>
              </a:rPr>
              <a:t>The Title IX Coordinator works closely with Student Affairs, Academic Affairs, Human Resources, Campus Police and other University offices when required. </a:t>
            </a:r>
          </a:p>
          <a:p>
            <a:pPr marL="342900" indent="-342900">
              <a:buFont typeface="Wingdings" panose="05000000000000000000" pitchFamily="2" charset="2"/>
              <a:buChar char="Ø"/>
            </a:pPr>
            <a:r>
              <a:rPr lang="en-US" sz="2400" b="1" dirty="0">
                <a:solidFill>
                  <a:schemeClr val="tx1"/>
                </a:solidFill>
              </a:rPr>
              <a:t>The Title IX office only investigates the allegations; it does not make the final determination.  At the conclusion of the investigation, a panel of adjudicators will make the determination regarding responsibility. </a:t>
            </a:r>
          </a:p>
          <a:p>
            <a:pPr marL="342900" indent="-342900">
              <a:buFont typeface="Wingdings" panose="05000000000000000000" pitchFamily="2" charset="2"/>
              <a:buChar char="Ø"/>
            </a:pPr>
            <a:r>
              <a:rPr lang="en-US" sz="2400" b="1" dirty="0">
                <a:solidFill>
                  <a:srgbClr val="FFFF00"/>
                </a:solidFill>
              </a:rPr>
              <a:t>Jackson State University’s Title IX office is located on the 8</a:t>
            </a:r>
            <a:r>
              <a:rPr lang="en-US" sz="2400" b="1" baseline="30000" dirty="0">
                <a:solidFill>
                  <a:srgbClr val="FFFF00"/>
                </a:solidFill>
              </a:rPr>
              <a:t>th</a:t>
            </a:r>
            <a:r>
              <a:rPr lang="en-US" sz="2400" b="1" dirty="0">
                <a:solidFill>
                  <a:srgbClr val="FFFF00"/>
                </a:solidFill>
              </a:rPr>
              <a:t> floor of the Administration Tower.</a:t>
            </a:r>
          </a:p>
          <a:p>
            <a:endParaRPr lang="en-US" dirty="0"/>
          </a:p>
        </p:txBody>
      </p:sp>
    </p:spTree>
    <p:extLst>
      <p:ext uri="{BB962C8B-B14F-4D97-AF65-F5344CB8AC3E}">
        <p14:creationId xmlns:p14="http://schemas.microsoft.com/office/powerpoint/2010/main" val="197151510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36161</TotalTime>
  <Words>1790</Words>
  <Application>Microsoft Office PowerPoint</Application>
  <PresentationFormat>Widescreen</PresentationFormat>
  <Paragraphs>171</Paragraphs>
  <Slides>47</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Century Gothic</vt:lpstr>
      <vt:lpstr>Wingdings</vt:lpstr>
      <vt:lpstr>Wingdings 3</vt:lpstr>
      <vt:lpstr>Slice</vt:lpstr>
      <vt:lpstr>Title ix essentials: what every student needs to know</vt:lpstr>
      <vt:lpstr>What is Title IX?</vt:lpstr>
      <vt:lpstr>Title ix office</vt:lpstr>
      <vt:lpstr>What should I report?</vt:lpstr>
      <vt:lpstr>What should I report? </vt:lpstr>
      <vt:lpstr>On-campus vs. off-campus </vt:lpstr>
      <vt:lpstr>What does this mean for us</vt:lpstr>
      <vt:lpstr>Who needs to report?</vt:lpstr>
      <vt:lpstr>Title ix office</vt:lpstr>
      <vt:lpstr>PowerPoint Presentation</vt:lpstr>
      <vt:lpstr> Unlawful discrimination  and harassment  </vt:lpstr>
      <vt:lpstr>SEX DISCRIMINATION </vt:lpstr>
      <vt:lpstr>Examples of sex discrimination</vt:lpstr>
      <vt:lpstr>Sexual harassment</vt:lpstr>
      <vt:lpstr>  </vt:lpstr>
      <vt:lpstr>PowerPoint Presentation</vt:lpstr>
      <vt:lpstr>Examples of sexual harassment (nonverbal)</vt:lpstr>
      <vt:lpstr>Examples of sexual harassment (verbal)</vt:lpstr>
      <vt:lpstr>Examples of sexual harassment (physical contact)</vt:lpstr>
      <vt:lpstr>What is considered  sexual harassment (recap)</vt:lpstr>
      <vt:lpstr>PowerPoint Presentation</vt:lpstr>
      <vt:lpstr>PowerPoint Presentation</vt:lpstr>
      <vt:lpstr>PowerPoint Presentation</vt:lpstr>
      <vt:lpstr>PowerPoint Presentation</vt:lpstr>
      <vt:lpstr>Sex offenses</vt:lpstr>
      <vt:lpstr>PowerPoint Presentation</vt:lpstr>
      <vt:lpstr>PowerPoint Presentation</vt:lpstr>
      <vt:lpstr>PowerPoint Presentation</vt:lpstr>
      <vt:lpstr>Sexual assault</vt:lpstr>
      <vt:lpstr>What is consent?</vt:lpstr>
      <vt:lpstr>Consent and sexual assault </vt:lpstr>
      <vt:lpstr>Consent vs. force</vt:lpstr>
      <vt:lpstr>Recap – what is consent?</vt:lpstr>
      <vt:lpstr>Recap – consent is not:</vt:lpstr>
      <vt:lpstr>Tea and consent </vt:lpstr>
      <vt:lpstr>Dating and domestic violence</vt:lpstr>
      <vt:lpstr>Stalking</vt:lpstr>
      <vt:lpstr>Interim/supportive measures</vt:lpstr>
      <vt:lpstr>Scenario # 1</vt:lpstr>
      <vt:lpstr>PowerPoint Presentation</vt:lpstr>
      <vt:lpstr>PowerPoint Presentation</vt:lpstr>
      <vt:lpstr>SCENARIO # 2</vt:lpstr>
      <vt:lpstr>PowerPoint Presentation</vt:lpstr>
      <vt:lpstr>Who do you tell? Can I just tell the police?</vt:lpstr>
      <vt:lpstr>points to remember</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Jackson State University</dc:title>
  <dc:creator>LaShundra B. Jackson-Winters</dc:creator>
  <cp:lastModifiedBy>LaShundra B. Jackson-Winters</cp:lastModifiedBy>
  <cp:revision>161</cp:revision>
  <cp:lastPrinted>2023-02-21T15:01:48Z</cp:lastPrinted>
  <dcterms:created xsi:type="dcterms:W3CDTF">2022-03-07T16:38:17Z</dcterms:created>
  <dcterms:modified xsi:type="dcterms:W3CDTF">2023-02-27T18:22:23Z</dcterms:modified>
</cp:coreProperties>
</file>