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259" r:id="rId4"/>
    <p:sldId id="285" r:id="rId5"/>
    <p:sldId id="266" r:id="rId6"/>
    <p:sldId id="267" r:id="rId7"/>
    <p:sldId id="269" r:id="rId8"/>
    <p:sldId id="270" r:id="rId9"/>
    <p:sldId id="271" r:id="rId10"/>
    <p:sldId id="273" r:id="rId11"/>
    <p:sldId id="299" r:id="rId12"/>
    <p:sldId id="301" r:id="rId13"/>
    <p:sldId id="302" r:id="rId14"/>
    <p:sldId id="276" r:id="rId15"/>
    <p:sldId id="274" r:id="rId16"/>
    <p:sldId id="277" r:id="rId17"/>
    <p:sldId id="278" r:id="rId18"/>
    <p:sldId id="279" r:id="rId19"/>
    <p:sldId id="280" r:id="rId20"/>
    <p:sldId id="282" r:id="rId21"/>
    <p:sldId id="306" r:id="rId22"/>
    <p:sldId id="303" r:id="rId23"/>
    <p:sldId id="305" r:id="rId24"/>
    <p:sldId id="304" r:id="rId25"/>
    <p:sldId id="307" r:id="rId26"/>
    <p:sldId id="308" r:id="rId27"/>
    <p:sldId id="309" r:id="rId28"/>
    <p:sldId id="296" r:id="rId29"/>
    <p:sldId id="288" r:id="rId30"/>
    <p:sldId id="289" r:id="rId31"/>
    <p:sldId id="300" r:id="rId32"/>
    <p:sldId id="298"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87" d="100"/>
          <a:sy n="87" d="100"/>
        </p:scale>
        <p:origin x="60"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30502198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409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019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214780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262182686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2959169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38108375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330443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590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0611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950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491015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5049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5069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7107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41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12722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23795672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23045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491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504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086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081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444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17078281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21985575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hyperlink" Target="https://www.jsums.edu/titleix/"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9756"/>
            <a:ext cx="7734300" cy="1371600"/>
          </a:xfrm>
        </p:spPr>
        <p:txBody>
          <a:bodyPr>
            <a:normAutofit fontScale="90000"/>
          </a:bodyPr>
          <a:lstStyle/>
          <a:p>
            <a:pPr algn="ctr"/>
            <a:r>
              <a:rPr lang="en-US" b="1" dirty="0" smtClean="0"/>
              <a:t>An essential guide</a:t>
            </a:r>
            <a:r>
              <a:rPr lang="en-US" b="1" dirty="0"/>
              <a:t/>
            </a:r>
            <a:br>
              <a:rPr lang="en-US" b="1" dirty="0"/>
            </a:br>
            <a:r>
              <a:rPr lang="en-US" b="1" dirty="0" smtClean="0"/>
              <a:t>to </a:t>
            </a:r>
            <a:r>
              <a:rPr lang="en-US" b="1" dirty="0"/>
              <a:t>title </a:t>
            </a:r>
            <a:r>
              <a:rPr lang="en-US" b="1" dirty="0" smtClean="0"/>
              <a:t>ix and </a:t>
            </a:r>
            <a:r>
              <a:rPr lang="en-US" b="1" dirty="0" err="1" smtClean="0"/>
              <a:t>ms</a:t>
            </a:r>
            <a:r>
              <a:rPr lang="en-US" b="1" dirty="0" smtClean="0"/>
              <a:t> state law</a:t>
            </a:r>
            <a:endParaRPr lang="en-US" b="1" dirty="0"/>
          </a:p>
        </p:txBody>
      </p:sp>
      <p:pic>
        <p:nvPicPr>
          <p:cNvPr id="5" name="Content Placeholder 4"/>
          <p:cNvPicPr>
            <a:picLocks noGrp="1" noChangeAspect="1"/>
          </p:cNvPicPr>
          <p:nvPr>
            <p:ph idx="1"/>
          </p:nvPr>
        </p:nvPicPr>
        <p:blipFill>
          <a:blip r:embed="rId2"/>
          <a:stretch>
            <a:fillRect/>
          </a:stretch>
        </p:blipFill>
        <p:spPr>
          <a:xfrm>
            <a:off x="2356555" y="2011363"/>
            <a:ext cx="7478889" cy="4206875"/>
          </a:xfrm>
          <a:prstGeom prst="rect">
            <a:avLst/>
          </a:prstGeom>
        </p:spPr>
      </p:pic>
    </p:spTree>
    <p:extLst>
      <p:ext uri="{BB962C8B-B14F-4D97-AF65-F5344CB8AC3E}">
        <p14:creationId xmlns:p14="http://schemas.microsoft.com/office/powerpoint/2010/main" val="106967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stalking</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3200" b="1" dirty="0">
                <a:latin typeface="Century Gothic" panose="020B0502020202020204"/>
              </a:rPr>
              <a:t>Stalking</a:t>
            </a:r>
            <a:r>
              <a:rPr lang="en-US" sz="3200" b="1" dirty="0">
                <a:solidFill>
                  <a:prstClr val="black"/>
                </a:solidFill>
                <a:latin typeface="Century Gothic" panose="020B0502020202020204"/>
              </a:rPr>
              <a:t> </a:t>
            </a:r>
            <a:r>
              <a:rPr lang="en-US" sz="3200" b="1" dirty="0">
                <a:solidFill>
                  <a:srgbClr val="FFFF00"/>
                </a:solidFill>
                <a:latin typeface="Century Gothic" panose="020B0502020202020204"/>
              </a:rPr>
              <a:t>is a course of conduct directed at a specific person that would cause a reasonable person to fear for his/her safety or the safety of others, or to suffer emotional distress.</a:t>
            </a:r>
          </a:p>
          <a:p>
            <a:pPr marL="0" lvl="0" indent="0" defTabSz="457200" fontAlgn="auto">
              <a:lnSpc>
                <a:spcPct val="100000"/>
              </a:lnSpc>
              <a:spcBef>
                <a:spcPct val="20000"/>
              </a:spcBef>
              <a:spcAft>
                <a:spcPts val="600"/>
              </a:spcAft>
              <a:buClr>
                <a:prstClr val="white"/>
              </a:buClr>
              <a:buSzPct val="80000"/>
              <a:buNone/>
            </a:pPr>
            <a:endParaRPr lang="en-US" sz="3200" dirty="0">
              <a:solidFill>
                <a:prstClr val="black"/>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3200" b="1" dirty="0">
                <a:latin typeface="Century Gothic" panose="020B0502020202020204"/>
              </a:rPr>
              <a:t>Stalking</a:t>
            </a:r>
            <a:r>
              <a:rPr lang="en-US" sz="3200" b="1" dirty="0">
                <a:solidFill>
                  <a:prstClr val="black"/>
                </a:solidFill>
                <a:latin typeface="Century Gothic" panose="020B0502020202020204"/>
              </a:rPr>
              <a:t> </a:t>
            </a:r>
            <a:r>
              <a:rPr lang="en-US" sz="3200" b="1" dirty="0">
                <a:solidFill>
                  <a:srgbClr val="FFFF00"/>
                </a:solidFill>
                <a:latin typeface="Century Gothic" panose="020B0502020202020204"/>
              </a:rPr>
              <a:t>may include repeatedly following, harassing, threatening, or intimidating another.</a:t>
            </a:r>
          </a:p>
          <a:p>
            <a:pPr marL="0" indent="0">
              <a:buNone/>
            </a:pPr>
            <a:endParaRPr lang="en-US" dirty="0"/>
          </a:p>
        </p:txBody>
      </p:sp>
    </p:spTree>
    <p:extLst>
      <p:ext uri="{BB962C8B-B14F-4D97-AF65-F5344CB8AC3E}">
        <p14:creationId xmlns:p14="http://schemas.microsoft.com/office/powerpoint/2010/main" val="154057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rape </a:t>
            </a:r>
          </a:p>
        </p:txBody>
      </p:sp>
      <p:sp>
        <p:nvSpPr>
          <p:cNvPr id="3" name="Content Placeholder 2"/>
          <p:cNvSpPr>
            <a:spLocks noGrp="1"/>
          </p:cNvSpPr>
          <p:nvPr>
            <p:ph idx="1"/>
          </p:nvPr>
        </p:nvSpPr>
        <p:spPr>
          <a:xfrm>
            <a:off x="344557" y="2011364"/>
            <a:ext cx="11516139" cy="4206875"/>
          </a:xfrm>
        </p:spPr>
        <p:txBody>
          <a:bodyPr/>
          <a:lstStyle/>
          <a:p>
            <a:pPr marL="0" lvl="0" indent="0">
              <a:buClr>
                <a:prstClr val="white"/>
              </a:buClr>
              <a:buNone/>
            </a:pPr>
            <a:r>
              <a:rPr lang="en-US" sz="4400" b="1" dirty="0" smtClean="0">
                <a:solidFill>
                  <a:schemeClr val="tx1">
                    <a:lumMod val="95000"/>
                  </a:schemeClr>
                </a:solidFill>
                <a:latin typeface="Century Gothic" panose="020B0502020202020204"/>
                <a:ea typeface="+mj-ea"/>
                <a:cs typeface="+mj-cs"/>
              </a:rPr>
              <a:t>Rape is any penetration, no matter how slight, of (1) the vagina or anus of a person by any body part of another person or by an object, or (2) the mouth of a person by a sex organ of another person, without that person’s consent. </a:t>
            </a:r>
            <a:r>
              <a:rPr lang="en-US" sz="4800" b="1" dirty="0">
                <a:solidFill>
                  <a:schemeClr val="tx1">
                    <a:lumMod val="95000"/>
                  </a:schemeClr>
                </a:solidFill>
                <a:latin typeface="Century Gothic" panose="020B0502020202020204"/>
                <a:ea typeface="+mj-ea"/>
                <a:cs typeface="+mj-cs"/>
              </a:rPr>
              <a:t/>
            </a:r>
            <a:br>
              <a:rPr lang="en-US" sz="4800" b="1" dirty="0">
                <a:solidFill>
                  <a:schemeClr val="tx1">
                    <a:lumMod val="95000"/>
                  </a:schemeClr>
                </a:solidFill>
                <a:latin typeface="Century Gothic" panose="020B0502020202020204"/>
                <a:ea typeface="+mj-ea"/>
                <a:cs typeface="+mj-cs"/>
              </a:rPr>
            </a:br>
            <a:endParaRPr lang="en-US" dirty="0">
              <a:solidFill>
                <a:schemeClr val="tx1">
                  <a:lumMod val="95000"/>
                </a:schemeClr>
              </a:solidFill>
            </a:endParaRPr>
          </a:p>
          <a:p>
            <a:endParaRPr lang="en-US" dirty="0"/>
          </a:p>
        </p:txBody>
      </p:sp>
    </p:spTree>
    <p:extLst>
      <p:ext uri="{BB962C8B-B14F-4D97-AF65-F5344CB8AC3E}">
        <p14:creationId xmlns:p14="http://schemas.microsoft.com/office/powerpoint/2010/main" val="1522750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What is consent?</a:t>
            </a:r>
            <a:endParaRPr lang="en-US" sz="5400" b="1" dirty="0"/>
          </a:p>
        </p:txBody>
      </p:sp>
      <p:sp>
        <p:nvSpPr>
          <p:cNvPr id="3" name="Content Placeholder 2"/>
          <p:cNvSpPr>
            <a:spLocks noGrp="1"/>
          </p:cNvSpPr>
          <p:nvPr>
            <p:ph idx="1"/>
          </p:nvPr>
        </p:nvSpPr>
        <p:spPr/>
        <p:txBody>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b="1" i="1" dirty="0">
                <a:solidFill>
                  <a:srgbClr val="FFFF00"/>
                </a:solidFill>
                <a:latin typeface="Century Gothic" panose="020B0502020202020204"/>
              </a:rPr>
              <a:t>Consent</a:t>
            </a:r>
            <a:r>
              <a:rPr lang="en-US" b="1" dirty="0">
                <a:solidFill>
                  <a:srgbClr val="FFFF00"/>
                </a:solidFill>
                <a:latin typeface="Century Gothic" panose="020B0502020202020204"/>
              </a:rPr>
              <a:t> is an understandable exchange of affirmative actions or words which indicate an active, knowing and voluntary agreement to engage in mutually agreed upon sexual activity.  </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b="1" i="1" dirty="0">
                <a:solidFill>
                  <a:prstClr val="white"/>
                </a:solidFill>
                <a:latin typeface="Century Gothic" panose="020B0502020202020204"/>
              </a:rPr>
              <a:t>Consent</a:t>
            </a:r>
            <a:r>
              <a:rPr lang="en-US" b="1" dirty="0">
                <a:solidFill>
                  <a:prstClr val="white"/>
                </a:solidFill>
                <a:latin typeface="Century Gothic" panose="020B0502020202020204"/>
              </a:rPr>
              <a:t> is not freely given when it is in response to force or threat of force or when a person is incapacitated by the (voluntary or involuntary) use of drugs or alcohol or when the person is otherwise physically helpless and the person performing the act knows or should reasonably know that the other person is incapacitated or otherwise physically helpless.</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b="1" dirty="0">
                <a:solidFill>
                  <a:srgbClr val="FFFF00"/>
                </a:solidFill>
                <a:latin typeface="Century Gothic" panose="020B0502020202020204"/>
              </a:rPr>
              <a:t>An action is done “</a:t>
            </a:r>
            <a:r>
              <a:rPr lang="en-US" b="1" i="1" dirty="0">
                <a:solidFill>
                  <a:srgbClr val="FFFF00"/>
                </a:solidFill>
                <a:latin typeface="Century Gothic" panose="020B0502020202020204"/>
              </a:rPr>
              <a:t>without that person’s consent</a:t>
            </a:r>
            <a:r>
              <a:rPr lang="en-US" b="1" dirty="0">
                <a:solidFill>
                  <a:srgbClr val="FFFF00"/>
                </a:solidFill>
                <a:latin typeface="Century Gothic" panose="020B0502020202020204"/>
              </a:rPr>
              <a:t>” when it is inflicted upon a person who has not freely and actively given consent.</a:t>
            </a:r>
          </a:p>
          <a:p>
            <a:pPr marL="0" indent="0">
              <a:buNone/>
            </a:pPr>
            <a:endParaRPr lang="en-US" dirty="0"/>
          </a:p>
        </p:txBody>
      </p:sp>
    </p:spTree>
    <p:extLst>
      <p:ext uri="{BB962C8B-B14F-4D97-AF65-F5344CB8AC3E}">
        <p14:creationId xmlns:p14="http://schemas.microsoft.com/office/powerpoint/2010/main" val="1778724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On-campus vs. off-campus</a:t>
            </a:r>
          </a:p>
        </p:txBody>
      </p:sp>
      <p:sp>
        <p:nvSpPr>
          <p:cNvPr id="3" name="Content Placeholder 2"/>
          <p:cNvSpPr>
            <a:spLocks noGrp="1"/>
          </p:cNvSpPr>
          <p:nvPr>
            <p:ph idx="1"/>
          </p:nvPr>
        </p:nvSpPr>
        <p:spPr>
          <a:xfrm>
            <a:off x="804231" y="1752601"/>
            <a:ext cx="10664328" cy="4465638"/>
          </a:xfrm>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Title IX applies to reports of sexual harassment in education programs and activities – which include the following:</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Buildings or other locations that are part of the school’s operations, including remote learning platforms;</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Off-campus settings if the school exercised substantial control over the respondent and the context in which the alleged sexual harassment occurred; and</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Off-campus buildings owned or controlled by a student organization officially recognized by the University, such as a building </a:t>
            </a:r>
            <a:r>
              <a:rPr lang="en-US" sz="2400" b="1" u="sng" dirty="0">
                <a:solidFill>
                  <a:prstClr val="white"/>
                </a:solidFill>
                <a:latin typeface="Century Gothic" panose="020B0502020202020204"/>
              </a:rPr>
              <a:t>owned </a:t>
            </a:r>
            <a:r>
              <a:rPr lang="en-US" sz="2400" b="1" dirty="0">
                <a:solidFill>
                  <a:prstClr val="white"/>
                </a:solidFill>
                <a:latin typeface="Century Gothic" panose="020B0502020202020204"/>
              </a:rPr>
              <a:t>by a recognized fraternity or sorority.</a:t>
            </a:r>
          </a:p>
          <a:p>
            <a:pPr marL="0" indent="0">
              <a:buNone/>
            </a:pPr>
            <a:endParaRPr lang="en-US" dirty="0"/>
          </a:p>
        </p:txBody>
      </p:sp>
    </p:spTree>
    <p:extLst>
      <p:ext uri="{BB962C8B-B14F-4D97-AF65-F5344CB8AC3E}">
        <p14:creationId xmlns:p14="http://schemas.microsoft.com/office/powerpoint/2010/main" val="3517079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Essential reporting requirements</a:t>
            </a:r>
          </a:p>
        </p:txBody>
      </p:sp>
      <p:sp>
        <p:nvSpPr>
          <p:cNvPr id="3" name="Content Placeholder 2"/>
          <p:cNvSpPr>
            <a:spLocks noGrp="1"/>
          </p:cNvSpPr>
          <p:nvPr>
            <p:ph idx="1"/>
          </p:nvPr>
        </p:nvSpPr>
        <p:spPr>
          <a:xfrm>
            <a:off x="1244906" y="2016087"/>
            <a:ext cx="9672810" cy="4765715"/>
          </a:xfrm>
        </p:spPr>
        <p:txBody>
          <a:bodyPr/>
          <a:lstStyle/>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Once a faculty or staff member becomes aware of a situation involving sexual harassment or sexual misconduct, through actual or constructive notice, the information must be communicated to the Title IX office.</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Even if the individual does not plan to file a complaint with Title IX or does not want to speak with Title IX, Title IX still needs to be informed of the situation. </a:t>
            </a:r>
          </a:p>
          <a:p>
            <a:pPr marL="0" indent="0">
              <a:buNone/>
            </a:pPr>
            <a:endParaRPr lang="en-US" dirty="0"/>
          </a:p>
        </p:txBody>
      </p:sp>
    </p:spTree>
    <p:extLst>
      <p:ext uri="{BB962C8B-B14F-4D97-AF65-F5344CB8AC3E}">
        <p14:creationId xmlns:p14="http://schemas.microsoft.com/office/powerpoint/2010/main" val="167019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Who needs to report?</a:t>
            </a:r>
          </a:p>
        </p:txBody>
      </p:sp>
      <p:sp>
        <p:nvSpPr>
          <p:cNvPr id="3" name="Content Placeholder 2"/>
          <p:cNvSpPr>
            <a:spLocks noGrp="1"/>
          </p:cNvSpPr>
          <p:nvPr>
            <p:ph idx="1"/>
          </p:nvPr>
        </p:nvSpPr>
        <p:spPr>
          <a:xfrm>
            <a:off x="1465243" y="1839816"/>
            <a:ext cx="8847157" cy="4021157"/>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u="sng" dirty="0">
                <a:solidFill>
                  <a:srgbClr val="FFFF00"/>
                </a:solidFill>
                <a:latin typeface="Century Gothic" panose="020B0502020202020204"/>
              </a:rPr>
              <a:t>ANYONE</a:t>
            </a:r>
            <a:r>
              <a:rPr lang="en-US" sz="3600" b="1" dirty="0">
                <a:solidFill>
                  <a:prstClr val="black"/>
                </a:solidFill>
                <a:latin typeface="Century Gothic" panose="020B0502020202020204"/>
              </a:rPr>
              <a:t> </a:t>
            </a:r>
            <a:r>
              <a:rPr lang="en-US" sz="3600" b="1" dirty="0">
                <a:solidFill>
                  <a:prstClr val="white"/>
                </a:solidFill>
                <a:latin typeface="Century Gothic" panose="020B0502020202020204"/>
              </a:rPr>
              <a:t>who experiences, observes, or hears about an incident of sexual harassment or sex discrimination should report it to the Title IX Coordinator as soon as possible.</a:t>
            </a:r>
          </a:p>
          <a:p>
            <a:pPr marL="0" indent="0" algn="ctr">
              <a:buNone/>
            </a:pPr>
            <a:endParaRPr lang="en-US" dirty="0"/>
          </a:p>
        </p:txBody>
      </p:sp>
    </p:spTree>
    <p:extLst>
      <p:ext uri="{BB962C8B-B14F-4D97-AF65-F5344CB8AC3E}">
        <p14:creationId xmlns:p14="http://schemas.microsoft.com/office/powerpoint/2010/main" val="313527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Confidentiality</a:t>
            </a:r>
            <a:r>
              <a:rPr lang="en-US" sz="3600" dirty="0"/>
              <a:t> </a:t>
            </a:r>
            <a:endParaRPr lang="en-US" dirty="0"/>
          </a:p>
        </p:txBody>
      </p:sp>
      <p:sp>
        <p:nvSpPr>
          <p:cNvPr id="3" name="Content Placeholder 2"/>
          <p:cNvSpPr>
            <a:spLocks noGrp="1"/>
          </p:cNvSpPr>
          <p:nvPr>
            <p:ph idx="1"/>
          </p:nvPr>
        </p:nvSpPr>
        <p:spPr>
          <a:xfrm>
            <a:off x="1388125" y="1927952"/>
            <a:ext cx="9375355" cy="4549048"/>
          </a:xfrm>
        </p:spPr>
        <p:txBody>
          <a:bodyPr/>
          <a:lstStyle/>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q"/>
            </a:pPr>
            <a:r>
              <a:rPr lang="en-US" sz="3200" b="1" dirty="0">
                <a:solidFill>
                  <a:prstClr val="white"/>
                </a:solidFill>
                <a:latin typeface="Century Gothic" panose="020B0502020202020204"/>
              </a:rPr>
              <a:t>Who can hold confidentiality?</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Professional Mental Health Providers</a:t>
            </a:r>
          </a:p>
          <a:p>
            <a:pPr marL="0" lvl="0" indent="0" defTabSz="457200" fontAlgn="auto">
              <a:lnSpc>
                <a:spcPct val="100000"/>
              </a:lnSpc>
              <a:spcBef>
                <a:spcPct val="20000"/>
              </a:spcBef>
              <a:spcAft>
                <a:spcPts val="600"/>
              </a:spcAft>
              <a:buClr>
                <a:prstClr val="white"/>
              </a:buClr>
              <a:buSzPct val="80000"/>
              <a:buNone/>
            </a:pPr>
            <a:r>
              <a:rPr lang="en-US" sz="3200" b="1" dirty="0">
                <a:solidFill>
                  <a:prstClr val="white"/>
                </a:solidFill>
                <a:latin typeface="Century Gothic" panose="020B0502020202020204"/>
              </a:rPr>
              <a:t>	</a:t>
            </a:r>
            <a:r>
              <a:rPr lang="en-US" sz="2800" b="1" dirty="0">
                <a:solidFill>
                  <a:prstClr val="white"/>
                </a:solidFill>
                <a:latin typeface="Century Gothic" panose="020B0502020202020204"/>
              </a:rPr>
              <a:t>* Latasha Norman Center</a:t>
            </a:r>
          </a:p>
          <a:p>
            <a:pPr marL="0" lvl="0" indent="0" defTabSz="457200" fontAlgn="auto">
              <a:lnSpc>
                <a:spcPct val="100000"/>
              </a:lnSpc>
              <a:spcBef>
                <a:spcPct val="20000"/>
              </a:spcBef>
              <a:spcAft>
                <a:spcPts val="600"/>
              </a:spcAft>
              <a:buClr>
                <a:prstClr val="white"/>
              </a:buClr>
              <a:buSzPct val="80000"/>
              <a:buNone/>
            </a:pPr>
            <a:r>
              <a:rPr lang="en-US" sz="2800" b="1" dirty="0">
                <a:solidFill>
                  <a:prstClr val="white"/>
                </a:solidFill>
                <a:latin typeface="Century Gothic" panose="020B0502020202020204"/>
              </a:rPr>
              <a:t>	* Applied Psychological Services   </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Clergy - Campus Ministries </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Medical Professionals – JSU Health Services Center </a:t>
            </a:r>
          </a:p>
          <a:p>
            <a:pPr marL="0" indent="0" algn="just">
              <a:buNone/>
            </a:pPr>
            <a:endParaRPr lang="en-US" dirty="0"/>
          </a:p>
        </p:txBody>
      </p:sp>
    </p:spTree>
    <p:extLst>
      <p:ext uri="{BB962C8B-B14F-4D97-AF65-F5344CB8AC3E}">
        <p14:creationId xmlns:p14="http://schemas.microsoft.com/office/powerpoint/2010/main" val="1790812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Confidentiality</a:t>
            </a:r>
            <a:r>
              <a:rPr lang="en-US" sz="3600" dirty="0"/>
              <a:t> </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lvl="0" indent="0" algn="ctr" defTabSz="457200" fontAlgn="auto">
              <a:lnSpc>
                <a:spcPct val="100000"/>
              </a:lnSpc>
              <a:spcBef>
                <a:spcPct val="20000"/>
              </a:spcBef>
              <a:spcAft>
                <a:spcPts val="600"/>
              </a:spcAft>
              <a:buClr>
                <a:prstClr val="white"/>
              </a:buClr>
              <a:buSzPct val="80000"/>
              <a:buNone/>
            </a:pPr>
            <a:r>
              <a:rPr lang="en-US" sz="6600" b="1" dirty="0">
                <a:solidFill>
                  <a:srgbClr val="FFFF00"/>
                </a:solidFill>
                <a:latin typeface="Century Gothic" panose="020B0502020202020204"/>
              </a:rPr>
              <a:t>EVERYONE ELSE IS REQUIRED </a:t>
            </a:r>
          </a:p>
          <a:p>
            <a:pPr marL="0" lvl="0" indent="0" algn="ctr" defTabSz="457200" fontAlgn="auto">
              <a:lnSpc>
                <a:spcPct val="100000"/>
              </a:lnSpc>
              <a:spcBef>
                <a:spcPct val="20000"/>
              </a:spcBef>
              <a:spcAft>
                <a:spcPts val="600"/>
              </a:spcAft>
              <a:buClr>
                <a:prstClr val="white"/>
              </a:buClr>
              <a:buSzPct val="80000"/>
              <a:buNone/>
            </a:pPr>
            <a:r>
              <a:rPr lang="en-US" sz="6600" b="1" dirty="0">
                <a:solidFill>
                  <a:srgbClr val="FFFF00"/>
                </a:solidFill>
                <a:latin typeface="Century Gothic" panose="020B0502020202020204"/>
              </a:rPr>
              <a:t>TO REPORT!!!</a:t>
            </a:r>
          </a:p>
          <a:p>
            <a:endParaRPr lang="en-US" dirty="0"/>
          </a:p>
        </p:txBody>
      </p:sp>
    </p:spTree>
    <p:extLst>
      <p:ext uri="{BB962C8B-B14F-4D97-AF65-F5344CB8AC3E}">
        <p14:creationId xmlns:p14="http://schemas.microsoft.com/office/powerpoint/2010/main" val="2039496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Who do I tell?</a:t>
            </a:r>
            <a:br>
              <a:rPr lang="en-US" b="1" dirty="0"/>
            </a:br>
            <a:r>
              <a:rPr lang="en-US" b="1" dirty="0"/>
              <a:t>Can I just tell the Police?</a:t>
            </a:r>
          </a:p>
        </p:txBody>
      </p:sp>
      <p:sp>
        <p:nvSpPr>
          <p:cNvPr id="3" name="Content Placeholder 2"/>
          <p:cNvSpPr>
            <a:spLocks noGrp="1"/>
          </p:cNvSpPr>
          <p:nvPr>
            <p:ph idx="1"/>
          </p:nvPr>
        </p:nvSpPr>
        <p:spPr>
          <a:xfrm>
            <a:off x="1079653" y="2038120"/>
            <a:ext cx="9970265" cy="4667480"/>
          </a:xfrm>
        </p:spPr>
        <p:txBody>
          <a:bodyPr/>
          <a:lstStyle/>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Law enforcement involvement does not relieve the institution from investigating under Title IX.</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You may have a Title IX violation without a criminal violation (standard of proof is different).</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Complainant may not want to notify the police. </a:t>
            </a:r>
          </a:p>
          <a:p>
            <a:pPr marL="0" indent="0" algn="just">
              <a:buNone/>
            </a:pPr>
            <a:endParaRPr lang="en-US" dirty="0"/>
          </a:p>
        </p:txBody>
      </p:sp>
    </p:spTree>
    <p:extLst>
      <p:ext uri="{BB962C8B-B14F-4D97-AF65-F5344CB8AC3E}">
        <p14:creationId xmlns:p14="http://schemas.microsoft.com/office/powerpoint/2010/main" val="176916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must be included in a Title IX Complaint? </a:t>
            </a:r>
          </a:p>
        </p:txBody>
      </p:sp>
      <p:sp>
        <p:nvSpPr>
          <p:cNvPr id="3" name="Content Placeholder 2"/>
          <p:cNvSpPr>
            <a:spLocks noGrp="1"/>
          </p:cNvSpPr>
          <p:nvPr>
            <p:ph idx="1"/>
          </p:nvPr>
        </p:nvSpPr>
        <p:spPr>
          <a:xfrm>
            <a:off x="980500" y="1904999"/>
            <a:ext cx="10014333" cy="4385631"/>
          </a:xfrm>
        </p:spPr>
        <p:txBody>
          <a:bodyPr>
            <a:normAutofit fontScale="92500"/>
          </a:bodyPr>
          <a:lstStyle/>
          <a:p>
            <a:pPr marL="0" lvl="0" indent="0" defTabSz="457200" fontAlgn="auto">
              <a:lnSpc>
                <a:spcPct val="100000"/>
              </a:lnSpc>
              <a:spcBef>
                <a:spcPct val="20000"/>
              </a:spcBef>
              <a:spcAft>
                <a:spcPts val="600"/>
              </a:spcAft>
              <a:buClr>
                <a:prstClr val="white"/>
              </a:buClr>
              <a:buSzPct val="80000"/>
              <a:buNone/>
            </a:pPr>
            <a:r>
              <a:rPr lang="en-US" sz="2800" dirty="0"/>
              <a:t> </a:t>
            </a:r>
            <a:r>
              <a:rPr lang="en-US" sz="4400" b="1" dirty="0">
                <a:solidFill>
                  <a:srgbClr val="FFFF00"/>
                </a:solidFill>
                <a:latin typeface="Century Gothic" panose="020B0502020202020204"/>
              </a:rPr>
              <a:t>A formal Title IX investigation cannot occur unless the complainant discloses his or her identity, the identity of the alleged perpetrator, and details about the alleged misconduct in a formal complaint.</a:t>
            </a:r>
          </a:p>
          <a:p>
            <a:pPr marL="0" indent="0" algn="just">
              <a:buNone/>
            </a:pPr>
            <a:endParaRPr lang="en-US" sz="2800" dirty="0"/>
          </a:p>
          <a:p>
            <a:pPr marL="0" indent="0">
              <a:buNone/>
            </a:pPr>
            <a:endParaRPr lang="en-US" sz="2800" b="1" dirty="0"/>
          </a:p>
        </p:txBody>
      </p:sp>
    </p:spTree>
    <p:extLst>
      <p:ext uri="{BB962C8B-B14F-4D97-AF65-F5344CB8AC3E}">
        <p14:creationId xmlns:p14="http://schemas.microsoft.com/office/powerpoint/2010/main" val="359356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82563" indent="-182563">
              <a:lnSpc>
                <a:spcPct val="90000"/>
              </a:lnSpc>
              <a:spcBef>
                <a:spcPts val="1200"/>
              </a:spcBef>
              <a:spcAft>
                <a:spcPts val="200"/>
              </a:spcAft>
            </a:pPr>
            <a:r>
              <a:rPr lang="en-US" sz="2200" b="1" dirty="0">
                <a:solidFill>
                  <a:prstClr val="white"/>
                </a:solidFill>
                <a:ea typeface="+mn-ea"/>
                <a:cs typeface="+mn-cs"/>
              </a:rPr>
              <a:t> </a:t>
            </a:r>
            <a:br>
              <a:rPr lang="en-US" sz="2200" b="1" dirty="0">
                <a:solidFill>
                  <a:prstClr val="white"/>
                </a:solidFill>
                <a:ea typeface="+mn-ea"/>
                <a:cs typeface="+mn-cs"/>
              </a:rPr>
            </a:br>
            <a:r>
              <a:rPr lang="en-US" sz="6000" b="1" dirty="0">
                <a:solidFill>
                  <a:prstClr val="white"/>
                </a:solidFill>
                <a:ea typeface="+mn-ea"/>
                <a:cs typeface="+mn-cs"/>
              </a:rPr>
              <a:t>overview</a:t>
            </a:r>
            <a:r>
              <a:rPr lang="en-US" b="1" dirty="0">
                <a:solidFill>
                  <a:prstClr val="white"/>
                </a:solidFill>
                <a:ea typeface="+mn-ea"/>
                <a:cs typeface="+mn-cs"/>
              </a:rPr>
              <a:t> </a:t>
            </a:r>
            <a:r>
              <a:rPr lang="en-US" sz="2200" cap="none" dirty="0">
                <a:solidFill>
                  <a:prstClr val="white"/>
                </a:solidFill>
                <a:ea typeface="+mn-ea"/>
                <a:cs typeface="+mn-cs"/>
              </a:rPr>
              <a:t/>
            </a:r>
            <a:br>
              <a:rPr lang="en-US" sz="2200" cap="none" dirty="0">
                <a:solidFill>
                  <a:prstClr val="white"/>
                </a:solidFill>
                <a:ea typeface="+mn-ea"/>
                <a:cs typeface="+mn-cs"/>
              </a:rPr>
            </a:br>
            <a:endParaRPr lang="en-US" dirty="0"/>
          </a:p>
        </p:txBody>
      </p:sp>
      <p:sp>
        <p:nvSpPr>
          <p:cNvPr id="3" name="Content Placeholder 2"/>
          <p:cNvSpPr>
            <a:spLocks noGrp="1"/>
          </p:cNvSpPr>
          <p:nvPr>
            <p:ph idx="1"/>
          </p:nvPr>
        </p:nvSpPr>
        <p:spPr>
          <a:xfrm>
            <a:off x="1718631" y="1872868"/>
            <a:ext cx="8119431" cy="4345372"/>
          </a:xfrm>
        </p:spPr>
        <p:txBody>
          <a:bodyPr/>
          <a:lstStyle/>
          <a:p>
            <a:pPr marL="0" indent="0">
              <a:buNone/>
            </a:pPr>
            <a:r>
              <a:rPr lang="en-US" sz="3200" b="1" dirty="0" smtClean="0"/>
              <a:t> </a:t>
            </a:r>
            <a:endParaRPr lang="en-US" sz="3200" b="1" dirty="0"/>
          </a:p>
          <a:p>
            <a:pPr>
              <a:buFont typeface="Wingdings" panose="05000000000000000000" pitchFamily="2" charset="2"/>
              <a:buChar char="v"/>
            </a:pPr>
            <a:r>
              <a:rPr lang="en-US" sz="4000" b="1" dirty="0" smtClean="0"/>
              <a:t>What is Title IX?</a:t>
            </a:r>
            <a:endParaRPr lang="en-US" sz="4000" b="1" dirty="0"/>
          </a:p>
          <a:p>
            <a:pPr>
              <a:buFont typeface="Wingdings" panose="05000000000000000000" pitchFamily="2" charset="2"/>
              <a:buChar char="v"/>
            </a:pPr>
            <a:r>
              <a:rPr lang="en-US" sz="4000" b="1" dirty="0" smtClean="0"/>
              <a:t>What is covered under Title IX?</a:t>
            </a:r>
          </a:p>
          <a:p>
            <a:pPr>
              <a:buFont typeface="Wingdings" panose="05000000000000000000" pitchFamily="2" charset="2"/>
              <a:buChar char="v"/>
            </a:pPr>
            <a:r>
              <a:rPr lang="en-US" sz="4000" b="1" dirty="0" smtClean="0"/>
              <a:t>MS State Law – Hazing </a:t>
            </a:r>
            <a:endParaRPr lang="en-US" sz="4000"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08995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Title ix and </a:t>
            </a:r>
            <a:r>
              <a:rPr lang="en-US" b="1" dirty="0" err="1" smtClean="0"/>
              <a:t>greek</a:t>
            </a:r>
            <a:r>
              <a:rPr lang="en-US" b="1" dirty="0" smtClean="0"/>
              <a:t> life</a:t>
            </a:r>
            <a:endParaRPr lang="en-US" b="1" dirty="0"/>
          </a:p>
        </p:txBody>
      </p:sp>
      <p:sp>
        <p:nvSpPr>
          <p:cNvPr id="3" name="Content Placeholder 2"/>
          <p:cNvSpPr>
            <a:spLocks noGrp="1"/>
          </p:cNvSpPr>
          <p:nvPr>
            <p:ph idx="1"/>
          </p:nvPr>
        </p:nvSpPr>
        <p:spPr>
          <a:xfrm>
            <a:off x="980500" y="1904999"/>
            <a:ext cx="10014333" cy="4385631"/>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4400" b="1" dirty="0" smtClean="0"/>
              <a:t>Title IX is relevant to MIP and Greek Life because the University wants to ensure that all students are provided fair and equitable treatment free from any form of discrimination.</a:t>
            </a:r>
            <a:endParaRPr lang="en-US" sz="4400" b="1" dirty="0"/>
          </a:p>
          <a:p>
            <a:pPr marL="0" indent="0">
              <a:buNone/>
            </a:pPr>
            <a:endParaRPr lang="en-US" sz="2800" b="1" dirty="0"/>
          </a:p>
        </p:txBody>
      </p:sp>
    </p:spTree>
    <p:extLst>
      <p:ext uri="{BB962C8B-B14F-4D97-AF65-F5344CB8AC3E}">
        <p14:creationId xmlns:p14="http://schemas.microsoft.com/office/powerpoint/2010/main" val="22794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hazing </a:t>
            </a:r>
            <a:r>
              <a:rPr lang="en-US" b="1" dirty="0" smtClean="0"/>
              <a:t>  </a:t>
            </a:r>
            <a:endParaRPr lang="en-US" b="1" dirty="0"/>
          </a:p>
        </p:txBody>
      </p:sp>
      <p:sp>
        <p:nvSpPr>
          <p:cNvPr id="3" name="Content Placeholder 2"/>
          <p:cNvSpPr>
            <a:spLocks noGrp="1"/>
          </p:cNvSpPr>
          <p:nvPr>
            <p:ph idx="1"/>
          </p:nvPr>
        </p:nvSpPr>
        <p:spPr>
          <a:xfrm>
            <a:off x="980500" y="1904999"/>
            <a:ext cx="10014333" cy="4385631"/>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2800" dirty="0"/>
              <a:t> </a:t>
            </a:r>
            <a:r>
              <a:rPr lang="en-US" sz="8000" b="1" dirty="0" smtClean="0"/>
              <a:t>The University has a </a:t>
            </a:r>
            <a:r>
              <a:rPr lang="en-US" sz="8000" b="1" u="sng" dirty="0" smtClean="0"/>
              <a:t>ZERO TOLERANCE HAZING POLICY</a:t>
            </a:r>
            <a:r>
              <a:rPr lang="en-US" sz="8000" b="1" dirty="0" smtClean="0"/>
              <a:t>!</a:t>
            </a:r>
            <a:endParaRPr lang="en-US" sz="8000" b="1" dirty="0"/>
          </a:p>
          <a:p>
            <a:pPr marL="0" indent="0">
              <a:buNone/>
            </a:pPr>
            <a:endParaRPr lang="en-US" sz="2800" b="1" dirty="0"/>
          </a:p>
        </p:txBody>
      </p:sp>
    </p:spTree>
    <p:extLst>
      <p:ext uri="{BB962C8B-B14F-4D97-AF65-F5344CB8AC3E}">
        <p14:creationId xmlns:p14="http://schemas.microsoft.com/office/powerpoint/2010/main" val="165917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hazing </a:t>
            </a:r>
            <a:r>
              <a:rPr lang="en-US" b="1" dirty="0" smtClean="0"/>
              <a:t>  </a:t>
            </a:r>
            <a:endParaRPr lang="en-US" b="1" dirty="0"/>
          </a:p>
        </p:txBody>
      </p:sp>
      <p:sp>
        <p:nvSpPr>
          <p:cNvPr id="3" name="Content Placeholder 2"/>
          <p:cNvSpPr>
            <a:spLocks noGrp="1"/>
          </p:cNvSpPr>
          <p:nvPr>
            <p:ph idx="1"/>
          </p:nvPr>
        </p:nvSpPr>
        <p:spPr>
          <a:xfrm>
            <a:off x="980500" y="1904999"/>
            <a:ext cx="10014333" cy="4385631"/>
          </a:xfrm>
        </p:spPr>
        <p:txBody>
          <a:bodyPr>
            <a:normAutofit/>
          </a:bodyPr>
          <a:lstStyle/>
          <a:p>
            <a:pPr lvl="0"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2800" b="1" dirty="0" smtClean="0"/>
              <a:t>Some examples of hazing as expressed in the policy include:</a:t>
            </a:r>
          </a:p>
          <a:p>
            <a:pPr marL="0" lvl="0" indent="0" defTabSz="457200" fontAlgn="auto">
              <a:lnSpc>
                <a:spcPct val="100000"/>
              </a:lnSpc>
              <a:spcBef>
                <a:spcPct val="20000"/>
              </a:spcBef>
              <a:spcAft>
                <a:spcPts val="600"/>
              </a:spcAft>
              <a:buClr>
                <a:prstClr val="white"/>
              </a:buClr>
              <a:buSzPct val="80000"/>
              <a:buNone/>
            </a:pPr>
            <a:r>
              <a:rPr lang="en-US" sz="2800" b="1" dirty="0" smtClean="0"/>
              <a:t>Paddling;</a:t>
            </a:r>
          </a:p>
          <a:p>
            <a:pPr lvl="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smtClean="0"/>
              <a:t>	Psychological shocks and creating excessive fatigue;</a:t>
            </a:r>
          </a:p>
          <a:p>
            <a:pPr lvl="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smtClean="0"/>
              <a:t>	Quests, treasure hunts, scavenger hunts, road trips;</a:t>
            </a:r>
          </a:p>
          <a:p>
            <a:pPr lvl="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smtClean="0"/>
              <a:t>	Wearing apparel in public which is not in normal good taste;</a:t>
            </a:r>
          </a:p>
          <a:p>
            <a:pPr lvl="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smtClean="0"/>
              <a:t>	Engaging in public stunts and buffoonery;</a:t>
            </a:r>
          </a:p>
          <a:p>
            <a:pPr lvl="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smtClean="0"/>
              <a:t>	Morally degrading or humiliating games and activities.</a:t>
            </a:r>
            <a:endParaRPr lang="en-US" sz="2800" b="1" dirty="0"/>
          </a:p>
        </p:txBody>
      </p:sp>
    </p:spTree>
    <p:extLst>
      <p:ext uri="{BB962C8B-B14F-4D97-AF65-F5344CB8AC3E}">
        <p14:creationId xmlns:p14="http://schemas.microsoft.com/office/powerpoint/2010/main" val="168755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pledging </a:t>
            </a:r>
            <a:r>
              <a:rPr lang="en-US" b="1" dirty="0" smtClean="0"/>
              <a:t>  </a:t>
            </a:r>
            <a:endParaRPr lang="en-US" b="1" dirty="0"/>
          </a:p>
        </p:txBody>
      </p:sp>
      <p:sp>
        <p:nvSpPr>
          <p:cNvPr id="3" name="Content Placeholder 2"/>
          <p:cNvSpPr>
            <a:spLocks noGrp="1"/>
          </p:cNvSpPr>
          <p:nvPr>
            <p:ph idx="1"/>
          </p:nvPr>
        </p:nvSpPr>
        <p:spPr>
          <a:xfrm>
            <a:off x="980500" y="1904999"/>
            <a:ext cx="10014333" cy="4385631"/>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2800" b="1" dirty="0" smtClean="0"/>
              <a:t>During the pledging period, candidates often spend a lot of time studying history and facets of sorority and fraternity life and the Greek system and bonding with new line sisters and brothers.</a:t>
            </a:r>
          </a:p>
          <a:p>
            <a:pPr marL="0" lvl="0" indent="0" defTabSz="457200" fontAlgn="auto">
              <a:lnSpc>
                <a:spcPct val="100000"/>
              </a:lnSpc>
              <a:spcBef>
                <a:spcPct val="20000"/>
              </a:spcBef>
              <a:spcAft>
                <a:spcPts val="600"/>
              </a:spcAft>
              <a:buClr>
                <a:prstClr val="white"/>
              </a:buClr>
              <a:buSzPct val="80000"/>
              <a:buNone/>
            </a:pPr>
            <a:endParaRPr lang="en-US" sz="2800" b="1" dirty="0"/>
          </a:p>
          <a:p>
            <a:pPr marL="0" lvl="0" indent="0" defTabSz="457200" fontAlgn="auto">
              <a:lnSpc>
                <a:spcPct val="100000"/>
              </a:lnSpc>
              <a:spcBef>
                <a:spcPct val="20000"/>
              </a:spcBef>
              <a:spcAft>
                <a:spcPts val="600"/>
              </a:spcAft>
              <a:buClr>
                <a:prstClr val="white"/>
              </a:buClr>
              <a:buSzPct val="80000"/>
              <a:buNone/>
            </a:pPr>
            <a:r>
              <a:rPr lang="en-US" sz="2800" b="1" dirty="0" smtClean="0"/>
              <a:t>Remember, not only is hazing against University policy but it is also a crime in the state of Mississippi.</a:t>
            </a:r>
            <a:endParaRPr lang="en-US" sz="2800" b="1" dirty="0"/>
          </a:p>
        </p:txBody>
      </p:sp>
    </p:spTree>
    <p:extLst>
      <p:ext uri="{BB962C8B-B14F-4D97-AF65-F5344CB8AC3E}">
        <p14:creationId xmlns:p14="http://schemas.microsoft.com/office/powerpoint/2010/main" val="183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smtClean="0"/>
              <a:t>Ms</a:t>
            </a:r>
            <a:r>
              <a:rPr lang="en-US" sz="5400" b="1" dirty="0" smtClean="0"/>
              <a:t> code section 97-3-105   </a:t>
            </a:r>
            <a:endParaRPr lang="en-US" sz="5400" b="1" dirty="0"/>
          </a:p>
        </p:txBody>
      </p:sp>
      <p:sp>
        <p:nvSpPr>
          <p:cNvPr id="3" name="Content Placeholder 2"/>
          <p:cNvSpPr>
            <a:spLocks noGrp="1"/>
          </p:cNvSpPr>
          <p:nvPr>
            <p:ph idx="1"/>
          </p:nvPr>
        </p:nvSpPr>
        <p:spPr>
          <a:xfrm>
            <a:off x="980500" y="1904999"/>
            <a:ext cx="10014333" cy="4385631"/>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3600" b="1" dirty="0" smtClean="0"/>
              <a:t>A person found guilty of first degree hazing could face a fine of up to $2,000 and/or 6 months in jail.</a:t>
            </a:r>
          </a:p>
          <a:p>
            <a:pPr marL="0" lvl="0" indent="0" defTabSz="457200" fontAlgn="auto">
              <a:lnSpc>
                <a:spcPct val="100000"/>
              </a:lnSpc>
              <a:spcBef>
                <a:spcPct val="20000"/>
              </a:spcBef>
              <a:spcAft>
                <a:spcPts val="600"/>
              </a:spcAft>
              <a:buClr>
                <a:prstClr val="white"/>
              </a:buClr>
              <a:buSzPct val="80000"/>
              <a:buNone/>
            </a:pPr>
            <a:endParaRPr lang="en-US" sz="3600" b="1" dirty="0"/>
          </a:p>
          <a:p>
            <a:pPr marL="0" lvl="0" indent="0" defTabSz="457200" fontAlgn="auto">
              <a:lnSpc>
                <a:spcPct val="100000"/>
              </a:lnSpc>
              <a:spcBef>
                <a:spcPct val="20000"/>
              </a:spcBef>
              <a:spcAft>
                <a:spcPts val="600"/>
              </a:spcAft>
              <a:buClr>
                <a:prstClr val="white"/>
              </a:buClr>
              <a:buSzPct val="80000"/>
              <a:buNone/>
            </a:pPr>
            <a:r>
              <a:rPr lang="en-US" sz="3600" b="1" dirty="0" smtClean="0"/>
              <a:t>A person found guilty of second degree hazing could face a fine of up to $1,000.</a:t>
            </a:r>
            <a:endParaRPr lang="en-US" sz="3600" b="1" dirty="0"/>
          </a:p>
        </p:txBody>
      </p:sp>
    </p:spTree>
    <p:extLst>
      <p:ext uri="{BB962C8B-B14F-4D97-AF65-F5344CB8AC3E}">
        <p14:creationId xmlns:p14="http://schemas.microsoft.com/office/powerpoint/2010/main" val="202944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Hazing</a:t>
            </a:r>
            <a:endParaRPr lang="en-US" sz="5400" b="1" dirty="0"/>
          </a:p>
        </p:txBody>
      </p:sp>
      <p:sp>
        <p:nvSpPr>
          <p:cNvPr id="3" name="Content Placeholder 2"/>
          <p:cNvSpPr>
            <a:spLocks noGrp="1"/>
          </p:cNvSpPr>
          <p:nvPr>
            <p:ph idx="1"/>
          </p:nvPr>
        </p:nvSpPr>
        <p:spPr>
          <a:xfrm>
            <a:off x="980500" y="1904999"/>
            <a:ext cx="10014333" cy="4385631"/>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3200" b="1" dirty="0" smtClean="0"/>
              <a:t>Although there are policies and anti-hazing laws in place to deter individuals from participating in such conduct, hazing continues to occur among athletes, peer groups, gangs, and other school clubs and organizations.</a:t>
            </a:r>
          </a:p>
          <a:p>
            <a:pPr marL="0" lvl="0" indent="0" algn="ctr" defTabSz="457200" fontAlgn="auto">
              <a:lnSpc>
                <a:spcPct val="100000"/>
              </a:lnSpc>
              <a:spcBef>
                <a:spcPct val="20000"/>
              </a:spcBef>
              <a:spcAft>
                <a:spcPts val="600"/>
              </a:spcAft>
              <a:buClr>
                <a:prstClr val="white"/>
              </a:buClr>
              <a:buSzPct val="80000"/>
              <a:buNone/>
            </a:pPr>
            <a:r>
              <a:rPr lang="en-US" sz="5400" b="1" dirty="0" smtClean="0"/>
              <a:t>So, what is the harm in hazing?</a:t>
            </a:r>
          </a:p>
        </p:txBody>
      </p:sp>
    </p:spTree>
    <p:extLst>
      <p:ext uri="{BB962C8B-B14F-4D97-AF65-F5344CB8AC3E}">
        <p14:creationId xmlns:p14="http://schemas.microsoft.com/office/powerpoint/2010/main" val="101114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Hazing</a:t>
            </a:r>
            <a:endParaRPr lang="en-US" sz="5400" b="1" dirty="0"/>
          </a:p>
        </p:txBody>
      </p:sp>
      <p:sp>
        <p:nvSpPr>
          <p:cNvPr id="3" name="Content Placeholder 2"/>
          <p:cNvSpPr>
            <a:spLocks noGrp="1"/>
          </p:cNvSpPr>
          <p:nvPr>
            <p:ph idx="1"/>
          </p:nvPr>
        </p:nvSpPr>
        <p:spPr>
          <a:xfrm>
            <a:off x="980500" y="1904999"/>
            <a:ext cx="10014333" cy="4385631"/>
          </a:xfrm>
        </p:spPr>
        <p:txBody>
          <a:bodyPr>
            <a:normAutofit/>
          </a:bodyPr>
          <a:lstStyle/>
          <a:p>
            <a:pPr lvl="0" defTabSz="457200" fontAlgn="auto">
              <a:lnSpc>
                <a:spcPct val="100000"/>
              </a:lnSpc>
              <a:spcBef>
                <a:spcPct val="20000"/>
              </a:spcBef>
              <a:spcAft>
                <a:spcPts val="600"/>
              </a:spcAft>
              <a:buClr>
                <a:prstClr val="white"/>
              </a:buClr>
              <a:buSzPct val="80000"/>
              <a:buFont typeface="Wingdings" panose="05000000000000000000" pitchFamily="2" charset="2"/>
              <a:buChar char="q"/>
            </a:pPr>
            <a:r>
              <a:rPr lang="en-US" sz="4000" b="1" dirty="0" smtClean="0"/>
              <a:t>Hazing creates stress, anxiety, intimidation, and often results in physical and emotional harm to the individual being hazed.</a:t>
            </a:r>
          </a:p>
          <a:p>
            <a:pPr lvl="0" defTabSz="457200" fontAlgn="auto">
              <a:lnSpc>
                <a:spcPct val="100000"/>
              </a:lnSpc>
              <a:spcBef>
                <a:spcPct val="20000"/>
              </a:spcBef>
              <a:spcAft>
                <a:spcPts val="600"/>
              </a:spcAft>
              <a:buClr>
                <a:prstClr val="white"/>
              </a:buClr>
              <a:buSzPct val="80000"/>
              <a:buFont typeface="Wingdings" panose="05000000000000000000" pitchFamily="2" charset="2"/>
              <a:buChar char="q"/>
            </a:pPr>
            <a:r>
              <a:rPr lang="en-US" sz="4000" b="1" dirty="0" smtClean="0"/>
              <a:t>Hazing may involve sexual misconduct.</a:t>
            </a:r>
          </a:p>
          <a:p>
            <a:pPr marL="0" lvl="0" indent="0" defTabSz="457200" fontAlgn="auto">
              <a:lnSpc>
                <a:spcPct val="100000"/>
              </a:lnSpc>
              <a:spcBef>
                <a:spcPct val="20000"/>
              </a:spcBef>
              <a:spcAft>
                <a:spcPts val="600"/>
              </a:spcAft>
              <a:buClr>
                <a:prstClr val="white"/>
              </a:buClr>
              <a:buSzPct val="80000"/>
              <a:buNone/>
            </a:pPr>
            <a:r>
              <a:rPr lang="en-US" sz="3200" b="1" dirty="0" smtClean="0"/>
              <a:t> </a:t>
            </a:r>
          </a:p>
        </p:txBody>
      </p:sp>
    </p:spTree>
    <p:extLst>
      <p:ext uri="{BB962C8B-B14F-4D97-AF65-F5344CB8AC3E}">
        <p14:creationId xmlns:p14="http://schemas.microsoft.com/office/powerpoint/2010/main" val="366256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smtClean="0"/>
              <a:t>title ix and hazing: </a:t>
            </a:r>
            <a:r>
              <a:rPr lang="en-US" sz="3200" b="1" dirty="0"/>
              <a:t>points to remember </a:t>
            </a:r>
            <a:endParaRPr lang="en-US" dirty="0"/>
          </a:p>
        </p:txBody>
      </p:sp>
      <p:sp>
        <p:nvSpPr>
          <p:cNvPr id="3" name="Content Placeholder 2"/>
          <p:cNvSpPr>
            <a:spLocks noGrp="1"/>
          </p:cNvSpPr>
          <p:nvPr>
            <p:ph idx="1"/>
          </p:nvPr>
        </p:nvSpPr>
        <p:spPr>
          <a:xfrm>
            <a:off x="683045" y="2096064"/>
            <a:ext cx="10961783" cy="4359820"/>
          </a:xfrm>
        </p:spPr>
        <p:txBody>
          <a:bodyPr>
            <a:normAutofit fontScale="92500"/>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The University is committed to ensuring a community that is safe for all who study, live, work, and visit here.</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Please report incidents of sex discrimination, sexual </a:t>
            </a:r>
            <a:r>
              <a:rPr lang="en-US" sz="3200" b="1" dirty="0" smtClean="0">
                <a:solidFill>
                  <a:srgbClr val="FFFF00"/>
                </a:solidFill>
                <a:latin typeface="Century Gothic" panose="020B0502020202020204"/>
              </a:rPr>
              <a:t>harassment, sexual violence or hazing.</a:t>
            </a:r>
            <a:endParaRPr lang="en-US" sz="3200" b="1" dirty="0">
              <a:solidFill>
                <a:srgbClr val="FFFF00"/>
              </a:solidFill>
              <a:latin typeface="Century Gothic" panose="020B0502020202020204"/>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Though it may be difficult, immediate reporting allows for the best possible efforts to support the complainant, investigate the claims, and to prevent a recurrence.</a:t>
            </a:r>
          </a:p>
          <a:p>
            <a:pPr marL="0" indent="0">
              <a:buNone/>
            </a:pPr>
            <a:endParaRPr lang="en-US" dirty="0"/>
          </a:p>
        </p:txBody>
      </p:sp>
    </p:spTree>
    <p:extLst>
      <p:ext uri="{BB962C8B-B14F-4D97-AF65-F5344CB8AC3E}">
        <p14:creationId xmlns:p14="http://schemas.microsoft.com/office/powerpoint/2010/main" val="1406207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a:t>
            </a:r>
            <a:r>
              <a:rPr lang="en-US" sz="3200" b="1" dirty="0" smtClean="0"/>
              <a:t>ix – 8</a:t>
            </a:r>
            <a:r>
              <a:rPr lang="en-US" sz="3200" b="1" baseline="30000" dirty="0" smtClean="0"/>
              <a:t>th</a:t>
            </a:r>
            <a:r>
              <a:rPr lang="en-US" sz="3200" b="1" dirty="0" smtClean="0"/>
              <a:t> </a:t>
            </a:r>
            <a:r>
              <a:rPr lang="en-US" sz="3200" b="1" smtClean="0"/>
              <a:t>floor administration tower</a:t>
            </a:r>
            <a:endParaRPr lang="en-US" dirty="0"/>
          </a:p>
        </p:txBody>
      </p:sp>
      <p:sp>
        <p:nvSpPr>
          <p:cNvPr id="3" name="Content Placeholder 2"/>
          <p:cNvSpPr>
            <a:spLocks noGrp="1"/>
          </p:cNvSpPr>
          <p:nvPr>
            <p:ph idx="1"/>
          </p:nvPr>
        </p:nvSpPr>
        <p:spPr>
          <a:xfrm>
            <a:off x="683045" y="2096064"/>
            <a:ext cx="10961783" cy="4359820"/>
          </a:xfrm>
        </p:spPr>
        <p:txBody>
          <a:bodyPr>
            <a:normAutofit lnSpcReduction="10000"/>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General Counsel:  Edward Watson, 601-979-3950</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Coordinator: LaShundra Jackson-Winters, 601-979-6804</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Investigator:  Bryant Guy, 601-979-1315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Cell Phone:  601- 927-4766</a:t>
            </a:r>
          </a:p>
          <a:p>
            <a:pPr marL="0" indent="0">
              <a:buNone/>
            </a:pPr>
            <a:endParaRPr lang="en-US" dirty="0"/>
          </a:p>
        </p:txBody>
      </p:sp>
    </p:spTree>
    <p:extLst>
      <p:ext uri="{BB962C8B-B14F-4D97-AF65-F5344CB8AC3E}">
        <p14:creationId xmlns:p14="http://schemas.microsoft.com/office/powerpoint/2010/main" val="3389591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sp>
        <p:nvSpPr>
          <p:cNvPr id="3" name="Content Placeholder 2"/>
          <p:cNvSpPr>
            <a:spLocks noGrp="1"/>
          </p:cNvSpPr>
          <p:nvPr>
            <p:ph idx="1"/>
          </p:nvPr>
        </p:nvSpPr>
        <p:spPr>
          <a:xfrm>
            <a:off x="683045" y="2577946"/>
            <a:ext cx="10961783" cy="3877937"/>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5400" b="1" dirty="0">
                <a:solidFill>
                  <a:srgbClr val="FFFF00"/>
                </a:solidFill>
                <a:latin typeface="Century Gothic" panose="020B0502020202020204"/>
              </a:rPr>
              <a:t>Information regarding Title IX and the Title IX process can be found on the JSU website @ </a:t>
            </a:r>
            <a:r>
              <a:rPr lang="en-US" sz="5400" dirty="0">
                <a:highlight>
                  <a:srgbClr val="FFFF00"/>
                </a:highlight>
                <a:latin typeface="Arial" panose="020B0604020202020204" pitchFamily="34" charset="0"/>
                <a:hlinkClick r:id="rId2"/>
              </a:rPr>
              <a:t>https://www.jsums.edu/titleix/</a:t>
            </a:r>
            <a:endParaRPr lang="en-US" sz="5400" b="1" dirty="0">
              <a:highlight>
                <a:srgbClr val="FFFF00"/>
              </a:highlight>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3360907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What is title ix?</a:t>
            </a:r>
          </a:p>
        </p:txBody>
      </p:sp>
      <p:pic>
        <p:nvPicPr>
          <p:cNvPr id="4" name="Picture Placeholder 4" descr="Strengthen, Not Dismantle, &lt;strong&gt;Title IX&lt;/strong&gt; – Gender Policy Repor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153" y="1916935"/>
            <a:ext cx="4643551" cy="4072704"/>
          </a:xfrm>
        </p:spPr>
      </p:pic>
      <p:sp>
        <p:nvSpPr>
          <p:cNvPr id="5" name="Text Placeholder 4"/>
          <p:cNvSpPr>
            <a:spLocks noGrp="1"/>
          </p:cNvSpPr>
          <p:nvPr>
            <p:ph type="body" sz="half" idx="2"/>
          </p:nvPr>
        </p:nvSpPr>
        <p:spPr>
          <a:xfrm>
            <a:off x="6863508" y="1916934"/>
            <a:ext cx="4968607" cy="4153359"/>
          </a:xfrm>
        </p:spPr>
        <p:txBody>
          <a:bodyPr>
            <a:normAutofit/>
          </a:bodyPr>
          <a:lstStyle/>
          <a:p>
            <a:r>
              <a:rPr lang="en-US" sz="2400" b="1" dirty="0"/>
              <a:t>Title IX of the Education Amendments of 1972 is a federal civil rights law that prohibits discrimination on the basis of sex (and gender) on a University campus in its educational programs and activities when the University is federally funded.</a:t>
            </a:r>
          </a:p>
          <a:p>
            <a:r>
              <a:rPr lang="en-US" sz="2400" b="1" dirty="0"/>
              <a:t>Title IX protects against sex discrimination and sexual harassment.</a:t>
            </a:r>
          </a:p>
          <a:p>
            <a:endParaRPr lang="en-US" dirty="0"/>
          </a:p>
        </p:txBody>
      </p:sp>
    </p:spTree>
    <p:extLst>
      <p:ext uri="{BB962C8B-B14F-4D97-AF65-F5344CB8AC3E}">
        <p14:creationId xmlns:p14="http://schemas.microsoft.com/office/powerpoint/2010/main" val="4066501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pic>
        <p:nvPicPr>
          <p:cNvPr id="5" name="Content Placeholder 4">
            <a:extLst>
              <a:ext uri="{FF2B5EF4-FFF2-40B4-BE49-F238E27FC236}">
                <a16:creationId xmlns:a16="http://schemas.microsoft.com/office/drawing/2014/main" id="{EF1B9841-9FEB-F99D-5182-A582139893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5541" y="1615324"/>
            <a:ext cx="5100918" cy="5100918"/>
          </a:xfrm>
        </p:spPr>
      </p:pic>
    </p:spTree>
    <p:extLst>
      <p:ext uri="{BB962C8B-B14F-4D97-AF65-F5344CB8AC3E}">
        <p14:creationId xmlns:p14="http://schemas.microsoft.com/office/powerpoint/2010/main" val="571294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a:t>
            </a:r>
            <a:br>
              <a:rPr lang="en-US" sz="3200" b="1" dirty="0"/>
            </a:br>
            <a:r>
              <a:rPr lang="en-US" sz="3200" b="1" dirty="0"/>
              <a:t>additional resources</a:t>
            </a:r>
            <a:endParaRPr lang="en-US" dirty="0"/>
          </a:p>
        </p:txBody>
      </p:sp>
      <p:sp>
        <p:nvSpPr>
          <p:cNvPr id="3" name="Content Placeholder 2"/>
          <p:cNvSpPr>
            <a:spLocks noGrp="1"/>
          </p:cNvSpPr>
          <p:nvPr>
            <p:ph idx="1"/>
          </p:nvPr>
        </p:nvSpPr>
        <p:spPr>
          <a:xfrm>
            <a:off x="683045" y="2016088"/>
            <a:ext cx="10961783" cy="4439796"/>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2400" b="1" u="sng" dirty="0">
                <a:solidFill>
                  <a:srgbClr val="FFFF00"/>
                </a:solidFill>
                <a:latin typeface="Century Gothic" panose="020B0502020202020204"/>
              </a:rPr>
              <a:t>Jackson State University Department of Public Safety</a:t>
            </a:r>
          </a:p>
          <a:p>
            <a:pPr marL="0" lvl="0" indent="0" defTabSz="457200" fontAlgn="auto">
              <a:lnSpc>
                <a:spcPct val="100000"/>
              </a:lnSpc>
              <a:spcBef>
                <a:spcPct val="20000"/>
              </a:spcBef>
              <a:spcAft>
                <a:spcPts val="600"/>
              </a:spcAft>
              <a:buClr>
                <a:prstClr val="white"/>
              </a:buClr>
              <a:buSzPct val="80000"/>
              <a:buNone/>
            </a:pPr>
            <a:r>
              <a:rPr lang="en-US" sz="2400" b="1" dirty="0">
                <a:solidFill>
                  <a:srgbClr val="FFFF00"/>
                </a:solidFill>
                <a:latin typeface="Century Gothic" panose="020B0502020202020204"/>
              </a:rPr>
              <a:t>(601) 979-2580</a:t>
            </a:r>
          </a:p>
          <a:p>
            <a:pPr marL="0" lvl="0" indent="0" defTabSz="457200" fontAlgn="auto">
              <a:lnSpc>
                <a:spcPct val="100000"/>
              </a:lnSpc>
              <a:spcBef>
                <a:spcPct val="20000"/>
              </a:spcBef>
              <a:spcAft>
                <a:spcPts val="600"/>
              </a:spcAft>
              <a:buClr>
                <a:prstClr val="white"/>
              </a:buClr>
              <a:buSzPct val="80000"/>
              <a:buNone/>
            </a:pPr>
            <a:endParaRPr lang="en-US" sz="24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400" b="1" u="sng" dirty="0">
                <a:solidFill>
                  <a:srgbClr val="FFFF00"/>
                </a:solidFill>
                <a:latin typeface="Century Gothic" panose="020B0502020202020204"/>
              </a:rPr>
              <a:t>Latasha Norman Counseling Center</a:t>
            </a:r>
            <a:r>
              <a:rPr lang="en-US" sz="2400" b="1" dirty="0">
                <a:solidFill>
                  <a:srgbClr val="FFFF00"/>
                </a:solidFill>
                <a:latin typeface="Century Gothic" panose="020B0502020202020204"/>
              </a:rPr>
              <a:t>		</a:t>
            </a:r>
            <a:r>
              <a:rPr lang="en-US" sz="2400" b="1" u="sng" dirty="0">
                <a:solidFill>
                  <a:srgbClr val="FFFF00"/>
                </a:solidFill>
                <a:latin typeface="Century Gothic" panose="020B0502020202020204"/>
              </a:rPr>
              <a:t>Applied Psychological Services </a:t>
            </a:r>
          </a:p>
          <a:p>
            <a:pPr marL="0" lvl="0" indent="0" defTabSz="457200" fontAlgn="auto">
              <a:lnSpc>
                <a:spcPct val="100000"/>
              </a:lnSpc>
              <a:spcBef>
                <a:spcPct val="20000"/>
              </a:spcBef>
              <a:spcAft>
                <a:spcPts val="600"/>
              </a:spcAft>
              <a:buClr>
                <a:prstClr val="white"/>
              </a:buClr>
              <a:buSzPct val="80000"/>
              <a:buNone/>
            </a:pPr>
            <a:r>
              <a:rPr lang="en-US" sz="2400" b="1" dirty="0">
                <a:solidFill>
                  <a:srgbClr val="FFFF00"/>
                </a:solidFill>
                <a:latin typeface="Century Gothic" panose="020B0502020202020204"/>
              </a:rPr>
              <a:t>(601) 979-0374									(601) 979-3381</a:t>
            </a:r>
          </a:p>
          <a:p>
            <a:pPr marL="0" indent="0">
              <a:buNone/>
            </a:pPr>
            <a:endParaRPr lang="en-US" dirty="0"/>
          </a:p>
        </p:txBody>
      </p:sp>
    </p:spTree>
    <p:extLst>
      <p:ext uri="{BB962C8B-B14F-4D97-AF65-F5344CB8AC3E}">
        <p14:creationId xmlns:p14="http://schemas.microsoft.com/office/powerpoint/2010/main" val="232694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Title ix office</a:t>
            </a:r>
          </a:p>
        </p:txBody>
      </p:sp>
      <p:sp>
        <p:nvSpPr>
          <p:cNvPr id="3" name="Content Placeholder 2"/>
          <p:cNvSpPr>
            <a:spLocks noGrp="1"/>
          </p:cNvSpPr>
          <p:nvPr>
            <p:ph idx="1"/>
          </p:nvPr>
        </p:nvSpPr>
        <p:spPr>
          <a:xfrm>
            <a:off x="462707" y="1784733"/>
            <a:ext cx="10950767" cy="4920869"/>
          </a:xfrm>
        </p:spPr>
        <p:txBody>
          <a:bodyPr/>
          <a:lstStyle/>
          <a:p>
            <a:pPr lvl="2" algn="just">
              <a:buFont typeface="Wingdings" panose="05000000000000000000" pitchFamily="2" charset="2"/>
              <a:buChar char="q"/>
            </a:pPr>
            <a:r>
              <a:rPr lang="en-US" sz="3200" b="1" dirty="0"/>
              <a:t> Title IX Coordinator – required by law</a:t>
            </a:r>
          </a:p>
          <a:p>
            <a:pPr marL="457200" lvl="2" indent="0" algn="just">
              <a:buNone/>
            </a:pPr>
            <a:endParaRPr lang="en-US" sz="3200" b="1" dirty="0"/>
          </a:p>
          <a:p>
            <a:pPr lvl="2" algn="just">
              <a:buFont typeface="Wingdings" panose="05000000000000000000" pitchFamily="2" charset="2"/>
              <a:buChar char="q"/>
            </a:pPr>
            <a:r>
              <a:rPr lang="en-US" sz="3200" b="1" dirty="0"/>
              <a:t> Title IX office – duty and obligation </a:t>
            </a:r>
          </a:p>
          <a:p>
            <a:pPr marL="457200" lvl="2" indent="0" algn="just">
              <a:buNone/>
            </a:pPr>
            <a:endParaRPr lang="en-US" sz="3200" b="1" dirty="0"/>
          </a:p>
          <a:p>
            <a:pPr lvl="2" algn="just">
              <a:buFont typeface="Wingdings" panose="05000000000000000000" pitchFamily="2" charset="2"/>
              <a:buChar char="q"/>
            </a:pPr>
            <a:r>
              <a:rPr lang="en-US" sz="3200" b="1" dirty="0"/>
              <a:t>  Title IX Coordinator – oversees the process and address reported concerns </a:t>
            </a:r>
          </a:p>
          <a:p>
            <a:pPr marL="457200" lvl="2" indent="0" algn="just">
              <a:buNone/>
            </a:pPr>
            <a:endParaRPr lang="en-US" sz="3200" b="1" dirty="0"/>
          </a:p>
          <a:p>
            <a:pPr lvl="2" algn="just">
              <a:buFont typeface="Wingdings" panose="05000000000000000000" pitchFamily="2" charset="2"/>
              <a:buChar char="q"/>
            </a:pPr>
            <a:r>
              <a:rPr lang="en-US" sz="3200" b="1" dirty="0"/>
              <a:t>  Title IX office – gather information and evidence – conduct thorough and fair investigation </a:t>
            </a:r>
          </a:p>
          <a:p>
            <a:pPr marL="457200" lvl="2" indent="0" algn="just">
              <a:buNone/>
            </a:pPr>
            <a:endParaRPr lang="en-US" sz="3400" b="1" dirty="0"/>
          </a:p>
          <a:p>
            <a:pPr lvl="2" algn="just"/>
            <a:endParaRPr lang="en-US" sz="3400" b="1" dirty="0"/>
          </a:p>
          <a:p>
            <a:pPr marL="457200" lvl="2" indent="0" algn="just">
              <a:buNone/>
            </a:pPr>
            <a:endParaRPr lang="en-US" sz="3400" b="1" dirty="0"/>
          </a:p>
          <a:p>
            <a:pPr lvl="2" algn="just"/>
            <a:endParaRPr lang="en-US" sz="3400" b="1" dirty="0"/>
          </a:p>
          <a:p>
            <a:pPr marL="0" indent="0" algn="ctr">
              <a:buNone/>
            </a:pPr>
            <a:endParaRPr lang="en-US" sz="4000" b="1" dirty="0"/>
          </a:p>
          <a:p>
            <a:pPr marL="0" indent="0" algn="just">
              <a:buNone/>
            </a:pPr>
            <a:endParaRPr lang="en-US" dirty="0"/>
          </a:p>
        </p:txBody>
      </p:sp>
    </p:spTree>
    <p:extLst>
      <p:ext uri="{BB962C8B-B14F-4D97-AF65-F5344CB8AC3E}">
        <p14:creationId xmlns:p14="http://schemas.microsoft.com/office/powerpoint/2010/main" val="393213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Offenses covered under title ix</a:t>
            </a:r>
          </a:p>
        </p:txBody>
      </p:sp>
      <p:sp>
        <p:nvSpPr>
          <p:cNvPr id="3" name="Content Placeholder 2"/>
          <p:cNvSpPr>
            <a:spLocks noGrp="1"/>
          </p:cNvSpPr>
          <p:nvPr>
            <p:ph idx="1"/>
          </p:nvPr>
        </p:nvSpPr>
        <p:spPr>
          <a:xfrm>
            <a:off x="771181" y="1883884"/>
            <a:ext cx="10587209" cy="4821718"/>
          </a:xfrm>
        </p:spPr>
        <p:txBody>
          <a:bodyPr/>
          <a:lstStyle/>
          <a:p>
            <a:r>
              <a:rPr lang="en-US" sz="3200" b="1" dirty="0">
                <a:solidFill>
                  <a:srgbClr val="FFFF00"/>
                </a:solidFill>
              </a:rPr>
              <a:t>Under Title IX, discrimination on the basis of sex also includes sexual harassment, which includes: </a:t>
            </a:r>
          </a:p>
          <a:p>
            <a:pPr marL="0" indent="0">
              <a:buNone/>
            </a:pPr>
            <a:r>
              <a:rPr lang="en-US" sz="3200" b="1" i="1" dirty="0"/>
              <a:t>	</a:t>
            </a:r>
            <a:r>
              <a:rPr lang="en-US" sz="2800" b="1" i="1" dirty="0"/>
              <a:t>sexual assault, rape, acquaintance rape, stalking, relationship 	violence (domestic violence and dating violence), or any other 	discrimination or harassment based on sex.</a:t>
            </a:r>
          </a:p>
          <a:p>
            <a:r>
              <a:rPr lang="en-US" sz="3200" b="1" dirty="0">
                <a:solidFill>
                  <a:srgbClr val="FFFF00"/>
                </a:solidFill>
              </a:rPr>
              <a:t>It is a violation of University policy as well as applicable law to commit or to attempt to commit these acts.</a:t>
            </a:r>
          </a:p>
          <a:p>
            <a:pPr marL="457200" lvl="2" indent="0" algn="just">
              <a:buNone/>
            </a:pPr>
            <a:endParaRPr lang="en-US" sz="2000" b="1" dirty="0"/>
          </a:p>
          <a:p>
            <a:pPr lvl="2" algn="just"/>
            <a:endParaRPr lang="en-US" sz="3400" b="1" dirty="0"/>
          </a:p>
          <a:p>
            <a:pPr marL="0" indent="0" algn="just">
              <a:buNone/>
            </a:pPr>
            <a:endParaRPr lang="en-US" dirty="0"/>
          </a:p>
        </p:txBody>
      </p:sp>
    </p:spTree>
    <p:extLst>
      <p:ext uri="{BB962C8B-B14F-4D97-AF65-F5344CB8AC3E}">
        <p14:creationId xmlns:p14="http://schemas.microsoft.com/office/powerpoint/2010/main" val="8199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Unlawful discrimination and</a:t>
            </a:r>
            <a:br>
              <a:rPr lang="en-US" sz="3600" b="1" dirty="0"/>
            </a:br>
            <a:r>
              <a:rPr lang="en-US" sz="3600" b="1" dirty="0"/>
              <a:t>harassment</a:t>
            </a:r>
            <a:endParaRPr lang="en-US" b="1" dirty="0"/>
          </a:p>
        </p:txBody>
      </p:sp>
      <p:sp>
        <p:nvSpPr>
          <p:cNvPr id="3" name="Content Placeholder 2"/>
          <p:cNvSpPr>
            <a:spLocks noGrp="1"/>
          </p:cNvSpPr>
          <p:nvPr>
            <p:ph idx="1"/>
          </p:nvPr>
        </p:nvSpPr>
        <p:spPr>
          <a:xfrm>
            <a:off x="815247" y="2011364"/>
            <a:ext cx="10190603" cy="4465637"/>
          </a:xfrm>
        </p:spPr>
        <p:txBody>
          <a:bodyPr/>
          <a:lstStyle/>
          <a:p>
            <a:pPr marL="0" lvl="0" indent="0" defTabSz="457200" fontAlgn="auto">
              <a:lnSpc>
                <a:spcPct val="100000"/>
              </a:lnSpc>
              <a:spcBef>
                <a:spcPct val="20000"/>
              </a:spcBef>
              <a:spcAft>
                <a:spcPts val="600"/>
              </a:spcAft>
              <a:buClr>
                <a:prstClr val="white"/>
              </a:buClr>
              <a:buSzPct val="80000"/>
              <a:buNone/>
            </a:pPr>
            <a:r>
              <a:rPr lang="en-US" sz="2400" b="1" dirty="0">
                <a:solidFill>
                  <a:prstClr val="white"/>
                </a:solidFill>
                <a:latin typeface="Century Gothic" panose="020B0502020202020204"/>
              </a:rPr>
              <a:t>	</a:t>
            </a:r>
            <a:r>
              <a:rPr lang="en-US" sz="2800" b="1" dirty="0">
                <a:solidFill>
                  <a:prstClr val="white"/>
                </a:solidFill>
                <a:latin typeface="Century Gothic" panose="020B0502020202020204"/>
              </a:rPr>
              <a:t>The University is dedicated to enforcing civil rights laws to protect all students from unlawful discrimination and harassment based on </a:t>
            </a:r>
            <a:r>
              <a:rPr lang="en-US" sz="2800" b="1" dirty="0">
                <a:solidFill>
                  <a:srgbClr val="FFFF00"/>
                </a:solidFill>
                <a:latin typeface="Century Gothic" panose="020B0502020202020204"/>
              </a:rPr>
              <a:t>race, color, national origin, sex, disability,</a:t>
            </a:r>
            <a:r>
              <a:rPr lang="en-US" sz="2800" b="1" dirty="0">
                <a:solidFill>
                  <a:prstClr val="white"/>
                </a:solidFill>
                <a:latin typeface="Century Gothic" panose="020B0502020202020204"/>
              </a:rPr>
              <a:t> and</a:t>
            </a:r>
            <a:r>
              <a:rPr lang="en-US" sz="2800" b="1" dirty="0">
                <a:solidFill>
                  <a:srgbClr val="146194">
                    <a:lumMod val="75000"/>
                  </a:srgbClr>
                </a:solidFill>
                <a:latin typeface="Century Gothic" panose="020B0502020202020204"/>
              </a:rPr>
              <a:t> </a:t>
            </a:r>
            <a:r>
              <a:rPr lang="en-US" sz="2800" b="1" dirty="0">
                <a:solidFill>
                  <a:srgbClr val="FFFF00"/>
                </a:solidFill>
                <a:latin typeface="Century Gothic" panose="020B0502020202020204"/>
              </a:rPr>
              <a:t>age.</a:t>
            </a:r>
            <a:r>
              <a:rPr lang="en-US" sz="2800" b="1" dirty="0">
                <a:solidFill>
                  <a:srgbClr val="146194">
                    <a:lumMod val="75000"/>
                  </a:srgbClr>
                </a:solidFill>
                <a:latin typeface="Century Gothic" panose="020B0502020202020204"/>
              </a:rPr>
              <a:t>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146194">
                  <a:lumMod val="75000"/>
                </a:srgbClr>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800" b="1" dirty="0">
                <a:solidFill>
                  <a:prstClr val="white"/>
                </a:solidFill>
                <a:latin typeface="Century Gothic" panose="020B0502020202020204"/>
              </a:rPr>
              <a:t>	This includes students who are </a:t>
            </a:r>
            <a:r>
              <a:rPr lang="en-US" sz="2800" b="1" dirty="0">
                <a:solidFill>
                  <a:srgbClr val="FFFF00"/>
                </a:solidFill>
                <a:latin typeface="Century Gothic" panose="020B0502020202020204"/>
              </a:rPr>
              <a:t>lesbian, gay, bisexual, transgender, queer, questioning, asexual, intersex, </a:t>
            </a:r>
            <a:r>
              <a:rPr lang="en-US" sz="2800" b="1" dirty="0" err="1">
                <a:solidFill>
                  <a:srgbClr val="FFFF00"/>
                </a:solidFill>
                <a:latin typeface="Century Gothic" panose="020B0502020202020204"/>
              </a:rPr>
              <a:t>nonbinary</a:t>
            </a:r>
            <a:r>
              <a:rPr lang="en-US" sz="2800" b="1" dirty="0">
                <a:solidFill>
                  <a:srgbClr val="FFFF00"/>
                </a:solidFill>
                <a:latin typeface="Century Gothic" panose="020B0502020202020204"/>
              </a:rPr>
              <a:t>,</a:t>
            </a:r>
            <a:r>
              <a:rPr lang="en-US" sz="2800" b="1" dirty="0">
                <a:solidFill>
                  <a:prstClr val="white"/>
                </a:solidFill>
                <a:latin typeface="Century Gothic" panose="020B0502020202020204"/>
              </a:rPr>
              <a:t> and individuals who identify their sexual orientation or gender identity in other ways</a:t>
            </a:r>
            <a:r>
              <a:rPr lang="en-US" sz="2800" b="1" dirty="0">
                <a:solidFill>
                  <a:srgbClr val="146194">
                    <a:lumMod val="75000"/>
                  </a:srgbClr>
                </a:solidFill>
                <a:latin typeface="Century Gothic" panose="020B0502020202020204"/>
              </a:rPr>
              <a:t> </a:t>
            </a:r>
            <a:r>
              <a:rPr lang="en-US" sz="2800" b="1" dirty="0">
                <a:solidFill>
                  <a:srgbClr val="FFFF00"/>
                </a:solidFill>
                <a:latin typeface="Century Gothic" panose="020B0502020202020204"/>
              </a:rPr>
              <a:t>(LGBTQI+).</a:t>
            </a:r>
          </a:p>
          <a:p>
            <a:pPr marL="0" indent="0">
              <a:buNone/>
            </a:pPr>
            <a:endParaRPr lang="en-US" dirty="0"/>
          </a:p>
        </p:txBody>
      </p:sp>
    </p:spTree>
    <p:extLst>
      <p:ext uri="{BB962C8B-B14F-4D97-AF65-F5344CB8AC3E}">
        <p14:creationId xmlns:p14="http://schemas.microsoft.com/office/powerpoint/2010/main" val="410543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Sexual harassment</a:t>
            </a:r>
          </a:p>
        </p:txBody>
      </p:sp>
      <p:sp>
        <p:nvSpPr>
          <p:cNvPr id="3" name="Content Placeholder 2"/>
          <p:cNvSpPr>
            <a:spLocks noGrp="1"/>
          </p:cNvSpPr>
          <p:nvPr>
            <p:ph idx="1"/>
          </p:nvPr>
        </p:nvSpPr>
        <p:spPr>
          <a:xfrm>
            <a:off x="1288973" y="2269474"/>
            <a:ext cx="9904164" cy="4512325"/>
          </a:xfrm>
        </p:spPr>
        <p:txBody>
          <a:bodyPr/>
          <a:lstStyle/>
          <a:p>
            <a:pPr marL="0" indent="0">
              <a:buNone/>
            </a:pPr>
            <a:r>
              <a:rPr lang="en-US" sz="2800" b="1" dirty="0">
                <a:solidFill>
                  <a:srgbClr val="FFFF00"/>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Sexual Harassment </a:t>
            </a:r>
            <a:r>
              <a:rPr lang="en-US" sz="3200" b="1" dirty="0">
                <a:solidFill>
                  <a:prstClr val="white"/>
                </a:solidFill>
                <a:latin typeface="Century Gothic" panose="020B0502020202020204"/>
                <a:ea typeface="+mj-ea"/>
                <a:cs typeface="+mj-cs"/>
              </a:rPr>
              <a:t>is any unwelcome conduct that a reasonable person would find so severe, pervasive and objectively offensive that it denies a person equal education access.</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Conduct</a:t>
            </a:r>
            <a:r>
              <a:rPr lang="en-US" sz="3200" b="1" dirty="0">
                <a:solidFill>
                  <a:prstClr val="black"/>
                </a:solidFill>
                <a:latin typeface="Century Gothic" panose="020B0502020202020204"/>
                <a:ea typeface="+mj-ea"/>
                <a:cs typeface="+mj-cs"/>
              </a:rPr>
              <a:t> </a:t>
            </a:r>
            <a:r>
              <a:rPr lang="en-US" sz="3200" b="1" dirty="0">
                <a:solidFill>
                  <a:prstClr val="white"/>
                </a:solidFill>
                <a:latin typeface="Century Gothic" panose="020B0502020202020204"/>
                <a:ea typeface="+mj-ea"/>
                <a:cs typeface="+mj-cs"/>
              </a:rPr>
              <a:t>is considered </a:t>
            </a:r>
            <a:r>
              <a:rPr lang="en-US" sz="3200" b="1" dirty="0">
                <a:solidFill>
                  <a:srgbClr val="FFFF00"/>
                </a:solidFill>
                <a:latin typeface="Century Gothic" panose="020B0502020202020204"/>
                <a:ea typeface="+mj-ea"/>
                <a:cs typeface="+mj-cs"/>
              </a:rPr>
              <a:t>“unwelcome” </a:t>
            </a:r>
            <a:r>
              <a:rPr lang="en-US" sz="3200" b="1" dirty="0">
                <a:solidFill>
                  <a:prstClr val="white"/>
                </a:solidFill>
                <a:latin typeface="Century Gothic" panose="020B0502020202020204"/>
                <a:ea typeface="+mj-ea"/>
                <a:cs typeface="+mj-cs"/>
              </a:rPr>
              <a:t>if the person did not request or invite it and considered the conduct to be undesirable or offensive.</a:t>
            </a:r>
            <a:endParaRPr lang="en-US" sz="3200" b="1" dirty="0"/>
          </a:p>
        </p:txBody>
      </p:sp>
    </p:spTree>
    <p:extLst>
      <p:ext uri="{BB962C8B-B14F-4D97-AF65-F5344CB8AC3E}">
        <p14:creationId xmlns:p14="http://schemas.microsoft.com/office/powerpoint/2010/main" val="565370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Sexual assault </a:t>
            </a:r>
          </a:p>
        </p:txBody>
      </p:sp>
      <p:sp>
        <p:nvSpPr>
          <p:cNvPr id="3" name="Content Placeholder 2"/>
          <p:cNvSpPr>
            <a:spLocks noGrp="1"/>
          </p:cNvSpPr>
          <p:nvPr>
            <p:ph idx="1"/>
          </p:nvPr>
        </p:nvSpPr>
        <p:spPr/>
        <p:txBody>
          <a:bodyPr/>
          <a:lstStyle/>
          <a:p>
            <a:pPr marL="0" lvl="0" indent="0">
              <a:buClr>
                <a:prstClr val="white"/>
              </a:buClr>
              <a:buNone/>
            </a:pPr>
            <a:r>
              <a:rPr lang="en-US" sz="4800" b="1" dirty="0">
                <a:solidFill>
                  <a:schemeClr val="tx1">
                    <a:lumMod val="95000"/>
                  </a:schemeClr>
                </a:solidFill>
                <a:latin typeface="Century Gothic" panose="020B0502020202020204"/>
                <a:ea typeface="+mj-ea"/>
                <a:cs typeface="+mj-cs"/>
              </a:rPr>
              <a:t>The term “sexual assault” means any nonconsensual sexual act including when the victim lacks capacity to consent.</a:t>
            </a:r>
            <a:br>
              <a:rPr lang="en-US" sz="4800" b="1" dirty="0">
                <a:solidFill>
                  <a:schemeClr val="tx1">
                    <a:lumMod val="95000"/>
                  </a:schemeClr>
                </a:solidFill>
                <a:latin typeface="Century Gothic" panose="020B0502020202020204"/>
                <a:ea typeface="+mj-ea"/>
                <a:cs typeface="+mj-cs"/>
              </a:rPr>
            </a:br>
            <a:endParaRPr lang="en-US" dirty="0">
              <a:solidFill>
                <a:schemeClr val="tx1">
                  <a:lumMod val="95000"/>
                </a:schemeClr>
              </a:solidFill>
            </a:endParaRPr>
          </a:p>
          <a:p>
            <a:endParaRPr lang="en-US" dirty="0"/>
          </a:p>
        </p:txBody>
      </p:sp>
    </p:spTree>
    <p:extLst>
      <p:ext uri="{BB962C8B-B14F-4D97-AF65-F5344CB8AC3E}">
        <p14:creationId xmlns:p14="http://schemas.microsoft.com/office/powerpoint/2010/main" val="312812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Dating and domestic violence</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latin typeface="Century Gothic" panose="020B0502020202020204"/>
              </a:rPr>
              <a:t>Dating/Domestic violence </a:t>
            </a:r>
            <a:r>
              <a:rPr lang="en-US" sz="2800" b="1" dirty="0">
                <a:solidFill>
                  <a:srgbClr val="FFFF00"/>
                </a:solidFill>
                <a:latin typeface="Century Gothic" panose="020B0502020202020204"/>
              </a:rPr>
              <a:t>is a pattern of abusive behavior used to exert power and control over a partner.</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800" b="1" dirty="0">
                <a:latin typeface="Century Gothic" panose="020B0502020202020204"/>
              </a:rPr>
              <a:t>Dating/Domestic violence </a:t>
            </a:r>
            <a:r>
              <a:rPr lang="en-US" sz="2800" b="1" dirty="0">
                <a:solidFill>
                  <a:srgbClr val="FFFF00"/>
                </a:solidFill>
                <a:latin typeface="Century Gothic" panose="020B0502020202020204"/>
              </a:rPr>
              <a:t>can be physical, sexual, emotional, or psychological actions or threats of actions that influence another person. </a:t>
            </a:r>
          </a:p>
          <a:p>
            <a:pPr marL="0" indent="0">
              <a:buNone/>
            </a:pPr>
            <a:endParaRPr lang="en-US" dirty="0"/>
          </a:p>
        </p:txBody>
      </p:sp>
    </p:spTree>
    <p:extLst>
      <p:ext uri="{BB962C8B-B14F-4D97-AF65-F5344CB8AC3E}">
        <p14:creationId xmlns:p14="http://schemas.microsoft.com/office/powerpoint/2010/main" val="4607087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ppt/theme/theme2.xml><?xml version="1.0" encoding="utf-8"?>
<a:theme xmlns:a="http://schemas.openxmlformats.org/drawingml/2006/main" name="1_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docProps/app.xml><?xml version="1.0" encoding="utf-8"?>
<Properties xmlns="http://schemas.openxmlformats.org/officeDocument/2006/extended-properties" xmlns:vt="http://schemas.openxmlformats.org/officeDocument/2006/docPropsVTypes">
  <TotalTime>2602</TotalTime>
  <Words>1126</Words>
  <Application>Microsoft Office PowerPoint</Application>
  <PresentationFormat>Widescreen</PresentationFormat>
  <Paragraphs>127</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Arial Black</vt:lpstr>
      <vt:lpstr>Century Gothic</vt:lpstr>
      <vt:lpstr>Corbel</vt:lpstr>
      <vt:lpstr>Garamond</vt:lpstr>
      <vt:lpstr>Wingdings</vt:lpstr>
      <vt:lpstr>Theme JSU</vt:lpstr>
      <vt:lpstr>1_Theme JSU</vt:lpstr>
      <vt:lpstr>An essential guide to title ix and ms state law</vt:lpstr>
      <vt:lpstr>  overview  </vt:lpstr>
      <vt:lpstr>What is title ix?</vt:lpstr>
      <vt:lpstr>Title ix office</vt:lpstr>
      <vt:lpstr>Offenses covered under title ix</vt:lpstr>
      <vt:lpstr>Unlawful discrimination and harassment</vt:lpstr>
      <vt:lpstr>Sexual harassment</vt:lpstr>
      <vt:lpstr>Sexual assault </vt:lpstr>
      <vt:lpstr>Dating and domestic violence</vt:lpstr>
      <vt:lpstr>stalking</vt:lpstr>
      <vt:lpstr>rape </vt:lpstr>
      <vt:lpstr>What is consent?</vt:lpstr>
      <vt:lpstr>On-campus vs. off-campus</vt:lpstr>
      <vt:lpstr>Essential reporting requirements</vt:lpstr>
      <vt:lpstr>Who needs to report?</vt:lpstr>
      <vt:lpstr>Confidentiality </vt:lpstr>
      <vt:lpstr>Confidentiality </vt:lpstr>
      <vt:lpstr>Who do I tell? Can I just tell the Police?</vt:lpstr>
      <vt:lpstr>What must be included in a Title IX Complaint? </vt:lpstr>
      <vt:lpstr>Title ix and greek life</vt:lpstr>
      <vt:lpstr>hazing   </vt:lpstr>
      <vt:lpstr>hazing   </vt:lpstr>
      <vt:lpstr>pledging   </vt:lpstr>
      <vt:lpstr>Ms code section 97-3-105   </vt:lpstr>
      <vt:lpstr>Hazing</vt:lpstr>
      <vt:lpstr>Hazing</vt:lpstr>
      <vt:lpstr> title ix and hazing: points to remember </vt:lpstr>
      <vt:lpstr> division of general counsel – title ix – 8th floor administration tower</vt:lpstr>
      <vt:lpstr> division of general counsel – title ix</vt:lpstr>
      <vt:lpstr> division of general counsel – title ix</vt:lpstr>
      <vt:lpstr> division of general counsel –  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division of general counsel</dc:title>
  <dc:creator>Edward Watson</dc:creator>
  <cp:lastModifiedBy>LaShundra B. Jackson-Winters</cp:lastModifiedBy>
  <cp:revision>46</cp:revision>
  <cp:lastPrinted>2023-06-09T13:30:13Z</cp:lastPrinted>
  <dcterms:created xsi:type="dcterms:W3CDTF">2023-01-18T21:21:40Z</dcterms:created>
  <dcterms:modified xsi:type="dcterms:W3CDTF">2023-11-15T15:22:17Z</dcterms:modified>
</cp:coreProperties>
</file>