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1" r:id="rId2"/>
    <p:sldId id="302" r:id="rId3"/>
    <p:sldId id="303" r:id="rId4"/>
    <p:sldId id="304" r:id="rId5"/>
    <p:sldId id="305" r:id="rId6"/>
    <p:sldId id="306" r:id="rId7"/>
    <p:sldId id="307" r:id="rId8"/>
    <p:sldId id="308" r:id="rId9"/>
    <p:sldId id="309" r:id="rId10"/>
    <p:sldId id="310" r:id="rId11"/>
    <p:sldId id="311" r:id="rId12"/>
    <p:sldId id="312" r:id="rId13"/>
    <p:sldId id="313" r:id="rId14"/>
    <p:sldId id="314" r:id="rId15"/>
    <p:sldId id="315" r:id="rId16"/>
    <p:sldId id="316" r:id="rId17"/>
    <p:sldId id="317" r:id="rId18"/>
    <p:sldId id="318" r:id="rId19"/>
    <p:sldId id="319" r:id="rId20"/>
    <p:sldId id="320" r:id="rId21"/>
    <p:sldId id="321" r:id="rId22"/>
    <p:sldId id="322" r:id="rId23"/>
    <p:sldId id="323" r:id="rId24"/>
    <p:sldId id="324" r:id="rId25"/>
    <p:sldId id="325" r:id="rId26"/>
    <p:sldId id="326" r:id="rId27"/>
    <p:sldId id="327" r:id="rId28"/>
    <p:sldId id="328" r:id="rId29"/>
    <p:sldId id="329" r:id="rId30"/>
    <p:sldId id="330" r:id="rId31"/>
    <p:sldId id="331" r:id="rId32"/>
    <p:sldId id="332" r:id="rId33"/>
    <p:sldId id="333" r:id="rId34"/>
    <p:sldId id="334" r:id="rId35"/>
    <p:sldId id="335" r:id="rId36"/>
    <p:sldId id="336" r:id="rId37"/>
    <p:sldId id="337" r:id="rId38"/>
    <p:sldId id="338" r:id="rId39"/>
    <p:sldId id="339" r:id="rId40"/>
    <p:sldId id="340" r:id="rId41"/>
    <p:sldId id="341" r:id="rId42"/>
    <p:sldId id="342" r:id="rId43"/>
    <p:sldId id="343" r:id="rId44"/>
    <p:sldId id="344" r:id="rId45"/>
    <p:sldId id="345" r:id="rId46"/>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2" autoAdjust="0"/>
    <p:restoredTop sz="94660"/>
  </p:normalViewPr>
  <p:slideViewPr>
    <p:cSldViewPr snapToGrid="0">
      <p:cViewPr varScale="1">
        <p:scale>
          <a:sx n="87" d="100"/>
          <a:sy n="87" d="100"/>
        </p:scale>
        <p:origin x="78" y="8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6351" y="2058988"/>
            <a:ext cx="12196235"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6351" y="3887788"/>
            <a:ext cx="12196235" cy="608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7" name="Picture 12" descr="New Picture (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61600" y="7939"/>
            <a:ext cx="2084917"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65759" y="2166366"/>
            <a:ext cx="11471565" cy="1739347"/>
          </a:xfrm>
        </p:spPr>
        <p:txBody>
          <a:bodyPr/>
          <a:lstStyle>
            <a:lvl1pPr algn="ctr">
              <a:lnSpc>
                <a:spcPct val="80000"/>
              </a:lnSpc>
              <a:defRPr sz="6000" spc="0" baseline="0">
                <a:solidFill>
                  <a:srgbClr val="FFFFFF"/>
                </a:solidFill>
                <a:latin typeface="Garamond" panose="02020404030301010803"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406400" y="3844269"/>
            <a:ext cx="11379200" cy="667512"/>
          </a:xfrm>
        </p:spPr>
        <p:txBody>
          <a:bodyPr anchor="ctr">
            <a:normAutofit/>
          </a:bodyPr>
          <a:lstStyle>
            <a:lvl1pPr marL="0" indent="0" algn="ctr">
              <a:buNone/>
              <a:defRPr sz="2000">
                <a:solidFill>
                  <a:srgbClr val="FFFFFF"/>
                </a:solidFill>
                <a:latin typeface="Garamond" panose="02020404030301010803" pitchFamily="18"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8" name="Date Placeholder 3"/>
          <p:cNvSpPr>
            <a:spLocks noGrp="1"/>
          </p:cNvSpPr>
          <p:nvPr>
            <p:ph type="dt" sz="half" idx="10"/>
          </p:nvPr>
        </p:nvSpPr>
        <p:spPr/>
        <p:txBody>
          <a:bodyPr/>
          <a:lstStyle>
            <a:lvl1pPr>
              <a:defRPr>
                <a:latin typeface="Garamond" panose="02020404030301010803" pitchFamily="18" charset="0"/>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9" name="Slide Number Placeholder 5"/>
          <p:cNvSpPr>
            <a:spLocks noGrp="1"/>
          </p:cNvSpPr>
          <p:nvPr>
            <p:ph type="sldNum" sz="quarter" idx="11"/>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10" name="Footer Placeholder 4"/>
          <p:cNvSpPr>
            <a:spLocks noGrp="1"/>
          </p:cNvSpPr>
          <p:nvPr>
            <p:ph type="ftr" sz="quarter" idx="12"/>
          </p:nvPr>
        </p:nvSpPr>
        <p:spPr/>
        <p:txBody>
          <a:bodyPr/>
          <a:lstStyle>
            <a:lvl1pPr>
              <a:defRPr>
                <a:latin typeface="Garamond" panose="02020404030301010803" pitchFamily="18" charset="0"/>
              </a:defRPr>
            </a:lvl1pPr>
          </a:lstStyle>
          <a:p>
            <a:endParaRPr lang="en-US" dirty="0">
              <a:solidFill>
                <a:prstClr val="white"/>
              </a:solidFill>
            </a:endParaRPr>
          </a:p>
        </p:txBody>
      </p:sp>
    </p:spTree>
    <p:extLst>
      <p:ext uri="{BB962C8B-B14F-4D97-AF65-F5344CB8AC3E}">
        <p14:creationId xmlns:p14="http://schemas.microsoft.com/office/powerpoint/2010/main" val="305021987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6" name="Footer Placeholder 4"/>
          <p:cNvSpPr>
            <a:spLocks noGrp="1"/>
          </p:cNvSpPr>
          <p:nvPr>
            <p:ph type="ftr" sz="quarter" idx="11"/>
          </p:nvPr>
        </p:nvSpPr>
        <p:spPr/>
        <p:txBody>
          <a:bodyPr/>
          <a:lstStyle>
            <a:lvl1pPr>
              <a:defRPr/>
            </a:lvl1pPr>
          </a:lstStyle>
          <a:p>
            <a:endParaRPr lang="en-US" dirty="0">
              <a:solidFill>
                <a:prstClr val="white"/>
              </a:solidFill>
            </a:endParaRPr>
          </a:p>
        </p:txBody>
      </p:sp>
      <p:sp>
        <p:nvSpPr>
          <p:cNvPr id="7" name="Slide Number Placeholder 5"/>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4095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10312400" y="0"/>
            <a:ext cx="1879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6" name="Picture 11" descr="New Picture (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86952" y="5367338"/>
            <a:ext cx="2305049"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10348421" y="0"/>
            <a:ext cx="1843580" cy="5486400"/>
          </a:xfrm>
        </p:spPr>
        <p:txBody>
          <a:bodyPr vert="eaVert"/>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609600"/>
            <a:ext cx="7973291"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838200" y="6423026"/>
            <a:ext cx="2743200" cy="365125"/>
          </a:xfrm>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8" name="Footer Placeholder 4"/>
          <p:cNvSpPr>
            <a:spLocks noGrp="1"/>
          </p:cNvSpPr>
          <p:nvPr>
            <p:ph type="ftr" sz="quarter" idx="11"/>
          </p:nvPr>
        </p:nvSpPr>
        <p:spPr>
          <a:xfrm>
            <a:off x="3776134" y="6423026"/>
            <a:ext cx="4279900" cy="365125"/>
          </a:xfrm>
        </p:spPr>
        <p:txBody>
          <a:bodyPr/>
          <a:lstStyle>
            <a:lvl1pPr>
              <a:defRPr/>
            </a:lvl1pPr>
          </a:lstStyle>
          <a:p>
            <a:endParaRPr lang="en-US" dirty="0">
              <a:solidFill>
                <a:prstClr val="white"/>
              </a:solidFill>
            </a:endParaRPr>
          </a:p>
        </p:txBody>
      </p:sp>
      <p:sp>
        <p:nvSpPr>
          <p:cNvPr id="9" name="Slide Number Placeholder 5"/>
          <p:cNvSpPr>
            <a:spLocks noGrp="1"/>
          </p:cNvSpPr>
          <p:nvPr>
            <p:ph type="sldNum" sz="quarter" idx="12"/>
          </p:nvPr>
        </p:nvSpPr>
        <p:spPr>
          <a:xfrm>
            <a:off x="8072967" y="6423026"/>
            <a:ext cx="880533" cy="365125"/>
          </a:xfrm>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40193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3"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4" name="Picture 10" descr="New Picture (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53651" y="0"/>
            <a:ext cx="2190749"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
          <p:cNvSpPr>
            <a:spLocks noGrp="1" noChangeArrowheads="1"/>
          </p:cNvSpPr>
          <p:nvPr>
            <p:ph type="dt" sz="half" idx="10"/>
          </p:nvPr>
        </p:nvSpPr>
        <p:spPr>
          <a:xfrm>
            <a:off x="609600" y="6251575"/>
            <a:ext cx="2844800" cy="476250"/>
          </a:xfrm>
        </p:spPr>
        <p:txBody>
          <a:bodyPr/>
          <a:lstStyle>
            <a:lvl1pPr>
              <a:defRPr>
                <a:latin typeface="Garamond" panose="02020404030301010803" pitchFamily="18" charset="0"/>
                <a:ea typeface="+mn-ea"/>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6" name="Slide Number Placeholder 4"/>
          <p:cNvSpPr>
            <a:spLocks noGrp="1" noChangeArrowheads="1"/>
          </p:cNvSpPr>
          <p:nvPr>
            <p:ph type="sldNum" sz="quarter" idx="11"/>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7" name="Rectangle 14"/>
          <p:cNvSpPr>
            <a:spLocks noGrp="1" noChangeArrowheads="1"/>
          </p:cNvSpPr>
          <p:nvPr>
            <p:ph type="ftr" sz="quarter" idx="12"/>
          </p:nvPr>
        </p:nvSpPr>
        <p:spPr/>
        <p:txBody>
          <a:bodyPr/>
          <a:lstStyle>
            <a:lvl1pPr>
              <a:defRPr/>
            </a:lvl1pPr>
          </a:lstStyle>
          <a:p>
            <a:endParaRPr lang="en-US" dirty="0">
              <a:solidFill>
                <a:prstClr val="white"/>
              </a:solidFill>
            </a:endParaRPr>
          </a:p>
        </p:txBody>
      </p:sp>
    </p:spTree>
    <p:extLst>
      <p:ext uri="{BB962C8B-B14F-4D97-AF65-F5344CB8AC3E}">
        <p14:creationId xmlns:p14="http://schemas.microsoft.com/office/powerpoint/2010/main" val="1214780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Picture 15" descr="New Picture (14).png"/>
          <p:cNvSpPr>
            <a:spLocks noChangeAspect="1"/>
          </p:cNvSpPr>
          <p:nvPr/>
        </p:nvSpPr>
        <p:spPr bwMode="auto">
          <a:xfrm>
            <a:off x="10312400" y="0"/>
            <a:ext cx="2194984" cy="1773238"/>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6" name="Slide Number Placeholder 5"/>
          <p:cNvSpPr>
            <a:spLocks noGrp="1"/>
          </p:cNvSpPr>
          <p:nvPr>
            <p:ph type="sldNum" sz="quarter" idx="11"/>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7" name="Footer Placeholder 4"/>
          <p:cNvSpPr>
            <a:spLocks noGrp="1"/>
          </p:cNvSpPr>
          <p:nvPr>
            <p:ph type="ftr" sz="quarter" idx="12"/>
          </p:nvPr>
        </p:nvSpPr>
        <p:spPr/>
        <p:txBody>
          <a:bodyPr/>
          <a:lstStyle>
            <a:lvl1pPr>
              <a:defRPr/>
            </a:lvl1pPr>
          </a:lstStyle>
          <a:p>
            <a:endParaRPr lang="en-US" dirty="0">
              <a:solidFill>
                <a:prstClr val="white"/>
              </a:solidFill>
            </a:endParaRPr>
          </a:p>
        </p:txBody>
      </p:sp>
    </p:spTree>
    <p:extLst>
      <p:ext uri="{BB962C8B-B14F-4D97-AF65-F5344CB8AC3E}">
        <p14:creationId xmlns:p14="http://schemas.microsoft.com/office/powerpoint/2010/main" val="1491015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6351" y="2058988"/>
            <a:ext cx="12196235"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6351" y="3887788"/>
            <a:ext cx="12196235" cy="608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7" name="Picture 12" descr="New Picture (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60000" y="1"/>
            <a:ext cx="2194984"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3191" y="2208879"/>
            <a:ext cx="10515600" cy="1676400"/>
          </a:xfrm>
        </p:spPr>
        <p:txBody>
          <a:bodyPr>
            <a:noAutofit/>
          </a:bodyPr>
          <a:lstStyle>
            <a:lvl1pPr algn="ctr">
              <a:lnSpc>
                <a:spcPct val="80000"/>
              </a:lnSpc>
              <a:defRPr sz="6000" b="0" spc="0" baseline="0">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3851528"/>
            <a:ext cx="10515600" cy="669673"/>
          </a:xfrm>
        </p:spPr>
        <p:txBody>
          <a:bodyPr anchor="ctr">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p:txBody>
          <a:bodyPr/>
          <a:lstStyle>
            <a:lvl1pPr>
              <a:defRPr>
                <a:solidFill>
                  <a:schemeClr val="tx2"/>
                </a:solidFill>
              </a:defRPr>
            </a:lvl1pPr>
          </a:lstStyle>
          <a:p>
            <a:fld id="{8264C8A9-20F6-4611-90A5-1CC169B1053C}" type="datetimeFigureOut">
              <a:rPr lang="en-US" smtClean="0">
                <a:solidFill>
                  <a:srgbClr val="ACCBF9"/>
                </a:solidFill>
              </a:rPr>
              <a:pPr/>
              <a:t>11/15/2023</a:t>
            </a:fld>
            <a:endParaRPr lang="en-US" dirty="0">
              <a:solidFill>
                <a:srgbClr val="ACCBF9"/>
              </a:solidFill>
            </a:endParaRPr>
          </a:p>
        </p:txBody>
      </p:sp>
      <p:sp>
        <p:nvSpPr>
          <p:cNvPr id="9" name="Slide Number Placeholder 5"/>
          <p:cNvSpPr>
            <a:spLocks noGrp="1"/>
          </p:cNvSpPr>
          <p:nvPr>
            <p:ph type="sldNum" sz="quarter" idx="11"/>
          </p:nvPr>
        </p:nvSpPr>
        <p:spPr/>
        <p:txBody>
          <a:bodyPr/>
          <a:lstStyle>
            <a:lvl1pPr>
              <a:defRPr smtClean="0">
                <a:solidFill>
                  <a:schemeClr val="tx2"/>
                </a:solidFill>
              </a:defRPr>
            </a:lvl1pPr>
          </a:lstStyle>
          <a:p>
            <a:fld id="{EFB5661C-0D85-46AA-AED8-31ED4110DBAD}" type="slidenum">
              <a:rPr lang="en-US" smtClean="0">
                <a:solidFill>
                  <a:srgbClr val="ACCBF9"/>
                </a:solidFill>
              </a:rPr>
              <a:pPr/>
              <a:t>‹#›</a:t>
            </a:fld>
            <a:endParaRPr lang="en-US" dirty="0">
              <a:solidFill>
                <a:srgbClr val="ACCBF9"/>
              </a:solidFill>
            </a:endParaRPr>
          </a:p>
        </p:txBody>
      </p:sp>
      <p:sp>
        <p:nvSpPr>
          <p:cNvPr id="10" name="Footer Placeholder 4"/>
          <p:cNvSpPr>
            <a:spLocks noGrp="1"/>
          </p:cNvSpPr>
          <p:nvPr>
            <p:ph type="ftr" sz="quarter" idx="12"/>
          </p:nvPr>
        </p:nvSpPr>
        <p:spPr/>
        <p:txBody>
          <a:bodyPr/>
          <a:lstStyle>
            <a:lvl1pPr>
              <a:defRPr>
                <a:solidFill>
                  <a:schemeClr val="tx2"/>
                </a:solidFill>
              </a:defRPr>
            </a:lvl1pPr>
          </a:lstStyle>
          <a:p>
            <a:endParaRPr lang="en-US" dirty="0">
              <a:solidFill>
                <a:srgbClr val="ACCBF9"/>
              </a:solidFill>
            </a:endParaRPr>
          </a:p>
        </p:txBody>
      </p:sp>
    </p:spTree>
    <p:extLst>
      <p:ext uri="{BB962C8B-B14F-4D97-AF65-F5344CB8AC3E}">
        <p14:creationId xmlns:p14="http://schemas.microsoft.com/office/powerpoint/2010/main" val="237956725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4396" y="2011680"/>
            <a:ext cx="48768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00800" y="2011680"/>
            <a:ext cx="48768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7" name="Slide Number Placeholder 6"/>
          <p:cNvSpPr>
            <a:spLocks noGrp="1"/>
          </p:cNvSpPr>
          <p:nvPr>
            <p:ph type="sldNum" sz="quarter" idx="11"/>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9" name="Footer Placeholder 5"/>
          <p:cNvSpPr>
            <a:spLocks noGrp="1"/>
          </p:cNvSpPr>
          <p:nvPr>
            <p:ph type="ftr" sz="quarter" idx="12"/>
          </p:nvPr>
        </p:nvSpPr>
        <p:spPr/>
        <p:txBody>
          <a:bodyPr/>
          <a:lstStyle>
            <a:lvl1pPr>
              <a:defRPr/>
            </a:lvl1pPr>
          </a:lstStyle>
          <a:p>
            <a:endParaRPr lang="en-US" dirty="0">
              <a:solidFill>
                <a:prstClr val="white"/>
              </a:solidFill>
            </a:endParaRPr>
          </a:p>
        </p:txBody>
      </p:sp>
    </p:spTree>
    <p:extLst>
      <p:ext uri="{BB962C8B-B14F-4D97-AF65-F5344CB8AC3E}">
        <p14:creationId xmlns:p14="http://schemas.microsoft.com/office/powerpoint/2010/main" val="4230459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914400" y="1913470"/>
            <a:ext cx="48768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4400" y="2656566"/>
            <a:ext cx="48768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571" y="1913470"/>
            <a:ext cx="48768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0571" y="2656564"/>
            <a:ext cx="48768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9" name="Footer Placeholder 7"/>
          <p:cNvSpPr>
            <a:spLocks noGrp="1"/>
          </p:cNvSpPr>
          <p:nvPr>
            <p:ph type="ftr" sz="quarter" idx="11"/>
          </p:nvPr>
        </p:nvSpPr>
        <p:spPr/>
        <p:txBody>
          <a:bodyPr/>
          <a:lstStyle>
            <a:lvl1pPr>
              <a:defRPr/>
            </a:lvl1pPr>
          </a:lstStyle>
          <a:p>
            <a:endParaRPr lang="en-US" dirty="0">
              <a:solidFill>
                <a:prstClr val="white"/>
              </a:solidFill>
            </a:endParaRPr>
          </a:p>
        </p:txBody>
      </p:sp>
      <p:sp>
        <p:nvSpPr>
          <p:cNvPr id="11" name="Slide Number Placeholder 8"/>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24911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5" name="Footer Placeholder 3"/>
          <p:cNvSpPr>
            <a:spLocks noGrp="1"/>
          </p:cNvSpPr>
          <p:nvPr>
            <p:ph type="ftr" sz="quarter" idx="11"/>
          </p:nvPr>
        </p:nvSpPr>
        <p:spPr/>
        <p:txBody>
          <a:bodyPr/>
          <a:lstStyle>
            <a:lvl1pPr>
              <a:defRPr/>
            </a:lvl1pPr>
          </a:lstStyle>
          <a:p>
            <a:endParaRPr lang="en-US" dirty="0">
              <a:solidFill>
                <a:prstClr val="white"/>
              </a:solidFill>
            </a:endParaRPr>
          </a:p>
        </p:txBody>
      </p:sp>
      <p:sp>
        <p:nvSpPr>
          <p:cNvPr id="6" name="Slide Number Placeholder 4"/>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85046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3" name="Date Placeholder 1"/>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4" name="Footer Placeholder 2"/>
          <p:cNvSpPr>
            <a:spLocks noGrp="1"/>
          </p:cNvSpPr>
          <p:nvPr>
            <p:ph type="ftr" sz="quarter" idx="11"/>
          </p:nvPr>
        </p:nvSpPr>
        <p:spPr/>
        <p:txBody>
          <a:bodyPr/>
          <a:lstStyle>
            <a:lvl1pPr>
              <a:defRPr/>
            </a:lvl1pPr>
          </a:lstStyle>
          <a:p>
            <a:endParaRPr lang="en-US" dirty="0">
              <a:solidFill>
                <a:prstClr val="white"/>
              </a:solidFill>
            </a:endParaRPr>
          </a:p>
        </p:txBody>
      </p:sp>
      <p:sp>
        <p:nvSpPr>
          <p:cNvPr id="5" name="Slide Number Placeholder 3"/>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90865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914400" y="2148840"/>
            <a:ext cx="6096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856757" y="2147488"/>
            <a:ext cx="341376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7" name="Footer Placeholder 5"/>
          <p:cNvSpPr>
            <a:spLocks noGrp="1"/>
          </p:cNvSpPr>
          <p:nvPr>
            <p:ph type="ftr" sz="quarter" idx="11"/>
          </p:nvPr>
        </p:nvSpPr>
        <p:spPr/>
        <p:txBody>
          <a:bodyPr/>
          <a:lstStyle>
            <a:lvl1pPr>
              <a:defRPr/>
            </a:lvl1pPr>
          </a:lstStyle>
          <a:p>
            <a:endParaRPr lang="en-US" dirty="0">
              <a:solidFill>
                <a:prstClr val="white"/>
              </a:solidFill>
            </a:endParaRPr>
          </a:p>
        </p:txBody>
      </p:sp>
      <p:sp>
        <p:nvSpPr>
          <p:cNvPr id="9" name="Slide Number Placeholder 6"/>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30816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914400" y="2211494"/>
            <a:ext cx="6339840" cy="3840480"/>
          </a:xfrm>
          <a:solidFill>
            <a:schemeClr val="tx2">
              <a:lumMod val="60000"/>
              <a:lumOff val="40000"/>
            </a:schemeClr>
          </a:solidFill>
        </p:spPr>
        <p:txBody>
          <a:bodyPr tIns="365760" rtlCol="0">
            <a:normAutofit/>
          </a:bodyPr>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7847135" y="2150621"/>
            <a:ext cx="341376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7" name="Footer Placeholder 5"/>
          <p:cNvSpPr>
            <a:spLocks noGrp="1"/>
          </p:cNvSpPr>
          <p:nvPr>
            <p:ph type="ftr" sz="quarter" idx="11"/>
          </p:nvPr>
        </p:nvSpPr>
        <p:spPr/>
        <p:txBody>
          <a:bodyPr/>
          <a:lstStyle>
            <a:lvl1pPr>
              <a:defRPr/>
            </a:lvl1pPr>
          </a:lstStyle>
          <a:p>
            <a:endParaRPr lang="en-US" dirty="0">
              <a:solidFill>
                <a:prstClr val="white"/>
              </a:solidFill>
            </a:endParaRPr>
          </a:p>
        </p:txBody>
      </p:sp>
      <p:sp>
        <p:nvSpPr>
          <p:cNvPr id="9" name="Slide Number Placeholder 6"/>
          <p:cNvSpPr>
            <a:spLocks noGrp="1"/>
          </p:cNvSpPr>
          <p:nvPr>
            <p:ph type="sldNum" sz="quarter" idx="12"/>
          </p:nvPr>
        </p:nvSpPr>
        <p:spPr/>
        <p:txBody>
          <a:bodyPr/>
          <a:lstStyle>
            <a:lvl1pPr>
              <a:defRPr smtClean="0"/>
            </a:lvl1pPr>
          </a:lstStyle>
          <a:p>
            <a:fld id="{EFB5661C-0D85-46AA-AED8-31ED4110DBA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44445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p:cNvSpPr/>
          <p:nvPr/>
        </p:nvSpPr>
        <p:spPr>
          <a:xfrm>
            <a:off x="0" y="0"/>
            <a:ext cx="11965517"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0" y="0"/>
            <a:ext cx="10312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bwMode="auto">
          <a:xfrm>
            <a:off x="914400" y="2011364"/>
            <a:ext cx="103632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908051" y="6423026"/>
            <a:ext cx="3460749" cy="365125"/>
          </a:xfrm>
          <a:prstGeom prst="rect">
            <a:avLst/>
          </a:prstGeom>
        </p:spPr>
        <p:txBody>
          <a:bodyPr vert="horz" lIns="91440" tIns="45720" rIns="45720" bIns="45720" rtlCol="0" anchor="ctr"/>
          <a:lstStyle>
            <a:lvl1pPr algn="l">
              <a:defRPr sz="1050">
                <a:solidFill>
                  <a:schemeClr val="tx1"/>
                </a:solidFill>
                <a:latin typeface="Garamond" panose="02020404030301010803" pitchFamily="18" charset="0"/>
              </a:defRPr>
            </a:lvl1pPr>
          </a:lstStyle>
          <a:p>
            <a:fld id="{8264C8A9-20F6-4611-90A5-1CC169B1053C}" type="datetimeFigureOut">
              <a:rPr lang="en-US" smtClean="0">
                <a:solidFill>
                  <a:prstClr val="white"/>
                </a:solidFill>
              </a:rPr>
              <a:pPr/>
              <a:t>11/15/2023</a:t>
            </a:fld>
            <a:endParaRPr lang="en-US" dirty="0">
              <a:solidFill>
                <a:prstClr val="white"/>
              </a:solidFill>
            </a:endParaRPr>
          </a:p>
        </p:txBody>
      </p:sp>
      <p:sp>
        <p:nvSpPr>
          <p:cNvPr id="6" name="Slide Number Placeholder 5"/>
          <p:cNvSpPr>
            <a:spLocks noGrp="1"/>
          </p:cNvSpPr>
          <p:nvPr>
            <p:ph type="sldNum" sz="quarter" idx="4"/>
          </p:nvPr>
        </p:nvSpPr>
        <p:spPr>
          <a:xfrm>
            <a:off x="11019367" y="6423026"/>
            <a:ext cx="946151" cy="365125"/>
          </a:xfrm>
          <a:prstGeom prst="rect">
            <a:avLst/>
          </a:prstGeom>
        </p:spPr>
        <p:txBody>
          <a:bodyPr vert="horz" wrap="square" lIns="45720" tIns="45720" rIns="91440" bIns="45720" numCol="1" anchor="ctr" anchorCtr="0" compatLnSpc="1">
            <a:prstTxWarp prst="textNoShape">
              <a:avLst/>
            </a:prstTxWarp>
          </a:bodyPr>
          <a:lstStyle>
            <a:lvl1pPr>
              <a:defRPr sz="1200" smtClean="0"/>
            </a:lvl1pPr>
          </a:lstStyle>
          <a:p>
            <a:fld id="{EFB5661C-0D85-46AA-AED8-31ED4110DBAD}" type="slidenum">
              <a:rPr lang="en-US" smtClean="0">
                <a:solidFill>
                  <a:prstClr val="white"/>
                </a:solidFill>
              </a:rPr>
              <a:pPr/>
              <a:t>‹#›</a:t>
            </a:fld>
            <a:endParaRPr lang="en-US" dirty="0">
              <a:solidFill>
                <a:prstClr val="white"/>
              </a:solidFill>
            </a:endParaRPr>
          </a:p>
        </p:txBody>
      </p:sp>
      <p:sp>
        <p:nvSpPr>
          <p:cNvPr id="8" name="Picture 15" descr="New Picture (14).png"/>
          <p:cNvSpPr>
            <a:spLocks noChangeAspect="1"/>
          </p:cNvSpPr>
          <p:nvPr/>
        </p:nvSpPr>
        <p:spPr bwMode="auto">
          <a:xfrm>
            <a:off x="10312400" y="0"/>
            <a:ext cx="1981200" cy="1600200"/>
          </a:xfrm>
          <a:prstGeom prst="rect">
            <a:avLst/>
          </a:prstGeom>
          <a:noFill/>
          <a:ln>
            <a:noFill/>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1032" name="Picture 8" descr="New Picture (14).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0153651" y="0"/>
            <a:ext cx="2190749"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5588001" y="6423026"/>
            <a:ext cx="5414433" cy="365125"/>
          </a:xfrm>
          <a:prstGeom prst="rect">
            <a:avLst/>
          </a:prstGeom>
        </p:spPr>
        <p:txBody>
          <a:bodyPr vert="horz" lIns="91440" tIns="45720" rIns="91440" bIns="45720" rtlCol="0" anchor="ctr"/>
          <a:lstStyle>
            <a:lvl1pPr algn="r">
              <a:defRPr sz="1050" i="1">
                <a:solidFill>
                  <a:schemeClr val="tx1"/>
                </a:solidFill>
                <a:latin typeface="Garamond" panose="02020404030301010803" pitchFamily="18" charset="0"/>
              </a:defRPr>
            </a:lvl1pPr>
          </a:lstStyle>
          <a:p>
            <a:endParaRPr lang="en-US" dirty="0">
              <a:solidFill>
                <a:prstClr val="white"/>
              </a:solidFill>
            </a:endParaRPr>
          </a:p>
        </p:txBody>
      </p:sp>
    </p:spTree>
    <p:extLst>
      <p:ext uri="{BB962C8B-B14F-4D97-AF65-F5344CB8AC3E}">
        <p14:creationId xmlns:p14="http://schemas.microsoft.com/office/powerpoint/2010/main" val="170782810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lnSpc>
          <a:spcPct val="85000"/>
        </a:lnSpc>
        <a:spcBef>
          <a:spcPct val="0"/>
        </a:spcBef>
        <a:spcAft>
          <a:spcPct val="0"/>
        </a:spcAft>
        <a:defRPr sz="4000" kern="1200" cap="all">
          <a:solidFill>
            <a:srgbClr val="FFFFFF"/>
          </a:solidFill>
          <a:latin typeface="Garamond" panose="02020404030301010803" pitchFamily="18" charset="0"/>
          <a:ea typeface="+mj-ea"/>
          <a:cs typeface="+mj-cs"/>
        </a:defRPr>
      </a:lvl1pPr>
      <a:lvl2pPr algn="l" rtl="0" eaLnBrk="1" fontAlgn="base" hangingPunct="1">
        <a:lnSpc>
          <a:spcPct val="85000"/>
        </a:lnSpc>
        <a:spcBef>
          <a:spcPct val="0"/>
        </a:spcBef>
        <a:spcAft>
          <a:spcPct val="0"/>
        </a:spcAft>
        <a:defRPr sz="4000">
          <a:solidFill>
            <a:srgbClr val="FFFFFF"/>
          </a:solidFill>
          <a:latin typeface="Garamond" panose="02020404030301010803" pitchFamily="18" charset="0"/>
        </a:defRPr>
      </a:lvl2pPr>
      <a:lvl3pPr algn="l" rtl="0" eaLnBrk="1" fontAlgn="base" hangingPunct="1">
        <a:lnSpc>
          <a:spcPct val="85000"/>
        </a:lnSpc>
        <a:spcBef>
          <a:spcPct val="0"/>
        </a:spcBef>
        <a:spcAft>
          <a:spcPct val="0"/>
        </a:spcAft>
        <a:defRPr sz="4000">
          <a:solidFill>
            <a:srgbClr val="FFFFFF"/>
          </a:solidFill>
          <a:latin typeface="Garamond" panose="02020404030301010803" pitchFamily="18" charset="0"/>
        </a:defRPr>
      </a:lvl3pPr>
      <a:lvl4pPr algn="l" rtl="0" eaLnBrk="1" fontAlgn="base" hangingPunct="1">
        <a:lnSpc>
          <a:spcPct val="85000"/>
        </a:lnSpc>
        <a:spcBef>
          <a:spcPct val="0"/>
        </a:spcBef>
        <a:spcAft>
          <a:spcPct val="0"/>
        </a:spcAft>
        <a:defRPr sz="4000">
          <a:solidFill>
            <a:srgbClr val="FFFFFF"/>
          </a:solidFill>
          <a:latin typeface="Garamond" panose="02020404030301010803" pitchFamily="18" charset="0"/>
        </a:defRPr>
      </a:lvl4pPr>
      <a:lvl5pPr algn="l" rtl="0" eaLnBrk="1" fontAlgn="base" hangingPunct="1">
        <a:lnSpc>
          <a:spcPct val="85000"/>
        </a:lnSpc>
        <a:spcBef>
          <a:spcPct val="0"/>
        </a:spcBef>
        <a:spcAft>
          <a:spcPct val="0"/>
        </a:spcAft>
        <a:defRPr sz="4000">
          <a:solidFill>
            <a:srgbClr val="FFFFFF"/>
          </a:solidFill>
          <a:latin typeface="Garamond" panose="02020404030301010803" pitchFamily="18" charset="0"/>
        </a:defRPr>
      </a:lvl5pPr>
      <a:lvl6pPr marL="457200" algn="l" rtl="0" eaLnBrk="1" fontAlgn="base" hangingPunct="1">
        <a:lnSpc>
          <a:spcPct val="85000"/>
        </a:lnSpc>
        <a:spcBef>
          <a:spcPct val="0"/>
        </a:spcBef>
        <a:spcAft>
          <a:spcPct val="0"/>
        </a:spcAft>
        <a:defRPr sz="4000">
          <a:solidFill>
            <a:srgbClr val="FFFFFF"/>
          </a:solidFill>
          <a:latin typeface="Corbel" panose="020B0503020204020204" pitchFamily="34" charset="0"/>
        </a:defRPr>
      </a:lvl6pPr>
      <a:lvl7pPr marL="914400" algn="l" rtl="0" eaLnBrk="1" fontAlgn="base" hangingPunct="1">
        <a:lnSpc>
          <a:spcPct val="85000"/>
        </a:lnSpc>
        <a:spcBef>
          <a:spcPct val="0"/>
        </a:spcBef>
        <a:spcAft>
          <a:spcPct val="0"/>
        </a:spcAft>
        <a:defRPr sz="4000">
          <a:solidFill>
            <a:srgbClr val="FFFFFF"/>
          </a:solidFill>
          <a:latin typeface="Corbel" panose="020B0503020204020204" pitchFamily="34" charset="0"/>
        </a:defRPr>
      </a:lvl7pPr>
      <a:lvl8pPr marL="1371600" algn="l" rtl="0" eaLnBrk="1" fontAlgn="base" hangingPunct="1">
        <a:lnSpc>
          <a:spcPct val="85000"/>
        </a:lnSpc>
        <a:spcBef>
          <a:spcPct val="0"/>
        </a:spcBef>
        <a:spcAft>
          <a:spcPct val="0"/>
        </a:spcAft>
        <a:defRPr sz="4000">
          <a:solidFill>
            <a:srgbClr val="FFFFFF"/>
          </a:solidFill>
          <a:latin typeface="Corbel" panose="020B0503020204020204" pitchFamily="34" charset="0"/>
        </a:defRPr>
      </a:lvl8pPr>
      <a:lvl9pPr marL="1828800" algn="l" rtl="0" eaLnBrk="1" fontAlgn="base" hangingPunct="1">
        <a:lnSpc>
          <a:spcPct val="85000"/>
        </a:lnSpc>
        <a:spcBef>
          <a:spcPct val="0"/>
        </a:spcBef>
        <a:spcAft>
          <a:spcPct val="0"/>
        </a:spcAft>
        <a:defRPr sz="4000">
          <a:solidFill>
            <a:srgbClr val="FFFFFF"/>
          </a:solidFill>
          <a:latin typeface="Corbel" panose="020B0503020204020204" pitchFamily="34" charset="0"/>
        </a:defRPr>
      </a:lvl9pPr>
    </p:titleStyle>
    <p:bodyStyle>
      <a:lvl1pPr marL="182563" indent="-182563" algn="l" rtl="0" eaLnBrk="1" fontAlgn="base" hangingPunct="1">
        <a:lnSpc>
          <a:spcPct val="90000"/>
        </a:lnSpc>
        <a:spcBef>
          <a:spcPts val="1200"/>
        </a:spcBef>
        <a:spcAft>
          <a:spcPts val="200"/>
        </a:spcAft>
        <a:buClr>
          <a:schemeClr val="tx1"/>
        </a:buClr>
        <a:buFont typeface="Wingdings" panose="05000000000000000000" pitchFamily="2" charset="2"/>
        <a:buChar char=""/>
        <a:defRPr sz="2200" kern="1200">
          <a:solidFill>
            <a:schemeClr val="tx1"/>
          </a:solidFill>
          <a:latin typeface="Garamond" panose="02020404030301010803" pitchFamily="18" charset="0"/>
          <a:ea typeface="+mn-ea"/>
          <a:cs typeface="+mn-cs"/>
        </a:defRPr>
      </a:lvl1pPr>
      <a:lvl2pPr marL="411163" indent="-182563" algn="l" rtl="0" eaLnBrk="1" fontAlgn="base" hangingPunct="1">
        <a:lnSpc>
          <a:spcPct val="90000"/>
        </a:lnSpc>
        <a:spcBef>
          <a:spcPts val="200"/>
        </a:spcBef>
        <a:spcAft>
          <a:spcPts val="400"/>
        </a:spcAft>
        <a:buClr>
          <a:schemeClr val="tx1"/>
        </a:buClr>
        <a:buFont typeface="Wingdings" panose="05000000000000000000" pitchFamily="2" charset="2"/>
        <a:buChar char=""/>
        <a:defRPr sz="2000" kern="1200">
          <a:solidFill>
            <a:schemeClr val="tx1"/>
          </a:solidFill>
          <a:latin typeface="Garamond" panose="02020404030301010803" pitchFamily="18" charset="0"/>
          <a:ea typeface="+mn-ea"/>
          <a:cs typeface="+mn-cs"/>
        </a:defRPr>
      </a:lvl2pPr>
      <a:lvl3pPr marL="639763" indent="-182563" algn="l" rtl="0" eaLnBrk="1" fontAlgn="base" hangingPunct="1">
        <a:lnSpc>
          <a:spcPct val="90000"/>
        </a:lnSpc>
        <a:spcBef>
          <a:spcPts val="200"/>
        </a:spcBef>
        <a:spcAft>
          <a:spcPts val="400"/>
        </a:spcAft>
        <a:buClr>
          <a:schemeClr val="tx1"/>
        </a:buClr>
        <a:buFont typeface="Wingdings" panose="05000000000000000000" pitchFamily="2" charset="2"/>
        <a:buChar char=""/>
        <a:defRPr sz="2400" kern="1200">
          <a:solidFill>
            <a:schemeClr val="tx1"/>
          </a:solidFill>
          <a:latin typeface="Garamond" panose="02020404030301010803" pitchFamily="18" charset="0"/>
          <a:ea typeface="+mn-ea"/>
          <a:cs typeface="+mn-cs"/>
        </a:defRPr>
      </a:lvl3pPr>
      <a:lvl4pPr marL="868363" indent="-182563" algn="l" rtl="0" eaLnBrk="1" fontAlgn="base"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Garamond" panose="02020404030301010803" pitchFamily="18" charset="0"/>
          <a:ea typeface="+mn-ea"/>
          <a:cs typeface="+mn-cs"/>
        </a:defRPr>
      </a:lvl4pPr>
      <a:lvl5pPr marL="1096963" indent="-182563" algn="l" rtl="0" eaLnBrk="1" fontAlgn="base"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Garamond" panose="02020404030301010803" pitchFamily="18" charset="0"/>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image" Target="../media/image5.emf"/></Relationships>
</file>

<file path=ppt/slides/_rels/slide1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9.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0.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HEARING PROCEDURES FOR TITLE IX COMPLAINTS</a:t>
            </a:r>
            <a:endParaRPr lang="en-US" b="1" dirty="0"/>
          </a:p>
        </p:txBody>
      </p:sp>
      <p:sp>
        <p:nvSpPr>
          <p:cNvPr id="3" name="Subtitle 2"/>
          <p:cNvSpPr>
            <a:spLocks noGrp="1"/>
          </p:cNvSpPr>
          <p:nvPr>
            <p:ph type="subTitle" idx="1"/>
          </p:nvPr>
        </p:nvSpPr>
        <p:spPr/>
        <p:txBody>
          <a:bodyPr/>
          <a:lstStyle/>
          <a:p>
            <a:r>
              <a:rPr lang="en-US" dirty="0"/>
              <a:t>ADJUDICATOR TRAINING</a:t>
            </a:r>
          </a:p>
        </p:txBody>
      </p:sp>
    </p:spTree>
    <p:extLst>
      <p:ext uri="{BB962C8B-B14F-4D97-AF65-F5344CB8AC3E}">
        <p14:creationId xmlns:p14="http://schemas.microsoft.com/office/powerpoint/2010/main" val="3449229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 Harassment</a:t>
            </a:r>
            <a:endParaRPr lang="en-US" dirty="0"/>
          </a:p>
        </p:txBody>
      </p:sp>
      <p:sp>
        <p:nvSpPr>
          <p:cNvPr id="3" name="Content Placeholder 2"/>
          <p:cNvSpPr>
            <a:spLocks noGrp="1"/>
          </p:cNvSpPr>
          <p:nvPr>
            <p:ph idx="1"/>
          </p:nvPr>
        </p:nvSpPr>
        <p:spPr/>
        <p:txBody>
          <a:bodyPr/>
          <a:lstStyle/>
          <a:p>
            <a:r>
              <a:rPr lang="en-US" sz="3600" b="1" dirty="0">
                <a:solidFill>
                  <a:srgbClr val="FF0000"/>
                </a:solidFill>
              </a:rPr>
              <a:t>Sexual Harassment </a:t>
            </a:r>
            <a:r>
              <a:rPr lang="en-US" sz="3600" b="1" dirty="0"/>
              <a:t>is any unwelcome conduct that a reasonable person would find so severe, pervasive and objectively offensive that it denies a person equal education access.</a:t>
            </a:r>
          </a:p>
          <a:p>
            <a:r>
              <a:rPr lang="en-US" sz="3600" b="1" dirty="0"/>
              <a:t>Conduct is considered “unwelcome” if the person did not request or invite it and considered the conduct to be undesirable or offensive.</a:t>
            </a:r>
          </a:p>
          <a:p>
            <a:endParaRPr lang="en-US" dirty="0"/>
          </a:p>
        </p:txBody>
      </p:sp>
    </p:spTree>
    <p:extLst>
      <p:ext uri="{BB962C8B-B14F-4D97-AF65-F5344CB8AC3E}">
        <p14:creationId xmlns:p14="http://schemas.microsoft.com/office/powerpoint/2010/main" val="2078082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Gender-Related Harassment</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sz="3200" b="1" dirty="0"/>
              <a:t>Gender-related harassment is defined by any action (sexual or not) that is motivated by the gender-identity of the victim.</a:t>
            </a:r>
          </a:p>
          <a:p>
            <a:pPr marL="342900" indent="-342900">
              <a:buFont typeface="Arial" panose="020B0604020202020204" pitchFamily="34" charset="0"/>
              <a:buChar char="•"/>
            </a:pPr>
            <a:r>
              <a:rPr lang="en-US" sz="3200" b="1" dirty="0"/>
              <a:t>Specific examples of gender-related harassment and violence include but are not limited to:</a:t>
            </a:r>
          </a:p>
          <a:p>
            <a:r>
              <a:rPr lang="en-US" sz="3200" dirty="0"/>
              <a:t> 	</a:t>
            </a:r>
            <a:r>
              <a:rPr lang="en-US" sz="3200" b="1" dirty="0" smtClean="0"/>
              <a:t>Stalking, or</a:t>
            </a:r>
            <a:endParaRPr lang="en-US" sz="3200" b="1" dirty="0"/>
          </a:p>
          <a:p>
            <a:r>
              <a:rPr lang="en-US" sz="3200" dirty="0"/>
              <a:t>	</a:t>
            </a:r>
            <a:r>
              <a:rPr lang="en-US" sz="3200" b="1" dirty="0" smtClean="0"/>
              <a:t>Calling </a:t>
            </a:r>
            <a:r>
              <a:rPr lang="en-US" sz="3200" b="1" dirty="0"/>
              <a:t>someone sex-specific derogatory names such as “slut”, </a:t>
            </a:r>
            <a:r>
              <a:rPr lang="en-US" sz="3200" b="1" dirty="0" smtClean="0"/>
              <a:t>“</a:t>
            </a:r>
            <a:r>
              <a:rPr lang="en-US" sz="3200" b="1" dirty="0"/>
              <a:t>fag”, or “queer”.</a:t>
            </a:r>
          </a:p>
          <a:p>
            <a:endParaRPr lang="en-US" dirty="0"/>
          </a:p>
        </p:txBody>
      </p:sp>
    </p:spTree>
    <p:extLst>
      <p:ext uri="{BB962C8B-B14F-4D97-AF65-F5344CB8AC3E}">
        <p14:creationId xmlns:p14="http://schemas.microsoft.com/office/powerpoint/2010/main" val="550483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CONSENT?</a:t>
            </a:r>
            <a:endParaRPr lang="en-US" dirty="0"/>
          </a:p>
        </p:txBody>
      </p:sp>
      <p:sp>
        <p:nvSpPr>
          <p:cNvPr id="3" name="Content Placeholder 2"/>
          <p:cNvSpPr>
            <a:spLocks noGrp="1"/>
          </p:cNvSpPr>
          <p:nvPr>
            <p:ph idx="1"/>
          </p:nvPr>
        </p:nvSpPr>
        <p:spPr/>
        <p:txBody>
          <a:bodyPr>
            <a:normAutofit/>
          </a:bodyPr>
          <a:lstStyle/>
          <a:p>
            <a:pPr marL="342900" indent="-342900">
              <a:buFont typeface="Wingdings" panose="05000000000000000000" pitchFamily="2" charset="2"/>
              <a:buChar char="Ø"/>
            </a:pPr>
            <a:r>
              <a:rPr lang="en-US" sz="2400" b="1" i="1" dirty="0"/>
              <a:t>Consent</a:t>
            </a:r>
            <a:r>
              <a:rPr lang="en-US" sz="2400" b="1" dirty="0"/>
              <a:t> is an understandable exchange of affirmative actions or words which indicate an active, knowing and voluntary agreement to engage in mutually agreed upon sexual activity.  </a:t>
            </a:r>
          </a:p>
          <a:p>
            <a:pPr marL="342900" indent="-342900">
              <a:buFont typeface="Wingdings" panose="05000000000000000000" pitchFamily="2" charset="2"/>
              <a:buChar char="Ø"/>
            </a:pPr>
            <a:r>
              <a:rPr lang="en-US" sz="2400" b="1" i="1" dirty="0"/>
              <a:t>Consent</a:t>
            </a:r>
            <a:r>
              <a:rPr lang="en-US" sz="2400" b="1" dirty="0"/>
              <a:t> is not freely given when it is in response to force or threat of force or when a person is incapacitated by the (voluntary or involuntary) use of drugs or alcohol or when the person is otherwise physically helpless and the person performing the act knows or should reasonably know that the other person is incapacitated or otherwise physically helpless.</a:t>
            </a:r>
          </a:p>
          <a:p>
            <a:pPr marL="342900" indent="-342900">
              <a:buFont typeface="Wingdings" panose="05000000000000000000" pitchFamily="2" charset="2"/>
              <a:buChar char="Ø"/>
            </a:pPr>
            <a:r>
              <a:rPr lang="en-US" sz="2400" b="1" dirty="0"/>
              <a:t>An action is done “</a:t>
            </a:r>
            <a:r>
              <a:rPr lang="en-US" sz="2400" b="1" i="1" dirty="0"/>
              <a:t>without that person’s consent</a:t>
            </a:r>
            <a:r>
              <a:rPr lang="en-US" sz="2400" b="1" dirty="0"/>
              <a:t>” when it is inflicted upon a person who has not freely and actively given consent.</a:t>
            </a:r>
          </a:p>
          <a:p>
            <a:endParaRPr lang="en-US" dirty="0"/>
          </a:p>
        </p:txBody>
      </p:sp>
    </p:spTree>
    <p:extLst>
      <p:ext uri="{BB962C8B-B14F-4D97-AF65-F5344CB8AC3E}">
        <p14:creationId xmlns:p14="http://schemas.microsoft.com/office/powerpoint/2010/main" val="167841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SEXUAL ASSAULT</a:t>
            </a:r>
            <a:endParaRPr lang="en-US" sz="4400" dirty="0"/>
          </a:p>
        </p:txBody>
      </p:sp>
      <p:sp>
        <p:nvSpPr>
          <p:cNvPr id="3" name="Content Placeholder 2"/>
          <p:cNvSpPr>
            <a:spLocks noGrp="1"/>
          </p:cNvSpPr>
          <p:nvPr>
            <p:ph idx="1"/>
          </p:nvPr>
        </p:nvSpPr>
        <p:spPr>
          <a:xfrm>
            <a:off x="1981200" y="1828800"/>
            <a:ext cx="8229600" cy="4480560"/>
          </a:xfrm>
        </p:spPr>
        <p:txBody>
          <a:bodyPr>
            <a:normAutofit fontScale="70000" lnSpcReduction="20000"/>
          </a:bodyPr>
          <a:lstStyle/>
          <a:p>
            <a:pPr marL="137160" indent="0">
              <a:buNone/>
            </a:pPr>
            <a:r>
              <a:rPr lang="en-US" sz="4600" b="1" i="1" dirty="0">
                <a:solidFill>
                  <a:srgbClr val="FF0000"/>
                </a:solidFill>
              </a:rPr>
              <a:t>Sexual Assault (Including Rape).</a:t>
            </a:r>
            <a:endParaRPr lang="en-US" sz="4600" dirty="0">
              <a:solidFill>
                <a:srgbClr val="FF0000"/>
              </a:solidFill>
            </a:endParaRPr>
          </a:p>
          <a:p>
            <a:pPr marL="137160" indent="0">
              <a:buNone/>
            </a:pPr>
            <a:r>
              <a:rPr lang="en-US" b="1" dirty="0"/>
              <a:t> </a:t>
            </a:r>
            <a:endParaRPr lang="en-US" dirty="0"/>
          </a:p>
          <a:p>
            <a:pPr marL="137160" indent="0">
              <a:buNone/>
            </a:pPr>
            <a:r>
              <a:rPr lang="en-US" sz="3200" b="1" dirty="0"/>
              <a:t>Sexual </a:t>
            </a:r>
            <a:r>
              <a:rPr lang="en-US" sz="3200" b="1" dirty="0"/>
              <a:t>assault is actual or attempted sexual contact with another person without that person’s consent. Sexual assault includes, but is not limited to: </a:t>
            </a:r>
          </a:p>
          <a:p>
            <a:pPr marL="137160" indent="0">
              <a:buNone/>
            </a:pPr>
            <a:r>
              <a:rPr lang="en-US" dirty="0"/>
              <a:t> </a:t>
            </a:r>
          </a:p>
          <a:p>
            <a:pPr>
              <a:buFont typeface="Wingdings" panose="05000000000000000000" pitchFamily="2" charset="2"/>
              <a:buChar char="Ø"/>
            </a:pPr>
            <a:r>
              <a:rPr lang="en-US" b="1" dirty="0" smtClean="0"/>
              <a:t>Intentional </a:t>
            </a:r>
            <a:r>
              <a:rPr lang="en-US" b="1" dirty="0"/>
              <a:t>touching of another person’s intimate parts without that </a:t>
            </a:r>
            <a:r>
              <a:rPr lang="en-US" b="1" dirty="0" smtClean="0"/>
              <a:t>person’s </a:t>
            </a:r>
            <a:r>
              <a:rPr lang="en-US" b="1" dirty="0"/>
              <a:t>consent; or</a:t>
            </a:r>
          </a:p>
          <a:p>
            <a:pPr>
              <a:buFont typeface="Wingdings" panose="05000000000000000000" pitchFamily="2" charset="2"/>
              <a:buChar char="Ø"/>
            </a:pPr>
            <a:r>
              <a:rPr lang="en-US" b="1" dirty="0" smtClean="0"/>
              <a:t>Other </a:t>
            </a:r>
            <a:r>
              <a:rPr lang="en-US" b="1" dirty="0"/>
              <a:t>intentional sexual contact with another person without that person’s consent; or </a:t>
            </a:r>
          </a:p>
          <a:p>
            <a:pPr>
              <a:buFont typeface="Wingdings" panose="05000000000000000000" pitchFamily="2" charset="2"/>
              <a:buChar char="Ø"/>
            </a:pPr>
            <a:r>
              <a:rPr lang="en-US" b="1" dirty="0" smtClean="0"/>
              <a:t>Coercing</a:t>
            </a:r>
            <a:r>
              <a:rPr lang="en-US" b="1" dirty="0"/>
              <a:t>, forcing, or attempting to coerce or force a person to touch another person’s intimate parts without that person’s consent; or </a:t>
            </a:r>
          </a:p>
          <a:p>
            <a:pPr>
              <a:buFont typeface="Wingdings" panose="05000000000000000000" pitchFamily="2" charset="2"/>
              <a:buChar char="Ø"/>
            </a:pPr>
            <a:r>
              <a:rPr lang="en-US" b="1" dirty="0" smtClean="0"/>
              <a:t>Rape</a:t>
            </a:r>
            <a:r>
              <a:rPr lang="en-US" b="1" dirty="0"/>
              <a:t>, which is penetration, no matter how slight, of (1) the vagina or anus of a person by any body part of another person or by an object, or (2) the mouth of a person by a sex organ of another person, without that person’s consent.</a:t>
            </a:r>
          </a:p>
          <a:p>
            <a:pPr marL="137160" indent="0">
              <a:buNone/>
            </a:pPr>
            <a:endParaRPr lang="en-US" sz="2400" dirty="0"/>
          </a:p>
        </p:txBody>
      </p:sp>
    </p:spTree>
    <p:extLst>
      <p:ext uri="{BB962C8B-B14F-4D97-AF65-F5344CB8AC3E}">
        <p14:creationId xmlns:p14="http://schemas.microsoft.com/office/powerpoint/2010/main" val="3624300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dirty="0"/>
              <a:t>DATING AND DOMESTIC VIOLENCE</a:t>
            </a:r>
            <a:endParaRPr lang="en-US" dirty="0"/>
          </a:p>
        </p:txBody>
      </p:sp>
      <p:sp>
        <p:nvSpPr>
          <p:cNvPr id="3" name="Content Placeholder 2"/>
          <p:cNvSpPr>
            <a:spLocks noGrp="1"/>
          </p:cNvSpPr>
          <p:nvPr>
            <p:ph idx="1"/>
          </p:nvPr>
        </p:nvSpPr>
        <p:spPr>
          <a:xfrm>
            <a:off x="1981200" y="1752600"/>
            <a:ext cx="8229600" cy="4556760"/>
          </a:xfrm>
        </p:spPr>
        <p:txBody>
          <a:bodyPr/>
          <a:lstStyle/>
          <a:p>
            <a:r>
              <a:rPr lang="en-US" sz="3200" b="1" dirty="0">
                <a:solidFill>
                  <a:srgbClr val="C00000"/>
                </a:solidFill>
              </a:rPr>
              <a:t>Dating/Domestic violence </a:t>
            </a:r>
            <a:r>
              <a:rPr lang="en-US" sz="3200" b="1" dirty="0"/>
              <a:t>is a pattern of abusive behavior used to exert power and control over a partner.</a:t>
            </a:r>
          </a:p>
          <a:p>
            <a:endParaRPr lang="en-US" sz="3200" dirty="0">
              <a:solidFill>
                <a:schemeClr val="bg1"/>
              </a:solidFill>
            </a:endParaRPr>
          </a:p>
          <a:p>
            <a:r>
              <a:rPr lang="en-US" sz="3200" b="1" dirty="0">
                <a:solidFill>
                  <a:srgbClr val="C00000"/>
                </a:solidFill>
              </a:rPr>
              <a:t>Dating/Domestic violence </a:t>
            </a:r>
            <a:r>
              <a:rPr lang="en-US" sz="3200" b="1" dirty="0"/>
              <a:t>can be physical, sexual, emotional, or psychological actions or threats of actions that influence another person. </a:t>
            </a:r>
          </a:p>
          <a:p>
            <a:endParaRPr lang="en-US" dirty="0"/>
          </a:p>
        </p:txBody>
      </p:sp>
    </p:spTree>
    <p:extLst>
      <p:ext uri="{BB962C8B-B14F-4D97-AF65-F5344CB8AC3E}">
        <p14:creationId xmlns:p14="http://schemas.microsoft.com/office/powerpoint/2010/main" val="2194513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STALKING</a:t>
            </a:r>
            <a:endParaRPr lang="en-US" dirty="0"/>
          </a:p>
        </p:txBody>
      </p:sp>
      <p:sp>
        <p:nvSpPr>
          <p:cNvPr id="3" name="Content Placeholder 2"/>
          <p:cNvSpPr>
            <a:spLocks noGrp="1"/>
          </p:cNvSpPr>
          <p:nvPr>
            <p:ph idx="1"/>
          </p:nvPr>
        </p:nvSpPr>
        <p:spPr>
          <a:xfrm>
            <a:off x="1981200" y="1828800"/>
            <a:ext cx="8229600" cy="4480560"/>
          </a:xfrm>
        </p:spPr>
        <p:txBody>
          <a:bodyPr/>
          <a:lstStyle/>
          <a:p>
            <a:r>
              <a:rPr lang="en-US" sz="3200" b="1" dirty="0">
                <a:solidFill>
                  <a:srgbClr val="C00000"/>
                </a:solidFill>
              </a:rPr>
              <a:t>Stalking</a:t>
            </a:r>
            <a:r>
              <a:rPr lang="en-US" sz="3200" b="1" dirty="0">
                <a:solidFill>
                  <a:schemeClr val="bg1"/>
                </a:solidFill>
              </a:rPr>
              <a:t> </a:t>
            </a:r>
            <a:r>
              <a:rPr lang="en-US" sz="3200" b="1" dirty="0"/>
              <a:t>is a course of conduct directed at a specific person that would cause a reasonable person to fear for his/her safety or the safety of others, or to suffer emotional distress.</a:t>
            </a:r>
          </a:p>
          <a:p>
            <a:endParaRPr lang="en-US" sz="3200" dirty="0">
              <a:solidFill>
                <a:schemeClr val="bg1"/>
              </a:solidFill>
            </a:endParaRPr>
          </a:p>
          <a:p>
            <a:r>
              <a:rPr lang="en-US" sz="3200" b="1" dirty="0">
                <a:solidFill>
                  <a:srgbClr val="C00000"/>
                </a:solidFill>
              </a:rPr>
              <a:t>Stalking</a:t>
            </a:r>
            <a:r>
              <a:rPr lang="en-US" sz="3200" b="1" dirty="0">
                <a:solidFill>
                  <a:schemeClr val="bg1"/>
                </a:solidFill>
              </a:rPr>
              <a:t> </a:t>
            </a:r>
            <a:r>
              <a:rPr lang="en-US" sz="3200" b="1" dirty="0"/>
              <a:t>may include repeatedly following, harassing, threatening, or intimidating another.</a:t>
            </a:r>
          </a:p>
          <a:p>
            <a:endParaRPr lang="en-US" dirty="0"/>
          </a:p>
        </p:txBody>
      </p:sp>
    </p:spTree>
    <p:extLst>
      <p:ext uri="{BB962C8B-B14F-4D97-AF65-F5344CB8AC3E}">
        <p14:creationId xmlns:p14="http://schemas.microsoft.com/office/powerpoint/2010/main" val="3215562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Title IX Hearing Process</a:t>
            </a:r>
            <a:endParaRPr lang="en-US" b="1" dirty="0"/>
          </a:p>
        </p:txBody>
      </p:sp>
      <p:sp>
        <p:nvSpPr>
          <p:cNvPr id="3" name="Content Placeholder 2"/>
          <p:cNvSpPr>
            <a:spLocks noGrp="1"/>
          </p:cNvSpPr>
          <p:nvPr>
            <p:ph idx="1"/>
          </p:nvPr>
        </p:nvSpPr>
        <p:spPr/>
        <p:txBody>
          <a:bodyPr/>
          <a:lstStyle/>
          <a:p>
            <a:pPr marL="137160" indent="0" algn="just">
              <a:buNone/>
            </a:pPr>
            <a:r>
              <a:rPr lang="en-US" dirty="0"/>
              <a:t>This training is to give you an overview of the hearing process which includes: hearing procedures; rules and regulations; the roles of all of the participants; and rules of decorum. </a:t>
            </a:r>
          </a:p>
          <a:p>
            <a:pPr marL="137160" indent="0" algn="just">
              <a:buNone/>
            </a:pPr>
            <a:r>
              <a:rPr lang="en-US" dirty="0"/>
              <a:t>The hearing procedures shall govern the hearing process for formal resolution of Formal Complaints of alleged sexual misconduct as set forth in </a:t>
            </a:r>
            <a:r>
              <a:rPr lang="en-US" dirty="0" smtClean="0"/>
              <a:t>the Federal </a:t>
            </a:r>
            <a:r>
              <a:rPr lang="en-US" dirty="0"/>
              <a:t>rules and regulations as well as in the University’s Title IX policies and procedures.   </a:t>
            </a:r>
          </a:p>
          <a:p>
            <a:pPr marL="137160" indent="0" algn="just">
              <a:buNone/>
            </a:pPr>
            <a:endParaRPr lang="en-US" dirty="0"/>
          </a:p>
        </p:txBody>
      </p:sp>
    </p:spTree>
    <p:extLst>
      <p:ext uri="{BB962C8B-B14F-4D97-AF65-F5344CB8AC3E}">
        <p14:creationId xmlns:p14="http://schemas.microsoft.com/office/powerpoint/2010/main" val="4138470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formal complaint?</a:t>
            </a:r>
            <a:endParaRPr lang="en-US" dirty="0"/>
          </a:p>
        </p:txBody>
      </p:sp>
      <p:sp>
        <p:nvSpPr>
          <p:cNvPr id="3" name="Content Placeholder 2"/>
          <p:cNvSpPr>
            <a:spLocks noGrp="1"/>
          </p:cNvSpPr>
          <p:nvPr>
            <p:ph idx="1"/>
          </p:nvPr>
        </p:nvSpPr>
        <p:spPr/>
        <p:txBody>
          <a:bodyPr/>
          <a:lstStyle/>
          <a:p>
            <a:r>
              <a:rPr lang="en-US" b="1" dirty="0" smtClean="0"/>
              <a:t>Signed written document</a:t>
            </a:r>
          </a:p>
          <a:p>
            <a:r>
              <a:rPr lang="en-US" b="1" dirty="0" smtClean="0"/>
              <a:t>From the complainant or Title IX Coordinator</a:t>
            </a:r>
          </a:p>
          <a:p>
            <a:r>
              <a:rPr lang="en-US" b="1" dirty="0" smtClean="0"/>
              <a:t>Containing factual information giving rise to the alleged sexual harassment or sexual misconduct</a:t>
            </a:r>
          </a:p>
          <a:p>
            <a:r>
              <a:rPr lang="en-US" b="1" dirty="0" smtClean="0"/>
              <a:t>Stating the desire to initiate the grievance process</a:t>
            </a:r>
            <a:endParaRPr lang="en-US" b="1" dirty="0"/>
          </a:p>
        </p:txBody>
      </p:sp>
    </p:spTree>
    <p:extLst>
      <p:ext uri="{BB962C8B-B14F-4D97-AF65-F5344CB8AC3E}">
        <p14:creationId xmlns:p14="http://schemas.microsoft.com/office/powerpoint/2010/main" val="1799331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the process initiated?</a:t>
            </a:r>
            <a:endParaRPr lang="en-US" dirty="0"/>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2117679327"/>
              </p:ext>
            </p:extLst>
          </p:nvPr>
        </p:nvGraphicFramePr>
        <p:xfrm>
          <a:off x="1752600" y="1676400"/>
          <a:ext cx="4343400" cy="5029200"/>
        </p:xfrm>
        <a:graphic>
          <a:graphicData uri="http://schemas.openxmlformats.org/presentationml/2006/ole">
            <mc:AlternateContent xmlns:mc="http://schemas.openxmlformats.org/markup-compatibility/2006">
              <mc:Choice xmlns:v="urn:schemas-microsoft-com:vml" Requires="v">
                <p:oleObj spid="_x0000_s1028" name="Acrobat Document" r:id="rId3" imgW="5829224" imgH="7543800" progId="Acrobat.Document.DC">
                  <p:embed/>
                </p:oleObj>
              </mc:Choice>
              <mc:Fallback>
                <p:oleObj name="Acrobat Document" r:id="rId3" imgW="5829224" imgH="7543800" progId="Acrobat.Document.DC">
                  <p:embed/>
                  <p:pic>
                    <p:nvPicPr>
                      <p:cNvPr id="5" name="Content Placeholder 4"/>
                      <p:cNvPicPr/>
                      <p:nvPr/>
                    </p:nvPicPr>
                    <p:blipFill>
                      <a:blip r:embed="rId4"/>
                      <a:stretch>
                        <a:fillRect/>
                      </a:stretch>
                    </p:blipFill>
                    <p:spPr>
                      <a:xfrm>
                        <a:off x="1752600" y="1676400"/>
                        <a:ext cx="4343400" cy="50292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723968210"/>
              </p:ext>
            </p:extLst>
          </p:nvPr>
        </p:nvGraphicFramePr>
        <p:xfrm>
          <a:off x="6324600" y="1676400"/>
          <a:ext cx="4038600" cy="5029200"/>
        </p:xfrm>
        <a:graphic>
          <a:graphicData uri="http://schemas.openxmlformats.org/presentationml/2006/ole">
            <mc:AlternateContent xmlns:mc="http://schemas.openxmlformats.org/markup-compatibility/2006">
              <mc:Choice xmlns:v="urn:schemas-microsoft-com:vml" Requires="v">
                <p:oleObj spid="_x0000_s1029" name="Acrobat Document" r:id="rId5" imgW="5829224" imgH="7543800" progId="Acrobat.Document.DC">
                  <p:embed/>
                </p:oleObj>
              </mc:Choice>
              <mc:Fallback>
                <p:oleObj name="Acrobat Document" r:id="rId5" imgW="5829224" imgH="7543800" progId="Acrobat.Document.DC">
                  <p:embed/>
                  <p:pic>
                    <p:nvPicPr>
                      <p:cNvPr id="6" name="Object 5"/>
                      <p:cNvPicPr/>
                      <p:nvPr/>
                    </p:nvPicPr>
                    <p:blipFill>
                      <a:blip r:embed="rId6"/>
                      <a:stretch>
                        <a:fillRect/>
                      </a:stretch>
                    </p:blipFill>
                    <p:spPr>
                      <a:xfrm>
                        <a:off x="6324600" y="1676400"/>
                        <a:ext cx="4038600" cy="5029200"/>
                      </a:xfrm>
                      <a:prstGeom prst="rect">
                        <a:avLst/>
                      </a:prstGeom>
                    </p:spPr>
                  </p:pic>
                </p:oleObj>
              </mc:Fallback>
            </mc:AlternateContent>
          </a:graphicData>
        </a:graphic>
      </p:graphicFrame>
    </p:spTree>
    <p:extLst>
      <p:ext uri="{BB962C8B-B14F-4D97-AF65-F5344CB8AC3E}">
        <p14:creationId xmlns:p14="http://schemas.microsoft.com/office/powerpoint/2010/main" val="2649517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Title IX Hearing Participants</a:t>
            </a:r>
          </a:p>
        </p:txBody>
      </p:sp>
      <p:sp>
        <p:nvSpPr>
          <p:cNvPr id="3" name="Picture Placeholder 2"/>
          <p:cNvSpPr>
            <a:spLocks noGrp="1"/>
          </p:cNvSpPr>
          <p:nvPr>
            <p:ph type="pic" idx="1"/>
          </p:nvPr>
        </p:nvSpPr>
        <p:spPr>
          <a:xfrm>
            <a:off x="3152115" y="2895600"/>
            <a:ext cx="5486400" cy="3962400"/>
          </a:xfrm>
        </p:spPr>
      </p:sp>
      <p:sp>
        <p:nvSpPr>
          <p:cNvPr id="4" name="Text Placeholder 3"/>
          <p:cNvSpPr>
            <a:spLocks noGrp="1"/>
          </p:cNvSpPr>
          <p:nvPr>
            <p:ph type="body" sz="half" idx="2"/>
          </p:nvPr>
        </p:nvSpPr>
        <p:spPr>
          <a:xfrm>
            <a:off x="4053058" y="1564336"/>
            <a:ext cx="3413760" cy="3429000"/>
          </a:xfrm>
        </p:spPr>
        <p:txBody>
          <a:bodyPr>
            <a:noAutofit/>
          </a:bodyPr>
          <a:lstStyle/>
          <a:p>
            <a:pPr algn="just"/>
            <a:r>
              <a:rPr lang="en-US" sz="1600" dirty="0"/>
              <a:t>Though the Title IX Hearing is not necessarily designed as a courtroom setting, there </a:t>
            </a:r>
            <a:r>
              <a:rPr lang="en-US" sz="1600" dirty="0"/>
              <a:t>are some similarities.</a:t>
            </a:r>
            <a:endParaRPr lang="en-US" sz="1600" dirty="0"/>
          </a:p>
          <a:p>
            <a:pPr algn="just"/>
            <a:endParaRPr lang="en-US" sz="1600" dirty="0"/>
          </a:p>
        </p:txBody>
      </p:sp>
      <p:pic>
        <p:nvPicPr>
          <p:cNvPr id="1026" name="Picture 2" descr="C:\Users\lwinters\AppData\Local\Microsoft\Windows\Temporary Internet Files\Content.IE5\23OXW0DS\MC90028717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2115" y="2895600"/>
            <a:ext cx="54864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971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3657600" cy="762000"/>
          </a:xfrm>
        </p:spPr>
        <p:txBody>
          <a:bodyPr>
            <a:noAutofit/>
          </a:bodyPr>
          <a:lstStyle/>
          <a:p>
            <a:r>
              <a:rPr lang="en-US" sz="3200" dirty="0"/>
              <a:t>WHAT IS TITLE IX</a:t>
            </a:r>
            <a:endParaRPr lang="en-US" sz="3200" dirty="0"/>
          </a:p>
        </p:txBody>
      </p:sp>
      <p:sp>
        <p:nvSpPr>
          <p:cNvPr id="3" name="Text Placeholder 2"/>
          <p:cNvSpPr>
            <a:spLocks noGrp="1"/>
          </p:cNvSpPr>
          <p:nvPr>
            <p:ph type="body" idx="2"/>
          </p:nvPr>
        </p:nvSpPr>
        <p:spPr/>
        <p:txBody>
          <a:bodyPr/>
          <a:lstStyle/>
          <a:p>
            <a:pPr marL="285750" indent="-285750">
              <a:buFont typeface="Wingdings" panose="05000000000000000000" pitchFamily="2" charset="2"/>
              <a:buChar char="Ø"/>
            </a:pPr>
            <a:r>
              <a:rPr lang="en-US" dirty="0" smtClean="0"/>
              <a:t>Title IX of the Education Amendments of 1972 is a federal civil rights law that prohibits discrimination on the basis of sex (and gender) on a University campus in its educational programs and activities when the University is federally funded.</a:t>
            </a:r>
          </a:p>
          <a:p>
            <a:endParaRPr lang="en-US" dirty="0"/>
          </a:p>
          <a:p>
            <a:pPr marL="285750" indent="-285750">
              <a:buFont typeface="Wingdings" panose="05000000000000000000" pitchFamily="2" charset="2"/>
              <a:buChar char="Ø"/>
            </a:pPr>
            <a:r>
              <a:rPr lang="en-US" dirty="0" smtClean="0"/>
              <a:t>Title IX protects against sex discrimination (adverse treatment) and sexual harassment.</a:t>
            </a:r>
            <a:endParaRPr lang="en-US" dirty="0"/>
          </a:p>
        </p:txBody>
      </p:sp>
      <p:pic>
        <p:nvPicPr>
          <p:cNvPr id="5" name="Content Placeholder 4" descr="Strengthen, Not Dismantle, &lt;strong&gt;Title IX&lt;/strong&gt; – Gender Policy Report"/>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151134" y="1929110"/>
            <a:ext cx="5111750" cy="3359858"/>
          </a:xfrm>
        </p:spPr>
      </p:pic>
    </p:spTree>
    <p:extLst>
      <p:ext uri="{BB962C8B-B14F-4D97-AF65-F5344CB8AC3E}">
        <p14:creationId xmlns:p14="http://schemas.microsoft.com/office/powerpoint/2010/main" val="1295730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Pre-Hearing Conference </a:t>
            </a:r>
            <a:endParaRPr lang="en-US" sz="4400" dirty="0"/>
          </a:p>
        </p:txBody>
      </p:sp>
      <p:sp>
        <p:nvSpPr>
          <p:cNvPr id="3" name="Content Placeholder 2"/>
          <p:cNvSpPr>
            <a:spLocks noGrp="1"/>
          </p:cNvSpPr>
          <p:nvPr>
            <p:ph idx="1"/>
          </p:nvPr>
        </p:nvSpPr>
        <p:spPr>
          <a:xfrm>
            <a:off x="1981200" y="1752600"/>
            <a:ext cx="8229600" cy="4556760"/>
          </a:xfrm>
        </p:spPr>
        <p:txBody>
          <a:bodyPr>
            <a:normAutofit/>
          </a:bodyPr>
          <a:lstStyle/>
          <a:p>
            <a:r>
              <a:rPr lang="en-US" sz="3200" b="1" dirty="0"/>
              <a:t>Meeting with all of the adjudicators</a:t>
            </a:r>
          </a:p>
          <a:p>
            <a:r>
              <a:rPr lang="en-US" sz="3200" b="1" dirty="0"/>
              <a:t>Discuss the rules of decorum </a:t>
            </a:r>
          </a:p>
          <a:p>
            <a:r>
              <a:rPr lang="en-US" sz="3200" b="1" dirty="0"/>
              <a:t>Discuss any questions regarding the evidence and possible objections </a:t>
            </a:r>
          </a:p>
          <a:p>
            <a:r>
              <a:rPr lang="en-US" sz="3200" b="1" dirty="0"/>
              <a:t>Discuss and resolve any other matters</a:t>
            </a:r>
            <a:endParaRPr lang="en-US" sz="3200" b="1" dirty="0"/>
          </a:p>
        </p:txBody>
      </p:sp>
    </p:spTree>
    <p:extLst>
      <p:ext uri="{BB962C8B-B14F-4D97-AF65-F5344CB8AC3E}">
        <p14:creationId xmlns:p14="http://schemas.microsoft.com/office/powerpoint/2010/main" val="1043103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Title IX </a:t>
            </a:r>
            <a:r>
              <a:rPr lang="en-US"/>
              <a:t>Hearing </a:t>
            </a:r>
            <a:r>
              <a:rPr lang="en-US"/>
              <a:t>Participants</a:t>
            </a:r>
            <a:endParaRPr lang="en-US" b="1" dirty="0"/>
          </a:p>
        </p:txBody>
      </p:sp>
      <p:sp>
        <p:nvSpPr>
          <p:cNvPr id="3" name="Content Placeholder 2"/>
          <p:cNvSpPr>
            <a:spLocks noGrp="1"/>
          </p:cNvSpPr>
          <p:nvPr>
            <p:ph idx="1"/>
          </p:nvPr>
        </p:nvSpPr>
        <p:spPr/>
        <p:txBody>
          <a:bodyPr/>
          <a:lstStyle/>
          <a:p>
            <a:pPr marL="137160" indent="0">
              <a:buNone/>
            </a:pPr>
            <a:endParaRPr lang="en-US" dirty="0"/>
          </a:p>
          <a:p>
            <a:pPr>
              <a:buFont typeface="Wingdings" panose="05000000000000000000" pitchFamily="2" charset="2"/>
              <a:buChar char="v"/>
            </a:pPr>
            <a:r>
              <a:rPr lang="en-US" sz="2400" b="1" dirty="0"/>
              <a:t>The </a:t>
            </a:r>
            <a:r>
              <a:rPr lang="en-US" sz="2400" b="1" dirty="0"/>
              <a:t>investigator, the Title IX Coordinator, or any other Title IX  Office personnel may be present.</a:t>
            </a:r>
          </a:p>
          <a:p>
            <a:pPr>
              <a:buFont typeface="Wingdings" panose="05000000000000000000" pitchFamily="2" charset="2"/>
              <a:buChar char="v"/>
            </a:pPr>
            <a:r>
              <a:rPr lang="en-US" sz="2400" b="1" dirty="0"/>
              <a:t>The </a:t>
            </a:r>
            <a:r>
              <a:rPr lang="en-US" sz="2400" b="1" dirty="0"/>
              <a:t>complainant and respondent may be present along with their advisor/representative.  </a:t>
            </a:r>
          </a:p>
          <a:p>
            <a:pPr>
              <a:buFont typeface="Wingdings" panose="05000000000000000000" pitchFamily="2" charset="2"/>
              <a:buChar char="v"/>
            </a:pPr>
            <a:r>
              <a:rPr lang="en-US" sz="2400" b="1" dirty="0"/>
              <a:t>Witnesses </a:t>
            </a:r>
            <a:r>
              <a:rPr lang="en-US" sz="2400" b="1" dirty="0"/>
              <a:t>for each side, if any, may be present.</a:t>
            </a:r>
          </a:p>
          <a:p>
            <a:pPr>
              <a:buFont typeface="Wingdings" panose="05000000000000000000" pitchFamily="2" charset="2"/>
              <a:buChar char="v"/>
            </a:pPr>
            <a:r>
              <a:rPr lang="en-US" sz="2400" b="1" dirty="0"/>
              <a:t>A </a:t>
            </a:r>
            <a:r>
              <a:rPr lang="en-US" sz="2400" b="1" dirty="0"/>
              <a:t>panel of decision-makers (Hearing Panel) and the Panel chair will make a determination as to responsibility. </a:t>
            </a:r>
          </a:p>
        </p:txBody>
      </p:sp>
    </p:spTree>
    <p:extLst>
      <p:ext uri="{BB962C8B-B14F-4D97-AF65-F5344CB8AC3E}">
        <p14:creationId xmlns:p14="http://schemas.microsoft.com/office/powerpoint/2010/main" val="1808295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0C09F-1AE9-47A2-B142-963BBF648F40}"/>
              </a:ext>
            </a:extLst>
          </p:cNvPr>
          <p:cNvSpPr>
            <a:spLocks noGrp="1"/>
          </p:cNvSpPr>
          <p:nvPr>
            <p:ph type="title"/>
          </p:nvPr>
        </p:nvSpPr>
        <p:spPr/>
        <p:txBody>
          <a:bodyPr>
            <a:normAutofit/>
          </a:bodyPr>
          <a:lstStyle/>
          <a:p>
            <a:r>
              <a:rPr lang="en-US" sz="4400" dirty="0"/>
              <a:t>Conflict of Interest/Bias</a:t>
            </a:r>
          </a:p>
        </p:txBody>
      </p:sp>
      <p:sp>
        <p:nvSpPr>
          <p:cNvPr id="3" name="Content Placeholder 2">
            <a:extLst>
              <a:ext uri="{FF2B5EF4-FFF2-40B4-BE49-F238E27FC236}">
                <a16:creationId xmlns:a16="http://schemas.microsoft.com/office/drawing/2014/main" id="{B847E8A8-D1C3-4559-8EB6-5383FC7CE33E}"/>
              </a:ext>
            </a:extLst>
          </p:cNvPr>
          <p:cNvSpPr>
            <a:spLocks noGrp="1"/>
          </p:cNvSpPr>
          <p:nvPr>
            <p:ph idx="1"/>
          </p:nvPr>
        </p:nvSpPr>
        <p:spPr>
          <a:xfrm>
            <a:off x="846161" y="1752600"/>
            <a:ext cx="10317708" cy="4556760"/>
          </a:xfrm>
        </p:spPr>
        <p:txBody>
          <a:bodyPr>
            <a:noAutofit/>
          </a:bodyPr>
          <a:lstStyle/>
          <a:p>
            <a:r>
              <a:rPr lang="en-US" sz="3200" b="1" dirty="0"/>
              <a:t>The Hearing Panel members will receive the names of the complainant, the respondent, and all of the witnesses, and must withdraw from the proceedings if their relationship to a party or witness, or other circumstances leads them to believe that they cannot judge the matter fairly.</a:t>
            </a:r>
          </a:p>
          <a:p>
            <a:r>
              <a:rPr lang="en-US" sz="3200" b="1" dirty="0"/>
              <a:t>You will receive a Conflict of Interest Questionnaire to complete and return to the Title IX Coordinator.</a:t>
            </a:r>
          </a:p>
        </p:txBody>
      </p:sp>
    </p:spTree>
    <p:extLst>
      <p:ext uri="{BB962C8B-B14F-4D97-AF65-F5344CB8AC3E}">
        <p14:creationId xmlns:p14="http://schemas.microsoft.com/office/powerpoint/2010/main" val="4113728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 of Interest </a:t>
            </a:r>
            <a:endParaRPr lang="en-US" dirty="0"/>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817267339"/>
              </p:ext>
            </p:extLst>
          </p:nvPr>
        </p:nvGraphicFramePr>
        <p:xfrm>
          <a:off x="4038601" y="1417638"/>
          <a:ext cx="4571999" cy="5059362"/>
        </p:xfrm>
        <a:graphic>
          <a:graphicData uri="http://schemas.openxmlformats.org/presentationml/2006/ole">
            <mc:AlternateContent xmlns:mc="http://schemas.openxmlformats.org/markup-compatibility/2006">
              <mc:Choice xmlns:v="urn:schemas-microsoft-com:vml" Requires="v">
                <p:oleObj spid="_x0000_s2051" name="Acrobat Document" r:id="rId3" imgW="5829224" imgH="7543800" progId="Acrobat.Document.DC">
                  <p:embed/>
                </p:oleObj>
              </mc:Choice>
              <mc:Fallback>
                <p:oleObj name="Acrobat Document" r:id="rId3" imgW="5829224" imgH="7543800" progId="Acrobat.Document.DC">
                  <p:embed/>
                  <p:pic>
                    <p:nvPicPr>
                      <p:cNvPr id="5" name="Content Placeholder 4"/>
                      <p:cNvPicPr/>
                      <p:nvPr/>
                    </p:nvPicPr>
                    <p:blipFill>
                      <a:blip r:embed="rId4"/>
                      <a:stretch>
                        <a:fillRect/>
                      </a:stretch>
                    </p:blipFill>
                    <p:spPr>
                      <a:xfrm>
                        <a:off x="4038601" y="1417638"/>
                        <a:ext cx="4571999" cy="5059362"/>
                      </a:xfrm>
                      <a:prstGeom prst="rect">
                        <a:avLst/>
                      </a:prstGeom>
                    </p:spPr>
                  </p:pic>
                </p:oleObj>
              </mc:Fallback>
            </mc:AlternateContent>
          </a:graphicData>
        </a:graphic>
      </p:graphicFrame>
    </p:spTree>
    <p:extLst>
      <p:ext uri="{BB962C8B-B14F-4D97-AF65-F5344CB8AC3E}">
        <p14:creationId xmlns:p14="http://schemas.microsoft.com/office/powerpoint/2010/main" val="648427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464D0-88EF-4D29-90F5-6F57F0768E27}"/>
              </a:ext>
            </a:extLst>
          </p:cNvPr>
          <p:cNvSpPr>
            <a:spLocks noGrp="1"/>
          </p:cNvSpPr>
          <p:nvPr>
            <p:ph type="title"/>
          </p:nvPr>
        </p:nvSpPr>
        <p:spPr/>
        <p:txBody>
          <a:bodyPr>
            <a:normAutofit/>
          </a:bodyPr>
          <a:lstStyle/>
          <a:p>
            <a:r>
              <a:rPr lang="en-US" sz="3200" dirty="0"/>
              <a:t>Hearing Format</a:t>
            </a:r>
          </a:p>
        </p:txBody>
      </p:sp>
      <p:sp>
        <p:nvSpPr>
          <p:cNvPr id="3" name="Content Placeholder 2">
            <a:extLst>
              <a:ext uri="{FF2B5EF4-FFF2-40B4-BE49-F238E27FC236}">
                <a16:creationId xmlns:a16="http://schemas.microsoft.com/office/drawing/2014/main" id="{DCD7EB90-40A1-435F-B84B-B5F29B6BEACB}"/>
              </a:ext>
            </a:extLst>
          </p:cNvPr>
          <p:cNvSpPr>
            <a:spLocks noGrp="1"/>
          </p:cNvSpPr>
          <p:nvPr>
            <p:ph idx="1"/>
          </p:nvPr>
        </p:nvSpPr>
        <p:spPr/>
        <p:txBody>
          <a:bodyPr>
            <a:normAutofit/>
          </a:bodyPr>
          <a:lstStyle/>
          <a:p>
            <a:r>
              <a:rPr lang="en-US" sz="2400" b="1" dirty="0"/>
              <a:t>The hearing will begin with an introduction by the Hearing Officer.  The introduction will include:</a:t>
            </a:r>
          </a:p>
          <a:p>
            <a:pPr lvl="1"/>
            <a:r>
              <a:rPr lang="en-US" b="1" dirty="0"/>
              <a:t>The reason for the hearing;</a:t>
            </a:r>
          </a:p>
          <a:p>
            <a:pPr lvl="1"/>
            <a:r>
              <a:rPr lang="en-US" b="1" dirty="0"/>
              <a:t>Introduction of all participates</a:t>
            </a:r>
          </a:p>
          <a:p>
            <a:pPr lvl="1"/>
            <a:r>
              <a:rPr lang="en-US" b="1" dirty="0"/>
              <a:t>The role of each participate;</a:t>
            </a:r>
          </a:p>
          <a:p>
            <a:pPr lvl="1"/>
            <a:r>
              <a:rPr lang="en-US" b="1" dirty="0"/>
              <a:t>Other preliminary matters</a:t>
            </a:r>
          </a:p>
          <a:p>
            <a:pPr marL="548640" indent="-411480" fontAlgn="auto">
              <a:lnSpc>
                <a:spcPct val="100000"/>
              </a:lnSpc>
              <a:spcBef>
                <a:spcPct val="20000"/>
              </a:spcBef>
              <a:spcAft>
                <a:spcPts val="0"/>
              </a:spcAft>
              <a:buClr>
                <a:prstClr val="white">
                  <a:shade val="95000"/>
                </a:prstClr>
              </a:buClr>
              <a:buSzPct val="65000"/>
              <a:buFont typeface="Wingdings 2"/>
              <a:buChar char=""/>
              <a:defRPr/>
            </a:pPr>
            <a:r>
              <a:rPr lang="en-US" sz="2400" b="1" dirty="0">
                <a:solidFill>
                  <a:prstClr val="white"/>
                </a:solidFill>
                <a:latin typeface="Book Antiqua"/>
              </a:rPr>
              <a:t>After the introduction, and if there are no questions, the hearing will begin with opening statements.</a:t>
            </a:r>
          </a:p>
          <a:p>
            <a:pPr marL="585216" lvl="1" indent="0">
              <a:buNone/>
            </a:pPr>
            <a:r>
              <a:rPr lang="en-US" dirty="0"/>
              <a:t> </a:t>
            </a:r>
          </a:p>
        </p:txBody>
      </p:sp>
    </p:spTree>
    <p:extLst>
      <p:ext uri="{BB962C8B-B14F-4D97-AF65-F5344CB8AC3E}">
        <p14:creationId xmlns:p14="http://schemas.microsoft.com/office/powerpoint/2010/main" val="2264481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Parties to Title IX Complaint </a:t>
            </a:r>
            <a:endParaRPr lang="en-US" dirty="0"/>
          </a:p>
        </p:txBody>
      </p:sp>
      <p:sp>
        <p:nvSpPr>
          <p:cNvPr id="3" name="Content Placeholder 2"/>
          <p:cNvSpPr>
            <a:spLocks noGrp="1"/>
          </p:cNvSpPr>
          <p:nvPr>
            <p:ph idx="1"/>
          </p:nvPr>
        </p:nvSpPr>
        <p:spPr>
          <a:xfrm>
            <a:off x="1981200" y="2133600"/>
            <a:ext cx="8229600" cy="4175760"/>
          </a:xfrm>
        </p:spPr>
        <p:txBody>
          <a:bodyPr>
            <a:normAutofit/>
          </a:bodyPr>
          <a:lstStyle/>
          <a:p>
            <a:r>
              <a:rPr lang="en-US" sz="3600" b="1" dirty="0" smtClean="0"/>
              <a:t>The Complainant may be male or female.  </a:t>
            </a:r>
          </a:p>
          <a:p>
            <a:r>
              <a:rPr lang="en-US" sz="3600" b="1" dirty="0" smtClean="0"/>
              <a:t>The Respondent may be male or female.</a:t>
            </a:r>
          </a:p>
          <a:p>
            <a:r>
              <a:rPr lang="en-US" sz="3600" b="1" dirty="0" smtClean="0"/>
              <a:t>The Respondent can be a student.</a:t>
            </a:r>
          </a:p>
          <a:p>
            <a:r>
              <a:rPr lang="en-US" sz="3600" b="1" dirty="0" smtClean="0"/>
              <a:t>The Respondent can be an employee/faculty member.</a:t>
            </a:r>
            <a:endParaRPr lang="en-US" sz="3600" b="1" dirty="0"/>
          </a:p>
        </p:txBody>
      </p:sp>
    </p:spTree>
    <p:extLst>
      <p:ext uri="{BB962C8B-B14F-4D97-AF65-F5344CB8AC3E}">
        <p14:creationId xmlns:p14="http://schemas.microsoft.com/office/powerpoint/2010/main" val="570711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9762"/>
          </a:xfrm>
        </p:spPr>
        <p:txBody>
          <a:bodyPr>
            <a:normAutofit/>
          </a:bodyPr>
          <a:lstStyle/>
          <a:p>
            <a:r>
              <a:rPr lang="en-US" sz="3200" dirty="0"/>
              <a:t>When the Respondent is a Student</a:t>
            </a:r>
            <a:endParaRPr lang="en-US" sz="3200"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606342738"/>
              </p:ext>
            </p:extLst>
          </p:nvPr>
        </p:nvGraphicFramePr>
        <p:xfrm>
          <a:off x="2743200" y="914401"/>
          <a:ext cx="6019800" cy="5914505"/>
        </p:xfrm>
        <a:graphic>
          <a:graphicData uri="http://schemas.openxmlformats.org/presentationml/2006/ole">
            <mc:AlternateContent xmlns:mc="http://schemas.openxmlformats.org/markup-compatibility/2006">
              <mc:Choice xmlns:v="urn:schemas-microsoft-com:vml" Requires="v">
                <p:oleObj spid="_x0000_s3075" name="Acrobat Document" r:id="rId3" imgW="5924191" imgH="7572135" progId="Acrobat.Document.DC">
                  <p:embed/>
                </p:oleObj>
              </mc:Choice>
              <mc:Fallback>
                <p:oleObj name="Acrobat Document" r:id="rId3" imgW="5924191" imgH="7572135" progId="Acrobat.Document.DC">
                  <p:embed/>
                  <p:pic>
                    <p:nvPicPr>
                      <p:cNvPr id="4" name="Content Placeholder 3"/>
                      <p:cNvPicPr/>
                      <p:nvPr/>
                    </p:nvPicPr>
                    <p:blipFill>
                      <a:blip r:embed="rId4"/>
                      <a:stretch>
                        <a:fillRect/>
                      </a:stretch>
                    </p:blipFill>
                    <p:spPr>
                      <a:xfrm>
                        <a:off x="2743200" y="914401"/>
                        <a:ext cx="6019800" cy="5914505"/>
                      </a:xfrm>
                      <a:prstGeom prst="rect">
                        <a:avLst/>
                      </a:prstGeom>
                    </p:spPr>
                  </p:pic>
                </p:oleObj>
              </mc:Fallback>
            </mc:AlternateContent>
          </a:graphicData>
        </a:graphic>
      </p:graphicFrame>
    </p:spTree>
    <p:extLst>
      <p:ext uri="{BB962C8B-B14F-4D97-AF65-F5344CB8AC3E}">
        <p14:creationId xmlns:p14="http://schemas.microsoft.com/office/powerpoint/2010/main" val="11066332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When the Respondent is an Employee/Faculty </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1370691428"/>
              </p:ext>
            </p:extLst>
          </p:nvPr>
        </p:nvGraphicFramePr>
        <p:xfrm>
          <a:off x="3581401" y="1600200"/>
          <a:ext cx="4800601" cy="5029200"/>
        </p:xfrm>
        <a:graphic>
          <a:graphicData uri="http://schemas.openxmlformats.org/presentationml/2006/ole">
            <mc:AlternateContent xmlns:mc="http://schemas.openxmlformats.org/markup-compatibility/2006">
              <mc:Choice xmlns:v="urn:schemas-microsoft-com:vml" Requires="v">
                <p:oleObj spid="_x0000_s4099" name="Acrobat Document" r:id="rId3" imgW="5829224" imgH="7543800" progId="Acrobat.Document.DC">
                  <p:embed/>
                </p:oleObj>
              </mc:Choice>
              <mc:Fallback>
                <p:oleObj name="Acrobat Document" r:id="rId3" imgW="5829224" imgH="7543800" progId="Acrobat.Document.DC">
                  <p:embed/>
                  <p:pic>
                    <p:nvPicPr>
                      <p:cNvPr id="4" name="Content Placeholder 3"/>
                      <p:cNvPicPr/>
                      <p:nvPr/>
                    </p:nvPicPr>
                    <p:blipFill>
                      <a:blip r:embed="rId4"/>
                      <a:stretch>
                        <a:fillRect/>
                      </a:stretch>
                    </p:blipFill>
                    <p:spPr>
                      <a:xfrm>
                        <a:off x="3581401" y="1600200"/>
                        <a:ext cx="4800601" cy="5029200"/>
                      </a:xfrm>
                      <a:prstGeom prst="rect">
                        <a:avLst/>
                      </a:prstGeom>
                    </p:spPr>
                  </p:pic>
                </p:oleObj>
              </mc:Fallback>
            </mc:AlternateContent>
          </a:graphicData>
        </a:graphic>
      </p:graphicFrame>
    </p:spTree>
    <p:extLst>
      <p:ext uri="{BB962C8B-B14F-4D97-AF65-F5344CB8AC3E}">
        <p14:creationId xmlns:p14="http://schemas.microsoft.com/office/powerpoint/2010/main" val="1774429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Adjudicator Decision</a:t>
            </a:r>
            <a:endParaRPr lang="en-US" dirty="0"/>
          </a:p>
        </p:txBody>
      </p:sp>
      <p:sp>
        <p:nvSpPr>
          <p:cNvPr id="3" name="Content Placeholder 2"/>
          <p:cNvSpPr>
            <a:spLocks noGrp="1"/>
          </p:cNvSpPr>
          <p:nvPr>
            <p:ph idx="1"/>
          </p:nvPr>
        </p:nvSpPr>
        <p:spPr/>
        <p:txBody>
          <a:bodyPr>
            <a:normAutofit/>
          </a:bodyPr>
          <a:lstStyle/>
          <a:p>
            <a:pPr marL="457200" indent="-457200">
              <a:lnSpc>
                <a:spcPct val="107000"/>
              </a:lnSpc>
              <a:spcBef>
                <a:spcPts val="0"/>
              </a:spcBef>
              <a:spcAft>
                <a:spcPts val="800"/>
              </a:spcAft>
              <a:buFont typeface="Wingdings" panose="05000000000000000000" pitchFamily="2" charset="2"/>
              <a:buChar char="Ø"/>
            </a:pPr>
            <a:r>
              <a:rPr lang="en-US" b="1" dirty="0">
                <a:latin typeface="Calibri" panose="020F0502020204030204" pitchFamily="34" charset="0"/>
                <a:ea typeface="Calibri" panose="020F0502020204030204" pitchFamily="34" charset="0"/>
                <a:cs typeface="Times New Roman" panose="02020603050405020304" pitchFamily="18" charset="0"/>
              </a:rPr>
              <a:t>The parties do not receive a copy of the Adjudicator’s Panel Report.  The parties receive a copy of the panels written report.  The written report must contain the following:</a:t>
            </a:r>
          </a:p>
          <a:p>
            <a:pPr marL="0" indent="0">
              <a:lnSpc>
                <a:spcPct val="107000"/>
              </a:lnSpc>
              <a:spcBef>
                <a:spcPts val="0"/>
              </a:spcBef>
              <a:spcAft>
                <a:spcPts val="0"/>
              </a:spcAft>
              <a:buNone/>
            </a:pPr>
            <a:r>
              <a:rPr lang="en-US" b="1" dirty="0" smtClean="0">
                <a:latin typeface="Calibri" panose="020F0502020204030204" pitchFamily="34" charset="0"/>
                <a:ea typeface="Calibri" panose="020F0502020204030204" pitchFamily="34" charset="0"/>
                <a:cs typeface="Times New Roman" panose="02020603050405020304" pitchFamily="18" charset="0"/>
              </a:rPr>
              <a:t>	*	Identify </a:t>
            </a:r>
            <a:r>
              <a:rPr lang="en-US" b="1" dirty="0">
                <a:latin typeface="Calibri" panose="020F0502020204030204" pitchFamily="34" charset="0"/>
                <a:ea typeface="Calibri" panose="020F0502020204030204" pitchFamily="34" charset="0"/>
                <a:cs typeface="Times New Roman" panose="02020603050405020304" pitchFamily="18" charset="0"/>
              </a:rPr>
              <a:t>the parties and the allegations of </a:t>
            </a:r>
            <a:r>
              <a:rPr lang="en-US" b="1" dirty="0" smtClean="0">
                <a:latin typeface="Calibri" panose="020F0502020204030204" pitchFamily="34" charset="0"/>
                <a:ea typeface="Calibri" panose="020F0502020204030204" pitchFamily="34" charset="0"/>
                <a:cs typeface="Times New Roman" panose="02020603050405020304" pitchFamily="18" charset="0"/>
              </a:rPr>
              <a:t>sexual </a:t>
            </a:r>
            <a:r>
              <a:rPr lang="en-US" b="1" dirty="0" smtClean="0">
                <a:latin typeface="Calibri" panose="020F0502020204030204" pitchFamily="34" charset="0"/>
                <a:ea typeface="Calibri" panose="020F0502020204030204" pitchFamily="34" charset="0"/>
                <a:cs typeface="Times New Roman" panose="02020603050405020304" pitchFamily="18" charset="0"/>
              </a:rPr>
              <a:t>harassment/discrimination </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pPr>
            <a:r>
              <a:rPr lang="en-US" b="1" dirty="0" smtClean="0">
                <a:latin typeface="Calibri" panose="020F0502020204030204" pitchFamily="34" charset="0"/>
                <a:ea typeface="Calibri" panose="020F0502020204030204" pitchFamily="34" charset="0"/>
                <a:cs typeface="Times New Roman" panose="02020603050405020304" pitchFamily="18" charset="0"/>
              </a:rPr>
              <a:t>	*	Procedural </a:t>
            </a:r>
            <a:r>
              <a:rPr lang="en-US" b="1" dirty="0">
                <a:latin typeface="Calibri" panose="020F0502020204030204" pitchFamily="34" charset="0"/>
                <a:ea typeface="Calibri" panose="020F0502020204030204" pitchFamily="34" charset="0"/>
                <a:cs typeface="Times New Roman" panose="02020603050405020304" pitchFamily="18" charset="0"/>
              </a:rPr>
              <a:t>steps </a:t>
            </a:r>
            <a:r>
              <a:rPr lang="en-US" b="1" dirty="0" smtClean="0">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Bef>
                <a:spcPts val="0"/>
              </a:spcBef>
              <a:spcAft>
                <a:spcPts val="0"/>
              </a:spcAft>
              <a:buNone/>
            </a:pPr>
            <a:r>
              <a:rPr lang="en-US" b="1" dirty="0" smtClean="0">
                <a:latin typeface="Calibri" panose="020F0502020204030204" pitchFamily="34" charset="0"/>
                <a:ea typeface="Calibri" panose="020F0502020204030204" pitchFamily="34" charset="0"/>
                <a:cs typeface="Times New Roman" panose="02020603050405020304" pitchFamily="18" charset="0"/>
              </a:rPr>
              <a:t>	*	Finding of facts supporting determination </a:t>
            </a:r>
          </a:p>
          <a:p>
            <a:pPr marL="0" indent="0">
              <a:lnSpc>
                <a:spcPct val="107000"/>
              </a:lnSpc>
              <a:spcBef>
                <a:spcPts val="0"/>
              </a:spcBef>
              <a:spcAft>
                <a:spcPts val="0"/>
              </a:spcAft>
              <a:buNone/>
            </a:pPr>
            <a:r>
              <a:rPr lang="en-US" b="1" dirty="0" smtClean="0">
                <a:latin typeface="Calibri" panose="020F0502020204030204" pitchFamily="34" charset="0"/>
                <a:ea typeface="Calibri" panose="020F0502020204030204" pitchFamily="34" charset="0"/>
                <a:cs typeface="Times New Roman" panose="02020603050405020304" pitchFamily="18" charset="0"/>
              </a:rPr>
              <a:t>	*	Conclusion </a:t>
            </a:r>
            <a:r>
              <a:rPr lang="en-US" b="1" dirty="0">
                <a:latin typeface="Calibri" panose="020F0502020204030204" pitchFamily="34" charset="0"/>
                <a:ea typeface="Calibri" panose="020F0502020204030204" pitchFamily="34" charset="0"/>
                <a:cs typeface="Times New Roman" panose="02020603050405020304" pitchFamily="18" charset="0"/>
              </a:rPr>
              <a:t>reached </a:t>
            </a:r>
          </a:p>
          <a:p>
            <a:pPr marL="0" indent="0">
              <a:lnSpc>
                <a:spcPct val="107000"/>
              </a:lnSpc>
              <a:spcBef>
                <a:spcPts val="0"/>
              </a:spcBef>
              <a:spcAft>
                <a:spcPts val="0"/>
              </a:spcAft>
              <a:buNone/>
            </a:pPr>
            <a:r>
              <a:rPr lang="en-US" b="1" dirty="0" smtClean="0">
                <a:latin typeface="Calibri" panose="020F0502020204030204" pitchFamily="34" charset="0"/>
                <a:ea typeface="Calibri" panose="020F0502020204030204" pitchFamily="34" charset="0"/>
                <a:cs typeface="Times New Roman" panose="02020603050405020304" pitchFamily="18" charset="0"/>
              </a:rPr>
              <a:t>	*	Rationale </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r>
              <a:rPr lang="en-US" b="1" dirty="0" smtClean="0">
                <a:latin typeface="Calibri" panose="020F0502020204030204" pitchFamily="34" charset="0"/>
                <a:ea typeface="Calibri" panose="020F0502020204030204" pitchFamily="34" charset="0"/>
                <a:cs typeface="Times New Roman" panose="02020603050405020304" pitchFamily="18" charset="0"/>
              </a:rPr>
              <a:t>	*	State </a:t>
            </a:r>
            <a:r>
              <a:rPr lang="en-US" b="1" dirty="0">
                <a:latin typeface="Calibri" panose="020F0502020204030204" pitchFamily="34" charset="0"/>
                <a:ea typeface="Calibri" panose="020F0502020204030204" pitchFamily="34" charset="0"/>
                <a:cs typeface="Times New Roman" panose="02020603050405020304" pitchFamily="18" charset="0"/>
              </a:rPr>
              <a:t>the disciplinary sanction </a:t>
            </a:r>
            <a:r>
              <a:rPr lang="en-US" b="1" dirty="0" smtClean="0">
                <a:latin typeface="Calibri" panose="020F0502020204030204" pitchFamily="34" charset="0"/>
                <a:ea typeface="Calibri" panose="020F0502020204030204" pitchFamily="34" charset="0"/>
                <a:cs typeface="Times New Roman" panose="02020603050405020304" pitchFamily="18" charset="0"/>
              </a:rPr>
              <a:t>  </a:t>
            </a:r>
            <a:endParaRPr lang="en-US" b="1"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2330699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Hearing Process:</a:t>
            </a:r>
            <a:br>
              <a:rPr lang="en-US" dirty="0"/>
            </a:br>
            <a:r>
              <a:rPr lang="en-US" dirty="0"/>
              <a:t>Opening Statements/Closing Arguments</a:t>
            </a:r>
          </a:p>
        </p:txBody>
      </p:sp>
      <p:sp>
        <p:nvSpPr>
          <p:cNvPr id="3" name="Content Placeholder 2"/>
          <p:cNvSpPr>
            <a:spLocks noGrp="1"/>
          </p:cNvSpPr>
          <p:nvPr>
            <p:ph idx="1"/>
          </p:nvPr>
        </p:nvSpPr>
        <p:spPr/>
        <p:txBody>
          <a:bodyPr>
            <a:normAutofit/>
          </a:bodyPr>
          <a:lstStyle/>
          <a:p>
            <a:pPr marL="137160" indent="0" algn="just">
              <a:buNone/>
            </a:pPr>
            <a:endParaRPr lang="en-US" dirty="0"/>
          </a:p>
          <a:p>
            <a:r>
              <a:rPr lang="en-US" sz="3200" b="1" dirty="0"/>
              <a:t>Both the Complainant and the Respondent may make an opening statement and they may make closing arguments.</a:t>
            </a:r>
          </a:p>
          <a:p>
            <a:r>
              <a:rPr lang="en-US" sz="3200" b="1" dirty="0"/>
              <a:t>Each side will have five minutes to make opening statements and five minutes to make closing arguments. </a:t>
            </a:r>
          </a:p>
        </p:txBody>
      </p:sp>
    </p:spTree>
    <p:extLst>
      <p:ext uri="{BB962C8B-B14F-4D97-AF65-F5344CB8AC3E}">
        <p14:creationId xmlns:p14="http://schemas.microsoft.com/office/powerpoint/2010/main" val="1763620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524000"/>
          </a:xfrm>
        </p:spPr>
        <p:txBody>
          <a:bodyPr>
            <a:noAutofit/>
          </a:bodyPr>
          <a:lstStyle/>
          <a:p>
            <a:r>
              <a:rPr lang="en-US" sz="2800" dirty="0"/>
              <a:t>What is the difference between adverse treatment discrimination and </a:t>
            </a:r>
            <a:br>
              <a:rPr lang="en-US" sz="2800" dirty="0"/>
            </a:br>
            <a:r>
              <a:rPr lang="en-US" sz="2800" dirty="0"/>
              <a:t>sexual harassment?</a:t>
            </a:r>
            <a:endParaRPr lang="en-US" sz="2800" dirty="0"/>
          </a:p>
        </p:txBody>
      </p:sp>
      <p:sp>
        <p:nvSpPr>
          <p:cNvPr id="3" name="Content Placeholder 2"/>
          <p:cNvSpPr>
            <a:spLocks noGrp="1"/>
          </p:cNvSpPr>
          <p:nvPr>
            <p:ph idx="1"/>
          </p:nvPr>
        </p:nvSpPr>
        <p:spPr>
          <a:xfrm>
            <a:off x="1981200" y="2057400"/>
            <a:ext cx="8229600" cy="4251960"/>
          </a:xfrm>
        </p:spPr>
        <p:txBody>
          <a:bodyPr>
            <a:normAutofit/>
          </a:bodyPr>
          <a:lstStyle/>
          <a:p>
            <a:pPr marL="342900" indent="-342900">
              <a:lnSpc>
                <a:spcPct val="107000"/>
              </a:lnSpc>
              <a:spcBef>
                <a:spcPts val="0"/>
              </a:spcBef>
              <a:spcAft>
                <a:spcPts val="0"/>
              </a:spcAft>
              <a:buFont typeface="Symbol" panose="05050102010706020507" pitchFamily="18" charset="2"/>
              <a:buChar char=""/>
            </a:pPr>
            <a:r>
              <a:rPr lang="en-US" sz="2400" b="1" dirty="0">
                <a:latin typeface="Calibri" panose="020F0502020204030204" pitchFamily="34" charset="0"/>
                <a:ea typeface="Calibri" panose="020F0502020204030204" pitchFamily="34" charset="0"/>
                <a:cs typeface="Times New Roman" panose="02020603050405020304" pitchFamily="18" charset="0"/>
              </a:rPr>
              <a:t>Adverse treatment involves adverse action that is motivated by the individual’s sex AND that directly limits or </a:t>
            </a:r>
            <a:r>
              <a:rPr lang="en-US" sz="2400" b="1" dirty="0">
                <a:latin typeface="Calibri" panose="020F0502020204030204" pitchFamily="34" charset="0"/>
                <a:ea typeface="Calibri" panose="020F0502020204030204" pitchFamily="34" charset="0"/>
                <a:cs typeface="Times New Roman" panose="02020603050405020304" pitchFamily="18" charset="0"/>
              </a:rPr>
              <a:t>excludes the individual </a:t>
            </a:r>
            <a:r>
              <a:rPr lang="en-US" sz="2400" b="1" dirty="0">
                <a:latin typeface="Calibri" panose="020F0502020204030204" pitchFamily="34" charset="0"/>
                <a:ea typeface="Calibri" panose="020F0502020204030204" pitchFamily="34" charset="0"/>
                <a:cs typeface="Times New Roman" panose="02020603050405020304" pitchFamily="18" charset="0"/>
              </a:rPr>
              <a:t>from participation in education program or </a:t>
            </a:r>
            <a:r>
              <a:rPr lang="en-US" sz="2400" b="1" dirty="0">
                <a:latin typeface="Calibri" panose="020F0502020204030204" pitchFamily="34" charset="0"/>
                <a:ea typeface="Calibri" panose="020F0502020204030204" pitchFamily="34" charset="0"/>
                <a:cs typeface="Times New Roman" panose="02020603050405020304" pitchFamily="18" charset="0"/>
              </a:rPr>
              <a:t>activities. </a:t>
            </a:r>
          </a:p>
          <a:p>
            <a:pPr marL="0" indent="0">
              <a:lnSpc>
                <a:spcPct val="107000"/>
              </a:lnSpc>
              <a:spcBef>
                <a:spcPts val="0"/>
              </a:spcBef>
              <a:spcAft>
                <a:spcPts val="0"/>
              </a:spcAft>
              <a:buNone/>
            </a:pP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spcAft>
                <a:spcPts val="0"/>
              </a:spcAft>
              <a:buFont typeface="Symbol" panose="05050102010706020507" pitchFamily="18" charset="2"/>
              <a:buChar char=""/>
            </a:pPr>
            <a:r>
              <a:rPr lang="en-US" sz="2400" b="1" dirty="0">
                <a:latin typeface="Calibri" panose="020F0502020204030204" pitchFamily="34" charset="0"/>
                <a:ea typeface="Calibri" panose="020F0502020204030204" pitchFamily="34" charset="0"/>
                <a:cs typeface="Times New Roman" panose="02020603050405020304" pitchFamily="18" charset="0"/>
              </a:rPr>
              <a:t>Sexual </a:t>
            </a:r>
            <a:r>
              <a:rPr lang="en-US" sz="2400" b="1" dirty="0">
                <a:latin typeface="Calibri" panose="020F0502020204030204" pitchFamily="34" charset="0"/>
                <a:ea typeface="Calibri" panose="020F0502020204030204" pitchFamily="34" charset="0"/>
                <a:cs typeface="Times New Roman" panose="02020603050405020304" pitchFamily="18" charset="0"/>
              </a:rPr>
              <a:t>Harassment involves unwelcome conduct that is either sexual in nature or based on </a:t>
            </a:r>
            <a:r>
              <a:rPr lang="en-US" sz="2400" b="1" dirty="0">
                <a:latin typeface="Calibri" panose="020F0502020204030204" pitchFamily="34" charset="0"/>
                <a:ea typeface="Calibri" panose="020F0502020204030204" pitchFamily="34" charset="0"/>
                <a:cs typeface="Times New Roman" panose="02020603050405020304" pitchFamily="18" charset="0"/>
              </a:rPr>
              <a:t>sex.</a:t>
            </a:r>
            <a:endParaRPr lang="en-US" sz="2400" dirty="0"/>
          </a:p>
        </p:txBody>
      </p:sp>
    </p:spTree>
    <p:extLst>
      <p:ext uri="{BB962C8B-B14F-4D97-AF65-F5344CB8AC3E}">
        <p14:creationId xmlns:p14="http://schemas.microsoft.com/office/powerpoint/2010/main" val="20022613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Hearing Process:</a:t>
            </a:r>
            <a:br>
              <a:rPr lang="en-US" dirty="0"/>
            </a:br>
            <a:r>
              <a:rPr lang="en-US" dirty="0"/>
              <a:t>Cross-Examination</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1800" b="1" dirty="0"/>
              <a:t>Only the party’s advisor/representative may cross-examine a party or witness.</a:t>
            </a:r>
          </a:p>
          <a:p>
            <a:pPr>
              <a:buFont typeface="Arial" panose="020B0604020202020204" pitchFamily="34" charset="0"/>
              <a:buChar char="•"/>
            </a:pPr>
            <a:r>
              <a:rPr lang="en-US" sz="1800" b="1" dirty="0"/>
              <a:t>Prior to the response to any cross-examination question, there will first be a determination as to whether the </a:t>
            </a:r>
            <a:r>
              <a:rPr lang="en-US" sz="1800" b="1" dirty="0"/>
              <a:t>question </a:t>
            </a:r>
            <a:r>
              <a:rPr lang="en-US" sz="1800" b="1" dirty="0"/>
              <a:t>is relevant.  Relevance will depend on the allegations contained in the complaint.</a:t>
            </a:r>
          </a:p>
          <a:p>
            <a:pPr>
              <a:buFont typeface="Arial" panose="020B0604020202020204" pitchFamily="34" charset="0"/>
              <a:buChar char="•"/>
            </a:pPr>
            <a:r>
              <a:rPr lang="en-US" sz="1800" b="1" dirty="0"/>
              <a:t>Generally, cross-examination questions will be based on a party’s prior statement or the evidence.</a:t>
            </a:r>
          </a:p>
          <a:p>
            <a:pPr>
              <a:buFont typeface="Arial" panose="020B0604020202020204" pitchFamily="34" charset="0"/>
              <a:buChar char="•"/>
            </a:pPr>
            <a:r>
              <a:rPr lang="en-US" sz="1800" b="1" dirty="0"/>
              <a:t>The complainant’s advisor/representative will have the first opportunity to cross-examine/question the respondent and any of the respondent’s witnesses.</a:t>
            </a:r>
          </a:p>
          <a:p>
            <a:pPr>
              <a:buFont typeface="Arial" panose="020B0604020202020204" pitchFamily="34" charset="0"/>
              <a:buChar char="•"/>
            </a:pPr>
            <a:r>
              <a:rPr lang="en-US" sz="1800" b="1" dirty="0"/>
              <a:t>The decision-making panel will also have an opportunity to ask the respondent and any of their witnesses questions.</a:t>
            </a:r>
          </a:p>
          <a:p>
            <a:pPr>
              <a:buFont typeface="Arial" panose="020B0604020202020204" pitchFamily="34" charset="0"/>
              <a:buChar char="•"/>
            </a:pPr>
            <a:r>
              <a:rPr lang="en-US" sz="1800" b="1" dirty="0"/>
              <a:t>The complainant’s advisor/representative will then have an opportunity to ask follow-up questions based on the panel’s questions.</a:t>
            </a:r>
          </a:p>
          <a:p>
            <a:pPr marL="137160" indent="0">
              <a:buNone/>
            </a:pPr>
            <a:endParaRPr lang="en-US" b="1" dirty="0"/>
          </a:p>
        </p:txBody>
      </p:sp>
    </p:spTree>
    <p:extLst>
      <p:ext uri="{BB962C8B-B14F-4D97-AF65-F5344CB8AC3E}">
        <p14:creationId xmlns:p14="http://schemas.microsoft.com/office/powerpoint/2010/main" val="36664136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Hearing Process:</a:t>
            </a:r>
            <a:br>
              <a:rPr lang="en-US" dirty="0"/>
            </a:br>
            <a:r>
              <a:rPr lang="en-US" dirty="0"/>
              <a:t>Cross-Examination (cont.)</a:t>
            </a:r>
            <a:br>
              <a:rPr lang="en-US" dirty="0"/>
            </a:br>
            <a:endParaRPr lang="en-US" dirty="0"/>
          </a:p>
        </p:txBody>
      </p:sp>
      <p:sp>
        <p:nvSpPr>
          <p:cNvPr id="3" name="Content Placeholder 2"/>
          <p:cNvSpPr>
            <a:spLocks noGrp="1"/>
          </p:cNvSpPr>
          <p:nvPr>
            <p:ph idx="1"/>
          </p:nvPr>
        </p:nvSpPr>
        <p:spPr/>
        <p:txBody>
          <a:bodyPr>
            <a:normAutofit/>
          </a:bodyPr>
          <a:lstStyle/>
          <a:p>
            <a:pPr marL="137160" indent="0" algn="just">
              <a:buNone/>
            </a:pPr>
            <a:endParaRPr lang="en-US" sz="2400" b="1" dirty="0"/>
          </a:p>
          <a:p>
            <a:pPr algn="just">
              <a:buFont typeface="Wingdings" panose="05000000000000000000" pitchFamily="2" charset="2"/>
              <a:buChar char="q"/>
            </a:pPr>
            <a:r>
              <a:rPr lang="en-US" sz="2400" b="1" dirty="0"/>
              <a:t>Once </a:t>
            </a:r>
            <a:r>
              <a:rPr lang="en-US" sz="2400" b="1" dirty="0"/>
              <a:t>all questions of the respondent and the respondent’s witnesses have concluded, the respondent’s advisor/representative will have an opportunity to cross-examine the complainant and any of the complainant’s witnesses.  </a:t>
            </a:r>
          </a:p>
          <a:p>
            <a:pPr algn="just">
              <a:buFont typeface="Wingdings" panose="05000000000000000000" pitchFamily="2" charset="2"/>
              <a:buChar char="q"/>
            </a:pPr>
            <a:r>
              <a:rPr lang="en-US" sz="2400" b="1" dirty="0"/>
              <a:t>The </a:t>
            </a:r>
            <a:r>
              <a:rPr lang="en-US" sz="2400" b="1" dirty="0"/>
              <a:t>decision-making panel will have an opportunity to question the complainant and any of the complainant’s witnesses.</a:t>
            </a:r>
          </a:p>
          <a:p>
            <a:pPr algn="just">
              <a:buFont typeface="Wingdings" panose="05000000000000000000" pitchFamily="2" charset="2"/>
              <a:buChar char="q"/>
            </a:pPr>
            <a:r>
              <a:rPr lang="en-US" sz="2400" b="1" dirty="0"/>
              <a:t>At </a:t>
            </a:r>
            <a:r>
              <a:rPr lang="en-US" sz="2400" b="1" dirty="0"/>
              <a:t>the conclusion of the panel’s questions, the respondent’s advisor/representative will have an opportunity to ask follow-up questions based on the panel’s questions.</a:t>
            </a:r>
          </a:p>
          <a:p>
            <a:endParaRPr lang="en-US" dirty="0"/>
          </a:p>
          <a:p>
            <a:endParaRPr lang="en-US" dirty="0"/>
          </a:p>
        </p:txBody>
      </p:sp>
    </p:spTree>
    <p:extLst>
      <p:ext uri="{BB962C8B-B14F-4D97-AF65-F5344CB8AC3E}">
        <p14:creationId xmlns:p14="http://schemas.microsoft.com/office/powerpoint/2010/main" val="34607831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Hearing Process:</a:t>
            </a:r>
            <a:br>
              <a:rPr lang="en-US" dirty="0"/>
            </a:br>
            <a:r>
              <a:rPr lang="en-US" dirty="0"/>
              <a:t>Cross-Examination</a:t>
            </a:r>
            <a:r>
              <a:rPr lang="en-US" b="1" dirty="0"/>
              <a:t> (cont.)</a:t>
            </a:r>
            <a:br>
              <a:rPr lang="en-US" b="1" dirty="0"/>
            </a:br>
            <a:endParaRPr lang="en-US" dirty="0"/>
          </a:p>
        </p:txBody>
      </p:sp>
      <p:sp>
        <p:nvSpPr>
          <p:cNvPr id="3" name="Content Placeholder 2"/>
          <p:cNvSpPr>
            <a:spLocks noGrp="1"/>
          </p:cNvSpPr>
          <p:nvPr>
            <p:ph idx="1"/>
          </p:nvPr>
        </p:nvSpPr>
        <p:spPr/>
        <p:txBody>
          <a:bodyPr>
            <a:normAutofit/>
          </a:bodyPr>
          <a:lstStyle/>
          <a:p>
            <a:pPr marL="137160" indent="0">
              <a:buNone/>
            </a:pPr>
            <a:endParaRPr lang="en-US" b="1" dirty="0"/>
          </a:p>
          <a:p>
            <a:pPr algn="just">
              <a:buFont typeface="Wingdings" panose="05000000000000000000" pitchFamily="2" charset="2"/>
              <a:buChar char="Ø"/>
            </a:pPr>
            <a:r>
              <a:rPr lang="en-US" sz="3200" b="1" dirty="0"/>
              <a:t>A party or witness may decide not to submit to cross-examination at the hearing or decide not to participate in the live hearing at all.  </a:t>
            </a:r>
          </a:p>
          <a:p>
            <a:pPr marL="137160" indent="0" algn="just">
              <a:buNone/>
            </a:pPr>
            <a:endParaRPr lang="en-US" sz="2400" b="1" dirty="0"/>
          </a:p>
          <a:p>
            <a:pPr algn="just">
              <a:buFont typeface="Wingdings" panose="05000000000000000000" pitchFamily="2" charset="2"/>
              <a:buChar char="Ø"/>
            </a:pPr>
            <a:r>
              <a:rPr lang="en-US" sz="3200" b="1" dirty="0"/>
              <a:t>You cannot make any determinations regarding credibility based on a party’s decision not to participate in the live hearing. </a:t>
            </a:r>
            <a:endParaRPr lang="en-US" sz="3200" dirty="0"/>
          </a:p>
        </p:txBody>
      </p:sp>
    </p:spTree>
    <p:extLst>
      <p:ext uri="{BB962C8B-B14F-4D97-AF65-F5344CB8AC3E}">
        <p14:creationId xmlns:p14="http://schemas.microsoft.com/office/powerpoint/2010/main" val="35148281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FD18D-95AA-45F6-B403-8C2A520A09FF}"/>
              </a:ext>
            </a:extLst>
          </p:cNvPr>
          <p:cNvSpPr>
            <a:spLocks noGrp="1"/>
          </p:cNvSpPr>
          <p:nvPr>
            <p:ph type="title"/>
          </p:nvPr>
        </p:nvSpPr>
        <p:spPr/>
        <p:txBody>
          <a:bodyPr>
            <a:normAutofit/>
          </a:bodyPr>
          <a:lstStyle/>
          <a:p>
            <a:r>
              <a:rPr lang="en-US" sz="2800" dirty="0"/>
              <a:t>Hearing Process:</a:t>
            </a:r>
            <a:br>
              <a:rPr lang="en-US" sz="2800" dirty="0"/>
            </a:br>
            <a:r>
              <a:rPr lang="en-US" sz="2800" dirty="0"/>
              <a:t>Statements made by a party or witness</a:t>
            </a:r>
          </a:p>
        </p:txBody>
      </p:sp>
      <p:sp>
        <p:nvSpPr>
          <p:cNvPr id="3" name="Content Placeholder 2">
            <a:extLst>
              <a:ext uri="{FF2B5EF4-FFF2-40B4-BE49-F238E27FC236}">
                <a16:creationId xmlns:a16="http://schemas.microsoft.com/office/drawing/2014/main" id="{B776E0A6-D383-4818-9CF6-98C06D9503DA}"/>
              </a:ext>
            </a:extLst>
          </p:cNvPr>
          <p:cNvSpPr>
            <a:spLocks noGrp="1"/>
          </p:cNvSpPr>
          <p:nvPr>
            <p:ph idx="1"/>
          </p:nvPr>
        </p:nvSpPr>
        <p:spPr>
          <a:xfrm>
            <a:off x="1981200" y="1828800"/>
            <a:ext cx="8229600" cy="4480560"/>
          </a:xfrm>
        </p:spPr>
        <p:txBody>
          <a:bodyPr>
            <a:normAutofit/>
          </a:bodyPr>
          <a:lstStyle/>
          <a:p>
            <a:r>
              <a:rPr lang="en-US" sz="2800" b="1" dirty="0"/>
              <a:t>For the purposes of this process, “statements” are factual assertions made by a party or witness. </a:t>
            </a:r>
          </a:p>
          <a:p>
            <a:pPr marL="137160" indent="0">
              <a:buNone/>
            </a:pPr>
            <a:r>
              <a:rPr lang="en-US" sz="2400" dirty="0"/>
              <a:t> </a:t>
            </a:r>
          </a:p>
          <a:p>
            <a:r>
              <a:rPr lang="en-US" sz="2800" b="1" dirty="0"/>
              <a:t>Statements might include factual assertions made during an interview or conversation, written by the individual making the assertion (formal complaint) and/or memorialized in the writing of another (investigative report, police report, etc.).</a:t>
            </a:r>
          </a:p>
          <a:p>
            <a:pPr marL="137160" indent="0">
              <a:buNone/>
            </a:pPr>
            <a:r>
              <a:rPr lang="en-US" sz="2400" dirty="0"/>
              <a:t> </a:t>
            </a:r>
          </a:p>
        </p:txBody>
      </p:sp>
    </p:spTree>
    <p:extLst>
      <p:ext uri="{BB962C8B-B14F-4D97-AF65-F5344CB8AC3E}">
        <p14:creationId xmlns:p14="http://schemas.microsoft.com/office/powerpoint/2010/main" val="14299745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Hearing Process:</a:t>
            </a:r>
            <a:br>
              <a:rPr lang="en-US" dirty="0"/>
            </a:br>
            <a:r>
              <a:rPr lang="en-US" dirty="0"/>
              <a:t>Credibility</a:t>
            </a:r>
          </a:p>
        </p:txBody>
      </p:sp>
      <p:sp>
        <p:nvSpPr>
          <p:cNvPr id="3" name="Content Placeholder 2"/>
          <p:cNvSpPr>
            <a:spLocks noGrp="1"/>
          </p:cNvSpPr>
          <p:nvPr>
            <p:ph idx="1"/>
          </p:nvPr>
        </p:nvSpPr>
        <p:spPr>
          <a:xfrm>
            <a:off x="586854" y="2169994"/>
            <a:ext cx="10249468" cy="4139366"/>
          </a:xfrm>
        </p:spPr>
        <p:txBody>
          <a:bodyPr>
            <a:normAutofit/>
          </a:bodyPr>
          <a:lstStyle/>
          <a:p>
            <a:r>
              <a:rPr lang="en-US" sz="2800" b="1" dirty="0"/>
              <a:t>Credibility – believability of a party, witness, report, or any of the evidence.</a:t>
            </a:r>
          </a:p>
          <a:p>
            <a:r>
              <a:rPr lang="en-US" sz="2800" b="1" dirty="0"/>
              <a:t>Determination of the weight given to the testimony or to the evidence.</a:t>
            </a:r>
          </a:p>
          <a:p>
            <a:pPr lvl="1"/>
            <a:r>
              <a:rPr lang="en-US" sz="2800" b="1" dirty="0"/>
              <a:t>Is there evidence to support the testimony?</a:t>
            </a:r>
          </a:p>
          <a:p>
            <a:pPr lvl="1"/>
            <a:r>
              <a:rPr lang="en-US" sz="2800" b="1" dirty="0"/>
              <a:t>Is there physical evidence or is all of the evidence testimonial?</a:t>
            </a:r>
          </a:p>
          <a:p>
            <a:pPr lvl="1"/>
            <a:r>
              <a:rPr lang="en-US" sz="2800" b="1" dirty="0"/>
              <a:t>What does your life experience tell you?</a:t>
            </a:r>
          </a:p>
          <a:p>
            <a:pPr lvl="1"/>
            <a:r>
              <a:rPr lang="en-US" sz="2800" b="1" dirty="0"/>
              <a:t>What does your common sense tell you?</a:t>
            </a:r>
          </a:p>
        </p:txBody>
      </p:sp>
    </p:spTree>
    <p:extLst>
      <p:ext uri="{BB962C8B-B14F-4D97-AF65-F5344CB8AC3E}">
        <p14:creationId xmlns:p14="http://schemas.microsoft.com/office/powerpoint/2010/main" val="27930794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Hearing Process:</a:t>
            </a:r>
            <a:br>
              <a:rPr lang="en-US" sz="4400" dirty="0"/>
            </a:br>
            <a:r>
              <a:rPr lang="en-US" sz="4400" dirty="0"/>
              <a:t>Relevance </a:t>
            </a:r>
          </a:p>
        </p:txBody>
      </p:sp>
      <p:sp>
        <p:nvSpPr>
          <p:cNvPr id="3" name="Content Placeholder 2"/>
          <p:cNvSpPr>
            <a:spLocks noGrp="1"/>
          </p:cNvSpPr>
          <p:nvPr>
            <p:ph idx="1"/>
          </p:nvPr>
        </p:nvSpPr>
        <p:spPr>
          <a:xfrm>
            <a:off x="1037230" y="2292824"/>
            <a:ext cx="10153934" cy="4016536"/>
          </a:xfrm>
        </p:spPr>
        <p:txBody>
          <a:bodyPr>
            <a:normAutofit/>
          </a:bodyPr>
          <a:lstStyle/>
          <a:p>
            <a:pPr algn="just">
              <a:buFont typeface="Arial" panose="020B0604020202020204" pitchFamily="34" charset="0"/>
              <a:buChar char="•"/>
            </a:pPr>
            <a:r>
              <a:rPr lang="en-US" sz="3200" b="1" dirty="0" smtClean="0"/>
              <a:t>A </a:t>
            </a:r>
            <a:r>
              <a:rPr lang="en-US" sz="3200" b="1" dirty="0"/>
              <a:t>party or witness is only to respond to relevant questions.  Relevance will depend on what was alleged in the complaint.</a:t>
            </a:r>
          </a:p>
          <a:p>
            <a:pPr algn="just">
              <a:buFont typeface="Arial" panose="020B0604020202020204" pitchFamily="34" charset="0"/>
              <a:buChar char="•"/>
            </a:pPr>
            <a:r>
              <a:rPr lang="en-US" sz="3200" b="1" dirty="0" smtClean="0"/>
              <a:t>Relevance </a:t>
            </a:r>
            <a:r>
              <a:rPr lang="en-US" sz="3200" b="1" dirty="0"/>
              <a:t>will be considered on a question by question basis and will be determined prior to the party responding to the question. </a:t>
            </a:r>
          </a:p>
          <a:p>
            <a:pPr marL="0" indent="0">
              <a:buNone/>
            </a:pPr>
            <a:r>
              <a:rPr lang="en-US" dirty="0"/>
              <a:t/>
            </a:r>
            <a:br>
              <a:rPr lang="en-US" dirty="0"/>
            </a:br>
            <a:endParaRPr lang="en-US" dirty="0"/>
          </a:p>
        </p:txBody>
      </p:sp>
    </p:spTree>
    <p:extLst>
      <p:ext uri="{BB962C8B-B14F-4D97-AF65-F5344CB8AC3E}">
        <p14:creationId xmlns:p14="http://schemas.microsoft.com/office/powerpoint/2010/main" val="22093365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Irrelevant Questions</a:t>
            </a:r>
            <a:endParaRPr lang="en-US" b="1" dirty="0"/>
          </a:p>
        </p:txBody>
      </p:sp>
      <p:sp>
        <p:nvSpPr>
          <p:cNvPr id="3" name="Content Placeholder 2"/>
          <p:cNvSpPr>
            <a:spLocks noGrp="1"/>
          </p:cNvSpPr>
          <p:nvPr>
            <p:ph idx="1"/>
          </p:nvPr>
        </p:nvSpPr>
        <p:spPr>
          <a:xfrm>
            <a:off x="1981200" y="1828800"/>
            <a:ext cx="8229600" cy="4480560"/>
          </a:xfrm>
        </p:spPr>
        <p:txBody>
          <a:bodyPr>
            <a:normAutofit/>
          </a:bodyPr>
          <a:lstStyle/>
          <a:p>
            <a:pPr algn="just">
              <a:buFont typeface="Arial" panose="020B0604020202020204" pitchFamily="34" charset="0"/>
              <a:buChar char="•"/>
            </a:pPr>
            <a:r>
              <a:rPr lang="en-US" sz="2400" b="1" dirty="0"/>
              <a:t>Questions and evidence about the complainant’s sexual predisposition or prior sexual behavior are not relevant, unless such questions and evidence about the complainant’s prior sexual behavior are offered to prove:</a:t>
            </a:r>
          </a:p>
          <a:p>
            <a:pPr marL="594360" indent="-457200" algn="just">
              <a:buAutoNum type="arabicParenBoth"/>
            </a:pPr>
            <a:r>
              <a:rPr lang="en-US" sz="2400" b="1" dirty="0"/>
              <a:t>that someone other than the respondent committed the conduct alleged; or</a:t>
            </a:r>
          </a:p>
          <a:p>
            <a:pPr marL="594360" indent="-457200" algn="just">
              <a:buAutoNum type="arabicParenBoth"/>
            </a:pPr>
            <a:r>
              <a:rPr lang="en-US" sz="2400" b="1" dirty="0"/>
              <a:t>the questions and evidence concern specific incidents of the complainant’s prior sexual behavior with respect to the respondent and are offered to prove consent.</a:t>
            </a:r>
          </a:p>
          <a:p>
            <a:pPr lvl="0" algn="just">
              <a:buClr>
                <a:prstClr val="white">
                  <a:shade val="95000"/>
                </a:prstClr>
              </a:buClr>
              <a:buFont typeface="Arial" panose="020B0604020202020204" pitchFamily="34" charset="0"/>
              <a:buChar char="•"/>
            </a:pPr>
            <a:r>
              <a:rPr lang="en-US" sz="2400" b="1" dirty="0"/>
              <a:t>Questions that are duplicative or repetitive are also irrelevant.</a:t>
            </a:r>
          </a:p>
          <a:p>
            <a:pPr marL="137160" indent="0" algn="just">
              <a:buNone/>
            </a:pPr>
            <a:endParaRPr lang="en-US" sz="2000" dirty="0"/>
          </a:p>
        </p:txBody>
      </p:sp>
    </p:spTree>
    <p:extLst>
      <p:ext uri="{BB962C8B-B14F-4D97-AF65-F5344CB8AC3E}">
        <p14:creationId xmlns:p14="http://schemas.microsoft.com/office/powerpoint/2010/main" val="19473883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Irrelevant Questions:</a:t>
            </a:r>
            <a:br>
              <a:rPr lang="en-US" sz="4400" dirty="0"/>
            </a:br>
            <a:r>
              <a:rPr lang="en-US" sz="4400" dirty="0"/>
              <a:t>Questions Not Permitt</a:t>
            </a:r>
            <a:r>
              <a:rPr lang="en-US" dirty="0"/>
              <a:t>ed </a:t>
            </a:r>
            <a:endParaRPr lang="en-US" b="1" dirty="0"/>
          </a:p>
        </p:txBody>
      </p:sp>
      <p:sp>
        <p:nvSpPr>
          <p:cNvPr id="3" name="Content Placeholder 2"/>
          <p:cNvSpPr>
            <a:spLocks noGrp="1"/>
          </p:cNvSpPr>
          <p:nvPr>
            <p:ph idx="1"/>
          </p:nvPr>
        </p:nvSpPr>
        <p:spPr>
          <a:xfrm>
            <a:off x="1981200" y="2133600"/>
            <a:ext cx="8229600" cy="4175760"/>
          </a:xfrm>
        </p:spPr>
        <p:txBody>
          <a:bodyPr>
            <a:normAutofit/>
          </a:bodyPr>
          <a:lstStyle/>
          <a:p>
            <a:pPr algn="just">
              <a:buFont typeface="Arial" panose="020B0604020202020204" pitchFamily="34" charset="0"/>
              <a:buChar char="•"/>
            </a:pPr>
            <a:r>
              <a:rPr lang="en-US" sz="3200" b="1" dirty="0"/>
              <a:t>Questions that seek information about any party’s medical, psychological, and similar records are not permitted unless the party has given written consent.</a:t>
            </a:r>
          </a:p>
          <a:p>
            <a:pPr algn="just">
              <a:buFont typeface="Arial" panose="020B0604020202020204" pitchFamily="34" charset="0"/>
              <a:buChar char="•"/>
            </a:pPr>
            <a:r>
              <a:rPr lang="en-US" sz="3200" b="1" dirty="0"/>
              <a:t>Questions regarding statements of personal opinion or statements as to any party’s general reputation for any character trait are not relevant. </a:t>
            </a:r>
            <a:endParaRPr lang="en-US" sz="3200" dirty="0"/>
          </a:p>
        </p:txBody>
      </p:sp>
    </p:spTree>
    <p:extLst>
      <p:ext uri="{BB962C8B-B14F-4D97-AF65-F5344CB8AC3E}">
        <p14:creationId xmlns:p14="http://schemas.microsoft.com/office/powerpoint/2010/main" val="36793241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Hearing Process:</a:t>
            </a:r>
            <a:br>
              <a:rPr lang="en-US" dirty="0"/>
            </a:br>
            <a:r>
              <a:rPr lang="en-US" dirty="0"/>
              <a:t>Standard of Review</a:t>
            </a:r>
            <a:endParaRPr lang="en-US" b="1" dirty="0"/>
          </a:p>
        </p:txBody>
      </p:sp>
      <p:sp>
        <p:nvSpPr>
          <p:cNvPr id="3" name="Content Placeholder 2"/>
          <p:cNvSpPr>
            <a:spLocks noGrp="1"/>
          </p:cNvSpPr>
          <p:nvPr>
            <p:ph idx="1"/>
          </p:nvPr>
        </p:nvSpPr>
        <p:spPr>
          <a:xfrm>
            <a:off x="1981200" y="1905000"/>
            <a:ext cx="8229600" cy="4404360"/>
          </a:xfrm>
        </p:spPr>
        <p:txBody>
          <a:bodyPr>
            <a:normAutofit/>
          </a:bodyPr>
          <a:lstStyle/>
          <a:p>
            <a:pPr marL="137160" indent="0" algn="just">
              <a:buNone/>
            </a:pPr>
            <a:r>
              <a:rPr lang="en-US" sz="3200" b="1" dirty="0"/>
              <a:t>In order to determine whether the respondent has violated the University’s Sexual Misconduct Policy, the standard of proof required is by a  preponderance of the evidence, i.e. the evidence demonstrates that it is more likely than not that the conduct occurred.  </a:t>
            </a:r>
          </a:p>
          <a:p>
            <a:pPr marL="0" indent="0">
              <a:buNone/>
            </a:pPr>
            <a:endParaRPr lang="en-US" b="1" dirty="0"/>
          </a:p>
        </p:txBody>
      </p:sp>
    </p:spTree>
    <p:extLst>
      <p:ext uri="{BB962C8B-B14F-4D97-AF65-F5344CB8AC3E}">
        <p14:creationId xmlns:p14="http://schemas.microsoft.com/office/powerpoint/2010/main" val="29097202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7AD9A-FBD7-4F71-BB56-39107A41E868}"/>
              </a:ext>
            </a:extLst>
          </p:cNvPr>
          <p:cNvSpPr>
            <a:spLocks noGrp="1"/>
          </p:cNvSpPr>
          <p:nvPr>
            <p:ph type="title"/>
          </p:nvPr>
        </p:nvSpPr>
        <p:spPr/>
        <p:txBody>
          <a:bodyPr>
            <a:noAutofit/>
          </a:bodyPr>
          <a:lstStyle/>
          <a:p>
            <a:r>
              <a:rPr lang="en-US" dirty="0"/>
              <a:t>Presence and Participation </a:t>
            </a:r>
            <a:br>
              <a:rPr lang="en-US" dirty="0"/>
            </a:br>
            <a:r>
              <a:rPr lang="en-US" dirty="0"/>
              <a:t>at the Hearing</a:t>
            </a:r>
          </a:p>
        </p:txBody>
      </p:sp>
      <p:sp>
        <p:nvSpPr>
          <p:cNvPr id="3" name="Content Placeholder 2">
            <a:extLst>
              <a:ext uri="{FF2B5EF4-FFF2-40B4-BE49-F238E27FC236}">
                <a16:creationId xmlns:a16="http://schemas.microsoft.com/office/drawing/2014/main" id="{A026C2F2-BA56-4EEF-945A-14EF5F2414D5}"/>
              </a:ext>
            </a:extLst>
          </p:cNvPr>
          <p:cNvSpPr>
            <a:spLocks noGrp="1"/>
          </p:cNvSpPr>
          <p:nvPr>
            <p:ph idx="1"/>
          </p:nvPr>
        </p:nvSpPr>
        <p:spPr/>
        <p:txBody>
          <a:bodyPr>
            <a:normAutofit/>
          </a:bodyPr>
          <a:lstStyle/>
          <a:p>
            <a:r>
              <a:rPr lang="en-US" sz="2000" b="1" dirty="0"/>
              <a:t>A complainant or respondent is not required to appear at the hearing in order for the hearing to proceed. If a party does not appear for the hearing, their advisor/representative may still appear for the purpose of asking cross-examination questions of the other party and witnesses.</a:t>
            </a:r>
          </a:p>
          <a:p>
            <a:r>
              <a:rPr lang="en-US" sz="2000" b="1" dirty="0"/>
              <a:t>If the complainant or respondent fails to appear for a Zoom hearing due to circumstances beyond their control the hearing shall be postponed and rescheduled.</a:t>
            </a:r>
          </a:p>
          <a:p>
            <a:r>
              <a:rPr lang="en-US" sz="2000" b="1" dirty="0"/>
              <a:t>If despite being notified of the hearing and in the absence of clear evidence of an emergency situation, either the complainant or respondent fails to appear, the Hearing Officer will determine if the hearing will proceed with the available testimony and evidence.</a:t>
            </a:r>
          </a:p>
        </p:txBody>
      </p:sp>
    </p:spTree>
    <p:extLst>
      <p:ext uri="{BB962C8B-B14F-4D97-AF65-F5344CB8AC3E}">
        <p14:creationId xmlns:p14="http://schemas.microsoft.com/office/powerpoint/2010/main" val="2546734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Introduction</a:t>
            </a:r>
            <a:endParaRPr lang="en-US" b="1" dirty="0"/>
          </a:p>
        </p:txBody>
      </p:sp>
      <p:sp>
        <p:nvSpPr>
          <p:cNvPr id="3" name="Content Placeholder 2"/>
          <p:cNvSpPr>
            <a:spLocks noGrp="1"/>
          </p:cNvSpPr>
          <p:nvPr>
            <p:ph idx="1"/>
          </p:nvPr>
        </p:nvSpPr>
        <p:spPr/>
        <p:txBody>
          <a:bodyPr>
            <a:normAutofit/>
          </a:bodyPr>
          <a:lstStyle/>
          <a:p>
            <a:r>
              <a:rPr lang="en-US" b="1" dirty="0"/>
              <a:t>At the conclusion of the investigation, the parties to a Formal Complaint of sexual misconduct have a right to a formal hearing when the matter cannot be resolved through the informal process or the complaint is not dismissed.</a:t>
            </a:r>
          </a:p>
          <a:p>
            <a:r>
              <a:rPr lang="en-US" b="1" dirty="0"/>
              <a:t>You are being asked to serve as an adjudicator on the Hearing Panel.  You will be responsible for deciding responsibility.</a:t>
            </a:r>
          </a:p>
        </p:txBody>
      </p:sp>
    </p:spTree>
    <p:extLst>
      <p:ext uri="{BB962C8B-B14F-4D97-AF65-F5344CB8AC3E}">
        <p14:creationId xmlns:p14="http://schemas.microsoft.com/office/powerpoint/2010/main" val="15589404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Rules of Decorum for</a:t>
            </a:r>
            <a:br>
              <a:rPr lang="en-US" dirty="0"/>
            </a:br>
            <a:r>
              <a:rPr lang="en-US" dirty="0"/>
              <a:t>Title IX Hearings</a:t>
            </a:r>
            <a:endParaRPr lang="en-US" sz="2700" dirty="0"/>
          </a:p>
        </p:txBody>
      </p:sp>
      <p:sp>
        <p:nvSpPr>
          <p:cNvPr id="3" name="Content Placeholder 2"/>
          <p:cNvSpPr>
            <a:spLocks noGrp="1"/>
          </p:cNvSpPr>
          <p:nvPr>
            <p:ph idx="1"/>
          </p:nvPr>
        </p:nvSpPr>
        <p:spPr/>
        <p:txBody>
          <a:bodyPr>
            <a:normAutofit/>
          </a:bodyPr>
          <a:lstStyle/>
          <a:p>
            <a:pPr marL="137160" indent="0" algn="just">
              <a:buNone/>
            </a:pPr>
            <a:r>
              <a:rPr lang="en-US" sz="2000" b="1" dirty="0"/>
              <a:t>All Participates will adhere to the following:</a:t>
            </a:r>
          </a:p>
          <a:p>
            <a:pPr marL="594360" indent="-457200" algn="just">
              <a:buAutoNum type="arabicPeriod"/>
            </a:pPr>
            <a:r>
              <a:rPr lang="en-US" sz="2000" b="1" dirty="0"/>
              <a:t>The parties and their advisors will remain seated at all times during the hearing unless during a break.</a:t>
            </a:r>
          </a:p>
          <a:p>
            <a:pPr marL="594360" indent="-457200" algn="just">
              <a:buAutoNum type="arabicPeriod"/>
            </a:pPr>
            <a:r>
              <a:rPr lang="en-US" sz="2000" b="1" dirty="0"/>
              <a:t>The parties are prohibited from yelling, using verbal abuse, or any disruptive behavior of any kind.  No one is to interrupt or talk over anyone else.  </a:t>
            </a:r>
          </a:p>
          <a:p>
            <a:pPr marL="594360" indent="-457200" algn="just">
              <a:buAutoNum type="arabicPeriod"/>
            </a:pPr>
            <a:r>
              <a:rPr lang="en-US" sz="2000" b="1" dirty="0"/>
              <a:t>Any participate in the hearing who is not currently involved in questioning should refrain from disrupting the hearing in any way. </a:t>
            </a:r>
          </a:p>
          <a:p>
            <a:pPr marL="594360" indent="-457200" algn="just">
              <a:buAutoNum type="arabicPeriod"/>
            </a:pPr>
            <a:r>
              <a:rPr lang="en-US" sz="2000" b="1" dirty="0"/>
              <a:t>During questioning, the answer is the answer.</a:t>
            </a:r>
          </a:p>
          <a:p>
            <a:pPr marL="594360" indent="-457200" algn="just">
              <a:buAutoNum type="arabicPeriod"/>
            </a:pPr>
            <a:r>
              <a:rPr lang="en-US" sz="2000" b="1" dirty="0"/>
              <a:t>Other than for cross-examination, advisors/representatives are not to speak.  Other than to respond to questions posed to them, complainants, respondents, and witnesses are not to speak.</a:t>
            </a:r>
          </a:p>
        </p:txBody>
      </p:sp>
    </p:spTree>
    <p:extLst>
      <p:ext uri="{BB962C8B-B14F-4D97-AF65-F5344CB8AC3E}">
        <p14:creationId xmlns:p14="http://schemas.microsoft.com/office/powerpoint/2010/main" val="27716184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Rules of Decorum for</a:t>
            </a:r>
            <a:br>
              <a:rPr lang="en-US" sz="3600" dirty="0"/>
            </a:br>
            <a:r>
              <a:rPr lang="en-US" sz="3600" dirty="0"/>
              <a:t>Title IX Hearings (cont.)</a:t>
            </a:r>
            <a:endParaRPr lang="en-US" sz="3600" b="1" dirty="0"/>
          </a:p>
        </p:txBody>
      </p:sp>
      <p:sp>
        <p:nvSpPr>
          <p:cNvPr id="3" name="Content Placeholder 2"/>
          <p:cNvSpPr>
            <a:spLocks noGrp="1"/>
          </p:cNvSpPr>
          <p:nvPr>
            <p:ph idx="1"/>
          </p:nvPr>
        </p:nvSpPr>
        <p:spPr/>
        <p:txBody>
          <a:bodyPr/>
          <a:lstStyle/>
          <a:p>
            <a:pPr marL="137160" indent="0">
              <a:buNone/>
            </a:pPr>
            <a:r>
              <a:rPr lang="en-US" sz="2400" b="1" dirty="0"/>
              <a:t>As decision-makers, you are allowed to ask questions.  However, you should not:</a:t>
            </a:r>
          </a:p>
          <a:p>
            <a:pPr marL="137160" indent="0">
              <a:buNone/>
            </a:pPr>
            <a:r>
              <a:rPr lang="en-US" sz="2400" b="1" dirty="0"/>
              <a:t>	-repeat a question that has already been asked;</a:t>
            </a:r>
          </a:p>
          <a:p>
            <a:pPr marL="137160" indent="0">
              <a:buNone/>
            </a:pPr>
            <a:r>
              <a:rPr lang="en-US" sz="2400" b="1" dirty="0"/>
              <a:t>	-characterize the testimony given;</a:t>
            </a:r>
          </a:p>
          <a:p>
            <a:pPr marL="137160" indent="0">
              <a:buNone/>
            </a:pPr>
            <a:r>
              <a:rPr lang="en-US" sz="2400" b="1" dirty="0"/>
              <a:t>	-openly express an opinion about the testimony;</a:t>
            </a:r>
          </a:p>
          <a:p>
            <a:pPr marL="137160" indent="0">
              <a:buNone/>
            </a:pPr>
            <a:r>
              <a:rPr lang="en-US" sz="2400" b="1" dirty="0"/>
              <a:t>	-editorialize or otherwise state any response to the answer given by the party or witness except to ask a follow-up question.   </a:t>
            </a:r>
          </a:p>
          <a:p>
            <a:pPr marL="137160" indent="0">
              <a:buNone/>
            </a:pPr>
            <a:r>
              <a:rPr lang="en-US" dirty="0"/>
              <a:t> </a:t>
            </a:r>
          </a:p>
        </p:txBody>
      </p:sp>
    </p:spTree>
    <p:extLst>
      <p:ext uri="{BB962C8B-B14F-4D97-AF65-F5344CB8AC3E}">
        <p14:creationId xmlns:p14="http://schemas.microsoft.com/office/powerpoint/2010/main" val="38298107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Written Determination</a:t>
            </a:r>
            <a:endParaRPr lang="en-US" dirty="0"/>
          </a:p>
        </p:txBody>
      </p:sp>
      <p:sp>
        <p:nvSpPr>
          <p:cNvPr id="3" name="Content Placeholder 2"/>
          <p:cNvSpPr>
            <a:spLocks noGrp="1"/>
          </p:cNvSpPr>
          <p:nvPr>
            <p:ph idx="1"/>
          </p:nvPr>
        </p:nvSpPr>
        <p:spPr/>
        <p:txBody>
          <a:bodyPr/>
          <a:lstStyle/>
          <a:p>
            <a:r>
              <a:rPr lang="en-US" b="1" dirty="0" smtClean="0"/>
              <a:t>After the hearing, the adjudicators will retire to deliberate and consider all credible, admissible testimony and evidence </a:t>
            </a:r>
          </a:p>
          <a:p>
            <a:r>
              <a:rPr lang="en-US" b="1" dirty="0" smtClean="0"/>
              <a:t>Resolve disputed issues of fact under a preponderance of evidence standard </a:t>
            </a:r>
          </a:p>
          <a:p>
            <a:r>
              <a:rPr lang="en-US" b="1" dirty="0" smtClean="0"/>
              <a:t>Using the facts as found, apply the University’s definition to those facts to determine whether sexual harassment or sex discrimination occurred</a:t>
            </a:r>
            <a:endParaRPr lang="en-US" b="1" dirty="0"/>
          </a:p>
        </p:txBody>
      </p:sp>
    </p:spTree>
    <p:extLst>
      <p:ext uri="{BB962C8B-B14F-4D97-AF65-F5344CB8AC3E}">
        <p14:creationId xmlns:p14="http://schemas.microsoft.com/office/powerpoint/2010/main" val="992085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Hearing Records</a:t>
            </a:r>
          </a:p>
        </p:txBody>
      </p:sp>
      <p:sp>
        <p:nvSpPr>
          <p:cNvPr id="3" name="Content Placeholder 2"/>
          <p:cNvSpPr>
            <a:spLocks noGrp="1"/>
          </p:cNvSpPr>
          <p:nvPr>
            <p:ph idx="1"/>
          </p:nvPr>
        </p:nvSpPr>
        <p:spPr/>
        <p:txBody>
          <a:bodyPr>
            <a:normAutofit/>
          </a:bodyPr>
          <a:lstStyle/>
          <a:p>
            <a:pPr algn="just">
              <a:buFont typeface="Wingdings" panose="05000000000000000000" pitchFamily="2" charset="2"/>
              <a:buChar char="Ø"/>
            </a:pPr>
            <a:r>
              <a:rPr lang="en-US" b="1" dirty="0" smtClean="0"/>
              <a:t>The </a:t>
            </a:r>
            <a:r>
              <a:rPr lang="en-US" b="1" dirty="0"/>
              <a:t>hearing is closed to the public.  In addition to witnesses, the decision-making panel, the Hearing Officer, and the Title IX Coordinator, the parties may have at most two advisors present at the hearing.</a:t>
            </a:r>
          </a:p>
          <a:p>
            <a:pPr algn="just">
              <a:buFont typeface="Wingdings" panose="05000000000000000000" pitchFamily="2" charset="2"/>
              <a:buChar char="Ø"/>
            </a:pPr>
            <a:r>
              <a:rPr lang="en-US" b="1" dirty="0" smtClean="0"/>
              <a:t>The </a:t>
            </a:r>
            <a:r>
              <a:rPr lang="en-US" b="1" dirty="0"/>
              <a:t>University shall keep a transcript or audio recording of the hearing.  Any other recording is prohibited.</a:t>
            </a:r>
          </a:p>
          <a:p>
            <a:pPr algn="just">
              <a:buFont typeface="Wingdings" panose="05000000000000000000" pitchFamily="2" charset="2"/>
              <a:buChar char="Ø"/>
            </a:pPr>
            <a:r>
              <a:rPr lang="en-US" b="1" dirty="0" smtClean="0"/>
              <a:t>The </a:t>
            </a:r>
            <a:r>
              <a:rPr lang="en-US" b="1" dirty="0"/>
              <a:t>parties may inspect and review the transcript or audio recording after it is completed.</a:t>
            </a:r>
          </a:p>
        </p:txBody>
      </p:sp>
    </p:spTree>
    <p:extLst>
      <p:ext uri="{BB962C8B-B14F-4D97-AF65-F5344CB8AC3E}">
        <p14:creationId xmlns:p14="http://schemas.microsoft.com/office/powerpoint/2010/main" val="18869702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Post-Hearing Process</a:t>
            </a:r>
          </a:p>
        </p:txBody>
      </p:sp>
      <p:sp>
        <p:nvSpPr>
          <p:cNvPr id="3" name="Content Placeholder 2"/>
          <p:cNvSpPr>
            <a:spLocks noGrp="1"/>
          </p:cNvSpPr>
          <p:nvPr>
            <p:ph idx="1"/>
          </p:nvPr>
        </p:nvSpPr>
        <p:spPr/>
        <p:txBody>
          <a:bodyPr>
            <a:normAutofit/>
          </a:bodyPr>
          <a:lstStyle/>
          <a:p>
            <a:pPr marL="137160" indent="0" algn="just">
              <a:buNone/>
            </a:pPr>
            <a:r>
              <a:rPr lang="en-US" sz="2400" b="1" dirty="0"/>
              <a:t>At the conclusion of the hearing, the panel will deliberate to make a determination as to responsibility.</a:t>
            </a:r>
          </a:p>
          <a:p>
            <a:pPr marL="137160" indent="0" algn="just">
              <a:buNone/>
            </a:pPr>
            <a:endParaRPr lang="en-US" sz="2400" b="1" dirty="0"/>
          </a:p>
          <a:p>
            <a:pPr marL="137160" indent="0" algn="just">
              <a:buNone/>
            </a:pPr>
            <a:r>
              <a:rPr lang="en-US" sz="2400" b="1" dirty="0"/>
              <a:t>If the respondent is found responsible for violating the Sexual Misconduct/Title IX Policy, based on the panel’s recommendation, the Title IX Coordinator will recommend a sanction designed to eliminate the misconduct, prevent its recurrence, and remedy its effects.</a:t>
            </a:r>
          </a:p>
          <a:p>
            <a:pPr marL="137160" indent="0" algn="just">
              <a:buNone/>
            </a:pPr>
            <a:endParaRPr lang="en-US" sz="2400" b="1" dirty="0"/>
          </a:p>
          <a:p>
            <a:pPr marL="137160" indent="0" algn="just">
              <a:buNone/>
            </a:pPr>
            <a:r>
              <a:rPr lang="en-US" sz="2400" b="1" dirty="0"/>
              <a:t>The parties will be notified in writing of the panel’s decision</a:t>
            </a:r>
            <a:r>
              <a:rPr lang="en-US" b="1" dirty="0"/>
              <a:t>. </a:t>
            </a:r>
          </a:p>
        </p:txBody>
      </p:sp>
    </p:spTree>
    <p:extLst>
      <p:ext uri="{BB962C8B-B14F-4D97-AF65-F5344CB8AC3E}">
        <p14:creationId xmlns:p14="http://schemas.microsoft.com/office/powerpoint/2010/main" val="25716347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Conclusion</a:t>
            </a:r>
          </a:p>
        </p:txBody>
      </p:sp>
      <p:sp>
        <p:nvSpPr>
          <p:cNvPr id="3" name="Content Placeholder 2"/>
          <p:cNvSpPr>
            <a:spLocks noGrp="1"/>
          </p:cNvSpPr>
          <p:nvPr>
            <p:ph idx="1"/>
          </p:nvPr>
        </p:nvSpPr>
        <p:spPr/>
        <p:txBody>
          <a:bodyPr/>
          <a:lstStyle/>
          <a:p>
            <a:r>
              <a:rPr lang="en-US" sz="3600" b="1" dirty="0"/>
              <a:t>Please pay attention to the totality of the circumstances and not just any specific moment.  Please keep an open mind and listen to all of the credible testimony and consider all of the evidence in order to make a fair and impartial decision regarding responsibility. </a:t>
            </a:r>
          </a:p>
          <a:p>
            <a:r>
              <a:rPr lang="en-US" sz="3600" b="1" dirty="0"/>
              <a:t>Questions/Answers</a:t>
            </a:r>
          </a:p>
        </p:txBody>
      </p:sp>
    </p:spTree>
    <p:extLst>
      <p:ext uri="{BB962C8B-B14F-4D97-AF65-F5344CB8AC3E}">
        <p14:creationId xmlns:p14="http://schemas.microsoft.com/office/powerpoint/2010/main" val="1551458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the purpose of the Title IX investigation?</a:t>
            </a:r>
            <a:endParaRPr lang="en-US" dirty="0"/>
          </a:p>
        </p:txBody>
      </p:sp>
      <p:sp>
        <p:nvSpPr>
          <p:cNvPr id="3" name="Content Placeholder 2"/>
          <p:cNvSpPr>
            <a:spLocks noGrp="1"/>
          </p:cNvSpPr>
          <p:nvPr>
            <p:ph idx="1"/>
          </p:nvPr>
        </p:nvSpPr>
        <p:spPr/>
        <p:txBody>
          <a:bodyPr/>
          <a:lstStyle/>
          <a:p>
            <a:r>
              <a:rPr lang="en-US" sz="3200" b="1" dirty="0"/>
              <a:t>For the University</a:t>
            </a:r>
          </a:p>
          <a:p>
            <a:r>
              <a:rPr lang="en-US" sz="3200" b="1" dirty="0"/>
              <a:t>To gather relevant </a:t>
            </a:r>
            <a:r>
              <a:rPr lang="en-US" sz="3200" b="1" dirty="0" err="1"/>
              <a:t>inculpatory</a:t>
            </a:r>
            <a:r>
              <a:rPr lang="en-US" sz="3200" b="1" dirty="0"/>
              <a:t> and exculpatory evidence</a:t>
            </a:r>
          </a:p>
          <a:p>
            <a:r>
              <a:rPr lang="en-US" sz="3200" b="1" dirty="0"/>
              <a:t>To give the panel of adjudicators adequate opportunity to determine through a live hearing </a:t>
            </a:r>
          </a:p>
          <a:p>
            <a:r>
              <a:rPr lang="en-US" sz="3200" b="1" dirty="0"/>
              <a:t>Whether or not the Respondent is responsible</a:t>
            </a:r>
            <a:r>
              <a:rPr lang="en-US" sz="2000" b="1" dirty="0"/>
              <a:t>  </a:t>
            </a:r>
            <a:endParaRPr lang="en-US" sz="2000" b="1" dirty="0"/>
          </a:p>
        </p:txBody>
      </p:sp>
    </p:spTree>
    <p:extLst>
      <p:ext uri="{BB962C8B-B14F-4D97-AF65-F5344CB8AC3E}">
        <p14:creationId xmlns:p14="http://schemas.microsoft.com/office/powerpoint/2010/main" val="1895297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the purpose of </a:t>
            </a:r>
            <a:br>
              <a:rPr lang="en-US" dirty="0" smtClean="0"/>
            </a:br>
            <a:r>
              <a:rPr lang="en-US" dirty="0" smtClean="0"/>
              <a:t>the hearing?</a:t>
            </a:r>
            <a:endParaRPr lang="en-US" dirty="0"/>
          </a:p>
        </p:txBody>
      </p:sp>
      <p:sp>
        <p:nvSpPr>
          <p:cNvPr id="3" name="Content Placeholder 2"/>
          <p:cNvSpPr>
            <a:spLocks noGrp="1"/>
          </p:cNvSpPr>
          <p:nvPr>
            <p:ph idx="1"/>
          </p:nvPr>
        </p:nvSpPr>
        <p:spPr>
          <a:xfrm>
            <a:off x="1981200" y="1752600"/>
            <a:ext cx="8229600" cy="4556760"/>
          </a:xfrm>
        </p:spPr>
        <p:txBody>
          <a:bodyPr>
            <a:normAutofit/>
          </a:bodyPr>
          <a:lstStyle/>
          <a:p>
            <a:r>
              <a:rPr lang="en-US" sz="3200" b="1" dirty="0"/>
              <a:t>Hear, consider and evaluate both testimonial and non-testimonial evidence</a:t>
            </a:r>
          </a:p>
          <a:p>
            <a:r>
              <a:rPr lang="en-US" sz="3200" b="1" dirty="0"/>
              <a:t>Determine credible facts </a:t>
            </a:r>
          </a:p>
          <a:p>
            <a:r>
              <a:rPr lang="en-US" sz="3200" b="1" dirty="0"/>
              <a:t>Apply relevant and credible facts to the policy</a:t>
            </a:r>
          </a:p>
          <a:p>
            <a:r>
              <a:rPr lang="en-US" sz="3200" b="1" dirty="0"/>
              <a:t>Issue a written determination </a:t>
            </a:r>
            <a:endParaRPr lang="en-US" sz="3200" b="1" dirty="0"/>
          </a:p>
        </p:txBody>
      </p:sp>
    </p:spTree>
    <p:extLst>
      <p:ext uri="{BB962C8B-B14F-4D97-AF65-F5344CB8AC3E}">
        <p14:creationId xmlns:p14="http://schemas.microsoft.com/office/powerpoint/2010/main" val="3834567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Types of Policy violations you will be asked to consider</a:t>
            </a:r>
            <a:endParaRPr lang="en-US" dirty="0"/>
          </a:p>
        </p:txBody>
      </p:sp>
      <p:sp>
        <p:nvSpPr>
          <p:cNvPr id="3" name="Content Placeholder 2"/>
          <p:cNvSpPr>
            <a:spLocks noGrp="1"/>
          </p:cNvSpPr>
          <p:nvPr>
            <p:ph idx="1"/>
          </p:nvPr>
        </p:nvSpPr>
        <p:spPr>
          <a:xfrm>
            <a:off x="1981200" y="1752600"/>
            <a:ext cx="8229600" cy="4556760"/>
          </a:xfrm>
        </p:spPr>
        <p:txBody>
          <a:bodyPr>
            <a:normAutofit/>
          </a:bodyPr>
          <a:lstStyle/>
          <a:p>
            <a:r>
              <a:rPr lang="en-US" b="1" dirty="0" smtClean="0"/>
              <a:t>Sex/Gender Discrimination </a:t>
            </a:r>
          </a:p>
          <a:p>
            <a:r>
              <a:rPr lang="en-US" b="1" dirty="0" smtClean="0"/>
              <a:t>Sexual Harassment which includes:</a:t>
            </a:r>
          </a:p>
          <a:p>
            <a:pPr lvl="1">
              <a:buClr>
                <a:prstClr val="white"/>
              </a:buClr>
            </a:pPr>
            <a:r>
              <a:rPr lang="en-US" b="1" dirty="0" smtClean="0">
                <a:solidFill>
                  <a:prstClr val="white"/>
                </a:solidFill>
              </a:rPr>
              <a:t>Quid Pro Quo</a:t>
            </a:r>
            <a:endParaRPr lang="en-US" b="1" dirty="0" smtClean="0"/>
          </a:p>
          <a:p>
            <a:pPr lvl="1"/>
            <a:r>
              <a:rPr lang="en-US" b="1" dirty="0" smtClean="0"/>
              <a:t>Sexual Assault</a:t>
            </a:r>
          </a:p>
          <a:p>
            <a:pPr lvl="1"/>
            <a:r>
              <a:rPr lang="en-US" b="1" dirty="0" smtClean="0"/>
              <a:t>Rape</a:t>
            </a:r>
          </a:p>
          <a:p>
            <a:pPr lvl="1"/>
            <a:r>
              <a:rPr lang="en-US" b="1" dirty="0" smtClean="0"/>
              <a:t>Acquaintance Rape</a:t>
            </a:r>
          </a:p>
          <a:p>
            <a:pPr lvl="1"/>
            <a:r>
              <a:rPr lang="en-US" b="1" dirty="0" smtClean="0"/>
              <a:t>Stalking</a:t>
            </a:r>
          </a:p>
          <a:p>
            <a:pPr lvl="1"/>
            <a:r>
              <a:rPr lang="en-US" b="1" dirty="0" smtClean="0"/>
              <a:t>Relationship Violence (Domestic and Dating Violence)</a:t>
            </a:r>
          </a:p>
          <a:p>
            <a:pPr marL="585216" lvl="1" indent="0">
              <a:buNone/>
            </a:pPr>
            <a:r>
              <a:rPr lang="en-US" b="1" smtClean="0"/>
              <a:t> </a:t>
            </a:r>
            <a:endParaRPr lang="en-US" b="1" dirty="0" smtClean="0"/>
          </a:p>
        </p:txBody>
      </p:sp>
    </p:spTree>
    <p:extLst>
      <p:ext uri="{BB962C8B-B14F-4D97-AF65-F5344CB8AC3E}">
        <p14:creationId xmlns:p14="http://schemas.microsoft.com/office/powerpoint/2010/main" val="1785946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630362"/>
          </a:xfrm>
        </p:spPr>
        <p:txBody>
          <a:bodyPr/>
          <a:lstStyle/>
          <a:p>
            <a:r>
              <a:rPr lang="en-US" smtClean="0"/>
              <a:t>SEX DISCRIMINATION</a:t>
            </a:r>
            <a:endParaRPr lang="en-US" dirty="0"/>
          </a:p>
        </p:txBody>
      </p:sp>
      <p:sp>
        <p:nvSpPr>
          <p:cNvPr id="3" name="Content Placeholder 2"/>
          <p:cNvSpPr>
            <a:spLocks noGrp="1"/>
          </p:cNvSpPr>
          <p:nvPr>
            <p:ph idx="1"/>
          </p:nvPr>
        </p:nvSpPr>
        <p:spPr>
          <a:xfrm>
            <a:off x="1981200" y="2362200"/>
            <a:ext cx="8229600" cy="3947160"/>
          </a:xfrm>
        </p:spPr>
        <p:txBody>
          <a:bodyPr/>
          <a:lstStyle/>
          <a:p>
            <a:pPr marL="571500" indent="-571500">
              <a:buFont typeface="Arial" panose="020B0604020202020204" pitchFamily="34" charset="0"/>
              <a:buChar char="•"/>
            </a:pPr>
            <a:r>
              <a:rPr lang="en-US" sz="3200" b="1" dirty="0" smtClean="0"/>
              <a:t>Sex Discrimination – unfairly treating an individual or group of individuals differently than others on the basis of sex or gender.  </a:t>
            </a:r>
          </a:p>
          <a:p>
            <a:pPr marL="571500" indent="-571500">
              <a:buFont typeface="Arial" panose="020B0604020202020204" pitchFamily="34" charset="0"/>
              <a:buChar char="•"/>
            </a:pPr>
            <a:r>
              <a:rPr lang="en-US" sz="3200" b="1" dirty="0" smtClean="0"/>
              <a:t>Sexual misconduct is a form of sex/gender based discrimination</a:t>
            </a:r>
            <a:endParaRPr lang="en-US" sz="3200" dirty="0"/>
          </a:p>
        </p:txBody>
      </p:sp>
    </p:spTree>
    <p:extLst>
      <p:ext uri="{BB962C8B-B14F-4D97-AF65-F5344CB8AC3E}">
        <p14:creationId xmlns:p14="http://schemas.microsoft.com/office/powerpoint/2010/main" val="893531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 DISCRIMINATION</a:t>
            </a:r>
            <a:endParaRPr lang="en-US" dirty="0"/>
          </a:p>
        </p:txBody>
      </p:sp>
      <p:sp>
        <p:nvSpPr>
          <p:cNvPr id="3" name="Content Placeholder 2"/>
          <p:cNvSpPr>
            <a:spLocks noGrp="1"/>
          </p:cNvSpPr>
          <p:nvPr>
            <p:ph idx="1"/>
          </p:nvPr>
        </p:nvSpPr>
        <p:spPr/>
        <p:txBody>
          <a:bodyPr/>
          <a:lstStyle/>
          <a:p>
            <a:pPr marL="585216" lvl="1" indent="0">
              <a:buNone/>
            </a:pPr>
            <a:r>
              <a:rPr lang="en-US" sz="3600" dirty="0"/>
              <a:t>Sex discrimination includes:</a:t>
            </a:r>
          </a:p>
          <a:p>
            <a:pPr marL="585216" lvl="1" indent="0">
              <a:buNone/>
            </a:pPr>
            <a:endParaRPr lang="en-US" sz="2800" dirty="0"/>
          </a:p>
          <a:p>
            <a:pPr lvl="1"/>
            <a:r>
              <a:rPr lang="en-US" sz="3200" dirty="0" smtClean="0"/>
              <a:t>Bullying,</a:t>
            </a:r>
          </a:p>
          <a:p>
            <a:pPr lvl="1"/>
            <a:r>
              <a:rPr lang="en-US" sz="3200" dirty="0" smtClean="0"/>
              <a:t>Harassment,</a:t>
            </a:r>
          </a:p>
          <a:p>
            <a:pPr lvl="1"/>
            <a:r>
              <a:rPr lang="en-US" sz="3200" dirty="0" smtClean="0"/>
              <a:t>Exclusion from school activities, and</a:t>
            </a:r>
          </a:p>
          <a:p>
            <a:pPr lvl="1"/>
            <a:r>
              <a:rPr lang="en-US" sz="3200" dirty="0" smtClean="0"/>
              <a:t>Other forms of discrimination that can interfere with LGBTQI+ students access to a safe and inclusive school environment. </a:t>
            </a:r>
          </a:p>
        </p:txBody>
      </p:sp>
    </p:spTree>
    <p:extLst>
      <p:ext uri="{BB962C8B-B14F-4D97-AF65-F5344CB8AC3E}">
        <p14:creationId xmlns:p14="http://schemas.microsoft.com/office/powerpoint/2010/main" val="22121538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 JSU">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anded">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Theme JSU" id="{D1DABF40-1DCF-476E-8541-B49500EF0847}" vid="{51FF9F95-E095-461E-AC6D-B5B53EECF49F}"/>
    </a:ext>
  </a:extLst>
</a:theme>
</file>

<file path=docProps/app.xml><?xml version="1.0" encoding="utf-8"?>
<Properties xmlns="http://schemas.openxmlformats.org/officeDocument/2006/extended-properties" xmlns:vt="http://schemas.openxmlformats.org/officeDocument/2006/docPropsVTypes">
  <TotalTime>1434</TotalTime>
  <Words>2300</Words>
  <Application>Microsoft Office PowerPoint</Application>
  <PresentationFormat>Widescreen</PresentationFormat>
  <Paragraphs>203</Paragraphs>
  <Slides>45</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6" baseType="lpstr">
      <vt:lpstr>Arial</vt:lpstr>
      <vt:lpstr>Book Antiqua</vt:lpstr>
      <vt:lpstr>Calibri</vt:lpstr>
      <vt:lpstr>Corbel</vt:lpstr>
      <vt:lpstr>Garamond</vt:lpstr>
      <vt:lpstr>Symbol</vt:lpstr>
      <vt:lpstr>Times New Roman</vt:lpstr>
      <vt:lpstr>Wingdings</vt:lpstr>
      <vt:lpstr>Wingdings 2</vt:lpstr>
      <vt:lpstr>Theme JSU</vt:lpstr>
      <vt:lpstr>Acrobat Document</vt:lpstr>
      <vt:lpstr>HEARING PROCEDURES FOR TITLE IX COMPLAINTS</vt:lpstr>
      <vt:lpstr>WHAT IS TITLE IX</vt:lpstr>
      <vt:lpstr>What is the difference between adverse treatment discrimination and  sexual harassment?</vt:lpstr>
      <vt:lpstr>Introduction</vt:lpstr>
      <vt:lpstr>What is the purpose of the Title IX investigation?</vt:lpstr>
      <vt:lpstr>What is the purpose of  the hearing?</vt:lpstr>
      <vt:lpstr>Types of Policy violations you will be asked to consider</vt:lpstr>
      <vt:lpstr>SEX DISCRIMINATION</vt:lpstr>
      <vt:lpstr>SEX DISCRIMINATION</vt:lpstr>
      <vt:lpstr>Sexual Harassment</vt:lpstr>
      <vt:lpstr>Gender-Related Harassment</vt:lpstr>
      <vt:lpstr>WHAT IS CONSENT?</vt:lpstr>
      <vt:lpstr>SEXUAL ASSAULT</vt:lpstr>
      <vt:lpstr>DATING AND DOMESTIC VIOLENCE</vt:lpstr>
      <vt:lpstr>STALKING</vt:lpstr>
      <vt:lpstr>Title IX Hearing Process</vt:lpstr>
      <vt:lpstr>What is a formal complaint?</vt:lpstr>
      <vt:lpstr>How is the process initiated?</vt:lpstr>
      <vt:lpstr>Title IX Hearing Participants</vt:lpstr>
      <vt:lpstr>Pre-Hearing Conference </vt:lpstr>
      <vt:lpstr>Title IX Hearing Participants</vt:lpstr>
      <vt:lpstr>Conflict of Interest/Bias</vt:lpstr>
      <vt:lpstr>Conflict of Interest </vt:lpstr>
      <vt:lpstr>Hearing Format</vt:lpstr>
      <vt:lpstr>Parties to Title IX Complaint </vt:lpstr>
      <vt:lpstr>When the Respondent is a Student</vt:lpstr>
      <vt:lpstr>When the Respondent is an Employee/Faculty </vt:lpstr>
      <vt:lpstr>Adjudicator Decision</vt:lpstr>
      <vt:lpstr>Hearing Process: Opening Statements/Closing Arguments</vt:lpstr>
      <vt:lpstr>Hearing Process: Cross-Examination</vt:lpstr>
      <vt:lpstr>Hearing Process: Cross-Examination (cont.) </vt:lpstr>
      <vt:lpstr>Hearing Process: Cross-Examination (cont.) </vt:lpstr>
      <vt:lpstr>Hearing Process: Statements made by a party or witness</vt:lpstr>
      <vt:lpstr>Hearing Process: Credibility</vt:lpstr>
      <vt:lpstr>Hearing Process: Relevance </vt:lpstr>
      <vt:lpstr>Irrelevant Questions</vt:lpstr>
      <vt:lpstr>Irrelevant Questions: Questions Not Permitted </vt:lpstr>
      <vt:lpstr>Hearing Process: Standard of Review</vt:lpstr>
      <vt:lpstr>Presence and Participation  at the Hearing</vt:lpstr>
      <vt:lpstr>Rules of Decorum for Title IX Hearings</vt:lpstr>
      <vt:lpstr>Rules of Decorum for Title IX Hearings (cont.)</vt:lpstr>
      <vt:lpstr>Written Determination</vt:lpstr>
      <vt:lpstr>Hearing Records</vt:lpstr>
      <vt:lpstr>Post-Hearing Process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division of general counsel</dc:title>
  <dc:creator>Edward Watson</dc:creator>
  <cp:lastModifiedBy>LaShundra B. Jackson-Winters</cp:lastModifiedBy>
  <cp:revision>30</cp:revision>
  <cp:lastPrinted>2023-06-09T13:30:13Z</cp:lastPrinted>
  <dcterms:created xsi:type="dcterms:W3CDTF">2023-01-18T21:21:40Z</dcterms:created>
  <dcterms:modified xsi:type="dcterms:W3CDTF">2023-11-15T16:49:38Z</dcterms:modified>
</cp:coreProperties>
</file>