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259" r:id="rId4"/>
    <p:sldId id="285" r:id="rId5"/>
    <p:sldId id="266" r:id="rId6"/>
    <p:sldId id="267" r:id="rId7"/>
    <p:sldId id="268" r:id="rId8"/>
    <p:sldId id="269" r:id="rId9"/>
    <p:sldId id="270" r:id="rId10"/>
    <p:sldId id="310" r:id="rId11"/>
    <p:sldId id="311" r:id="rId12"/>
    <p:sldId id="312" r:id="rId13"/>
    <p:sldId id="271" r:id="rId14"/>
    <p:sldId id="318" r:id="rId15"/>
    <p:sldId id="273" r:id="rId16"/>
    <p:sldId id="299" r:id="rId17"/>
    <p:sldId id="272" r:id="rId18"/>
    <p:sldId id="319" r:id="rId19"/>
    <p:sldId id="306" r:id="rId20"/>
    <p:sldId id="274" r:id="rId21"/>
    <p:sldId id="275" r:id="rId22"/>
    <p:sldId id="276" r:id="rId23"/>
    <p:sldId id="277" r:id="rId24"/>
    <p:sldId id="320" r:id="rId25"/>
    <p:sldId id="278" r:id="rId26"/>
    <p:sldId id="279" r:id="rId27"/>
    <p:sldId id="280" r:id="rId28"/>
    <p:sldId id="321" r:id="rId29"/>
    <p:sldId id="286" r:id="rId30"/>
    <p:sldId id="283" r:id="rId31"/>
    <p:sldId id="290" r:id="rId32"/>
    <p:sldId id="297" r:id="rId33"/>
    <p:sldId id="291" r:id="rId34"/>
    <p:sldId id="305" r:id="rId35"/>
    <p:sldId id="322" r:id="rId36"/>
    <p:sldId id="323" r:id="rId37"/>
    <p:sldId id="296" r:id="rId38"/>
    <p:sldId id="288" r:id="rId39"/>
    <p:sldId id="289" r:id="rId40"/>
    <p:sldId id="300" r:id="rId41"/>
    <p:sldId id="298" r:id="rId42"/>
    <p:sldId id="324" r:id="rId4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87" d="100"/>
          <a:sy n="87" d="100"/>
        </p:scale>
        <p:origin x="60"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7939"/>
            <a:ext cx="208491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59" y="2166366"/>
            <a:ext cx="11471565" cy="1739347"/>
          </a:xfrm>
        </p:spPr>
        <p:txBody>
          <a:bodyPr/>
          <a:lstStyle>
            <a:lvl1pPr algn="ctr">
              <a:lnSpc>
                <a:spcPct val="80000"/>
              </a:lnSpc>
              <a:defRPr sz="6000" spc="0" baseline="0">
                <a:solidFill>
                  <a:srgbClr val="FFFFFF"/>
                </a:solidFill>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06400" y="3844269"/>
            <a:ext cx="11379200" cy="667512"/>
          </a:xfrm>
        </p:spPr>
        <p:txBody>
          <a:bodyPr anchor="ctr">
            <a:normAutofit/>
          </a:bodyPr>
          <a:lstStyle>
            <a:lvl1pPr marL="0" indent="0" algn="ctr">
              <a:buNone/>
              <a:defRPr sz="2000">
                <a:solidFill>
                  <a:srgbClr val="FFFFFF"/>
                </a:solidFill>
                <a:latin typeface="Garamond" panose="02020404030301010803"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12"/>
          </p:nvPr>
        </p:nvSpPr>
        <p:spPr/>
        <p:txBody>
          <a:bodyPr/>
          <a:lstStyle>
            <a:lvl1pPr>
              <a:defRPr>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30502198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409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312400" y="0"/>
            <a:ext cx="187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Picture 11"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6952" y="5367338"/>
            <a:ext cx="2305049"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48421" y="0"/>
            <a:ext cx="1843580" cy="54864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8200" y="6423026"/>
            <a:ext cx="2743200" cy="365125"/>
          </a:xfrm>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8" name="Footer Placeholder 4"/>
          <p:cNvSpPr>
            <a:spLocks noGrp="1"/>
          </p:cNvSpPr>
          <p:nvPr>
            <p:ph type="ftr" sz="quarter" idx="11"/>
          </p:nvPr>
        </p:nvSpPr>
        <p:spPr>
          <a:xfrm>
            <a:off x="3776134" y="6423026"/>
            <a:ext cx="4279900" cy="365125"/>
          </a:xfrm>
        </p:spPr>
        <p:txBody>
          <a:bodyPr/>
          <a:lstStyle>
            <a:lvl1pPr>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8072967" y="6423026"/>
            <a:ext cx="880533" cy="365125"/>
          </a:xfrm>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019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4" name="Picture 10"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xfrm>
            <a:off x="609600" y="6251575"/>
            <a:ext cx="2844800" cy="476250"/>
          </a:xfrm>
        </p:spPr>
        <p:txBody>
          <a:bodyPr/>
          <a:lstStyle>
            <a:lvl1pPr>
              <a:defRPr>
                <a:latin typeface="Garamond" panose="02020404030301010803" pitchFamily="18" charset="0"/>
                <a:ea typeface="+mn-ea"/>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4"/>
          <p:cNvSpPr>
            <a:spLocks noGrp="1" noChangeArrowheads="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Rectangle 14"/>
          <p:cNvSpPr>
            <a:spLocks noGrp="1" noChangeArrowheads="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214780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7939"/>
            <a:ext cx="208491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59" y="2166366"/>
            <a:ext cx="11471565" cy="1739347"/>
          </a:xfrm>
        </p:spPr>
        <p:txBody>
          <a:bodyPr/>
          <a:lstStyle>
            <a:lvl1pPr algn="ctr">
              <a:lnSpc>
                <a:spcPct val="80000"/>
              </a:lnSpc>
              <a:defRPr sz="6000" spc="0" baseline="0">
                <a:solidFill>
                  <a:srgbClr val="FFFFFF"/>
                </a:solidFill>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06400" y="3844269"/>
            <a:ext cx="11379200" cy="667512"/>
          </a:xfrm>
        </p:spPr>
        <p:txBody>
          <a:bodyPr anchor="ctr">
            <a:normAutofit/>
          </a:bodyPr>
          <a:lstStyle>
            <a:lvl1pPr marL="0" indent="0" algn="ctr">
              <a:buNone/>
              <a:defRPr sz="2000">
                <a:solidFill>
                  <a:srgbClr val="FFFFFF"/>
                </a:solidFill>
                <a:latin typeface="Garamond" panose="02020404030301010803"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12"/>
          </p:nvPr>
        </p:nvSpPr>
        <p:spPr/>
        <p:txBody>
          <a:bodyPr/>
          <a:lstStyle>
            <a:lvl1pPr>
              <a:defRPr>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262182686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2194984" cy="1773238"/>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2959169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
            <a:ext cx="2194984"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851528"/>
            <a:ext cx="105156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solidFill>
                  <a:schemeClr val="tx2"/>
                </a:solidFill>
              </a:defRPr>
            </a:lvl1pPr>
          </a:lstStyle>
          <a:p>
            <a:fld id="{8264C8A9-20F6-4611-90A5-1CC169B1053C}" type="datetimeFigureOut">
              <a:rPr lang="en-US" smtClean="0">
                <a:solidFill>
                  <a:srgbClr val="ACCBF9"/>
                </a:solidFill>
              </a:rPr>
              <a:pPr/>
              <a:t>11/15/2023</a:t>
            </a:fld>
            <a:endParaRPr lang="en-US" dirty="0">
              <a:solidFill>
                <a:srgbClr val="ACCBF9"/>
              </a:solidFill>
            </a:endParaRPr>
          </a:p>
        </p:txBody>
      </p:sp>
      <p:sp>
        <p:nvSpPr>
          <p:cNvPr id="9" name="Slide Number Placeholder 5"/>
          <p:cNvSpPr>
            <a:spLocks noGrp="1"/>
          </p:cNvSpPr>
          <p:nvPr>
            <p:ph type="sldNum" sz="quarter" idx="11"/>
          </p:nvPr>
        </p:nvSpPr>
        <p:spPr/>
        <p:txBody>
          <a:bodyPr/>
          <a:lstStyle>
            <a:lvl1pPr>
              <a:defRPr smtClean="0">
                <a:solidFill>
                  <a:schemeClr val="tx2"/>
                </a:solidFill>
              </a:defRPr>
            </a:lvl1pPr>
          </a:lstStyle>
          <a:p>
            <a:fld id="{EFB5661C-0D85-46AA-AED8-31ED4110DBAD}" type="slidenum">
              <a:rPr lang="en-US" smtClean="0">
                <a:solidFill>
                  <a:srgbClr val="ACCBF9"/>
                </a:solidFill>
              </a:rPr>
              <a:pPr/>
              <a:t>‹#›</a:t>
            </a:fld>
            <a:endParaRPr lang="en-US" dirty="0">
              <a:solidFill>
                <a:srgbClr val="ACCBF9"/>
              </a:solidFill>
            </a:endParaRPr>
          </a:p>
        </p:txBody>
      </p:sp>
      <p:sp>
        <p:nvSpPr>
          <p:cNvPr id="10" name="Footer Placeholder 4"/>
          <p:cNvSpPr>
            <a:spLocks noGrp="1"/>
          </p:cNvSpPr>
          <p:nvPr>
            <p:ph type="ftr" sz="quarter" idx="12"/>
          </p:nvPr>
        </p:nvSpPr>
        <p:spPr/>
        <p:txBody>
          <a:bodyPr/>
          <a:lstStyle>
            <a:lvl1pPr>
              <a:defRPr>
                <a:solidFill>
                  <a:schemeClr val="tx2"/>
                </a:solidFill>
              </a:defRPr>
            </a:lvl1pPr>
          </a:lstStyle>
          <a:p>
            <a:endParaRPr lang="en-US" dirty="0">
              <a:solidFill>
                <a:srgbClr val="ACCBF9"/>
              </a:solidFill>
            </a:endParaRPr>
          </a:p>
        </p:txBody>
      </p:sp>
    </p:spTree>
    <p:extLst>
      <p:ext uri="{BB962C8B-B14F-4D97-AF65-F5344CB8AC3E}">
        <p14:creationId xmlns:p14="http://schemas.microsoft.com/office/powerpoint/2010/main" val="381083758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330443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11" name="Slide Number Placeholder 8"/>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5900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0611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 name="Date Placeholder 1"/>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3"/>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950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2194984" cy="1773238"/>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491015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5049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5069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7107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312400" y="0"/>
            <a:ext cx="187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Picture 11"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6952" y="5367338"/>
            <a:ext cx="2305049"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48421" y="0"/>
            <a:ext cx="1843580" cy="54864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8200" y="6423026"/>
            <a:ext cx="2743200" cy="365125"/>
          </a:xfrm>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8" name="Footer Placeholder 4"/>
          <p:cNvSpPr>
            <a:spLocks noGrp="1"/>
          </p:cNvSpPr>
          <p:nvPr>
            <p:ph type="ftr" sz="quarter" idx="11"/>
          </p:nvPr>
        </p:nvSpPr>
        <p:spPr>
          <a:xfrm>
            <a:off x="3776134" y="6423026"/>
            <a:ext cx="4279900" cy="365125"/>
          </a:xfrm>
        </p:spPr>
        <p:txBody>
          <a:bodyPr/>
          <a:lstStyle>
            <a:lvl1pPr>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8072967" y="6423026"/>
            <a:ext cx="880533" cy="365125"/>
          </a:xfrm>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418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4" name="Picture 10"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xfrm>
            <a:off x="609600" y="6251575"/>
            <a:ext cx="2844800" cy="476250"/>
          </a:xfrm>
        </p:spPr>
        <p:txBody>
          <a:bodyPr/>
          <a:lstStyle>
            <a:lvl1pPr>
              <a:defRPr>
                <a:latin typeface="Garamond" panose="02020404030301010803" pitchFamily="18" charset="0"/>
                <a:ea typeface="+mn-ea"/>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4"/>
          <p:cNvSpPr>
            <a:spLocks noGrp="1" noChangeArrowheads="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Rectangle 14"/>
          <p:cNvSpPr>
            <a:spLocks noGrp="1" noChangeArrowheads="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412722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
            <a:ext cx="2194984"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851528"/>
            <a:ext cx="105156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solidFill>
                  <a:schemeClr val="tx2"/>
                </a:solidFill>
              </a:defRPr>
            </a:lvl1pPr>
          </a:lstStyle>
          <a:p>
            <a:fld id="{8264C8A9-20F6-4611-90A5-1CC169B1053C}" type="datetimeFigureOut">
              <a:rPr lang="en-US" smtClean="0">
                <a:solidFill>
                  <a:srgbClr val="ACCBF9"/>
                </a:solidFill>
              </a:rPr>
              <a:pPr/>
              <a:t>11/15/2023</a:t>
            </a:fld>
            <a:endParaRPr lang="en-US" dirty="0">
              <a:solidFill>
                <a:srgbClr val="ACCBF9"/>
              </a:solidFill>
            </a:endParaRPr>
          </a:p>
        </p:txBody>
      </p:sp>
      <p:sp>
        <p:nvSpPr>
          <p:cNvPr id="9" name="Slide Number Placeholder 5"/>
          <p:cNvSpPr>
            <a:spLocks noGrp="1"/>
          </p:cNvSpPr>
          <p:nvPr>
            <p:ph type="sldNum" sz="quarter" idx="11"/>
          </p:nvPr>
        </p:nvSpPr>
        <p:spPr/>
        <p:txBody>
          <a:bodyPr/>
          <a:lstStyle>
            <a:lvl1pPr>
              <a:defRPr smtClean="0">
                <a:solidFill>
                  <a:schemeClr val="tx2"/>
                </a:solidFill>
              </a:defRPr>
            </a:lvl1pPr>
          </a:lstStyle>
          <a:p>
            <a:fld id="{EFB5661C-0D85-46AA-AED8-31ED4110DBAD}" type="slidenum">
              <a:rPr lang="en-US" smtClean="0">
                <a:solidFill>
                  <a:srgbClr val="ACCBF9"/>
                </a:solidFill>
              </a:rPr>
              <a:pPr/>
              <a:t>‹#›</a:t>
            </a:fld>
            <a:endParaRPr lang="en-US" dirty="0">
              <a:solidFill>
                <a:srgbClr val="ACCBF9"/>
              </a:solidFill>
            </a:endParaRPr>
          </a:p>
        </p:txBody>
      </p:sp>
      <p:sp>
        <p:nvSpPr>
          <p:cNvPr id="10" name="Footer Placeholder 4"/>
          <p:cNvSpPr>
            <a:spLocks noGrp="1"/>
          </p:cNvSpPr>
          <p:nvPr>
            <p:ph type="ftr" sz="quarter" idx="12"/>
          </p:nvPr>
        </p:nvSpPr>
        <p:spPr/>
        <p:txBody>
          <a:bodyPr/>
          <a:lstStyle>
            <a:lvl1pPr>
              <a:defRPr>
                <a:solidFill>
                  <a:schemeClr val="tx2"/>
                </a:solidFill>
              </a:defRPr>
            </a:lvl1pPr>
          </a:lstStyle>
          <a:p>
            <a:endParaRPr lang="en-US" dirty="0">
              <a:solidFill>
                <a:srgbClr val="ACCBF9"/>
              </a:solidFill>
            </a:endParaRPr>
          </a:p>
        </p:txBody>
      </p:sp>
    </p:spTree>
    <p:extLst>
      <p:ext uri="{BB962C8B-B14F-4D97-AF65-F5344CB8AC3E}">
        <p14:creationId xmlns:p14="http://schemas.microsoft.com/office/powerpoint/2010/main" val="23795672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423045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11" name="Slide Number Placeholder 8"/>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491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504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 name="Date Placeholder 1"/>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3"/>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086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081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444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1965517"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0312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4400" y="2011364"/>
            <a:ext cx="1036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08051" y="6423026"/>
            <a:ext cx="3460749" cy="365125"/>
          </a:xfrm>
          <a:prstGeom prst="rect">
            <a:avLst/>
          </a:prstGeom>
        </p:spPr>
        <p:txBody>
          <a:bodyPr vert="horz" lIns="91440" tIns="45720" rIns="45720" bIns="45720" rtlCol="0" anchor="ctr"/>
          <a:lstStyle>
            <a:lvl1pPr algn="l">
              <a:defRPr sz="1050">
                <a:solidFill>
                  <a:schemeClr val="tx1"/>
                </a:solidFill>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4"/>
          </p:nvPr>
        </p:nvSpPr>
        <p:spPr>
          <a:xfrm>
            <a:off x="11019367" y="6423026"/>
            <a:ext cx="946151" cy="365125"/>
          </a:xfrm>
          <a:prstGeom prst="rect">
            <a:avLst/>
          </a:prstGeom>
        </p:spPr>
        <p:txBody>
          <a:bodyPr vert="horz" wrap="square" lIns="45720" tIns="45720" rIns="91440" bIns="45720" numCol="1" anchor="ctr" anchorCtr="0" compatLnSpc="1">
            <a:prstTxWarp prst="textNoShape">
              <a:avLst/>
            </a:prstTxWarp>
          </a:bodyPr>
          <a:lstStyle>
            <a:lvl1pPr>
              <a:defRPr sz="1200"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8"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1032" name="Picture 8" descr="New Picture (1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588001" y="6423026"/>
            <a:ext cx="5414433" cy="365125"/>
          </a:xfrm>
          <a:prstGeom prst="rect">
            <a:avLst/>
          </a:prstGeom>
        </p:spPr>
        <p:txBody>
          <a:bodyPr vert="horz" lIns="91440" tIns="45720" rIns="91440" bIns="45720" rtlCol="0" anchor="ctr"/>
          <a:lstStyle>
            <a:lvl1pPr algn="r">
              <a:defRPr sz="1050" i="1">
                <a:solidFill>
                  <a:schemeClr val="tx1"/>
                </a:solidFill>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17078281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85000"/>
        </a:lnSpc>
        <a:spcBef>
          <a:spcPct val="0"/>
        </a:spcBef>
        <a:spcAft>
          <a:spcPct val="0"/>
        </a:spcAft>
        <a:defRPr sz="4000" kern="1200" cap="all">
          <a:solidFill>
            <a:srgbClr val="FFFFFF"/>
          </a:solidFill>
          <a:latin typeface="Garamond" panose="02020404030301010803" pitchFamily="18" charset="0"/>
          <a:ea typeface="+mj-ea"/>
          <a:cs typeface="+mj-cs"/>
        </a:defRPr>
      </a:lvl1pPr>
      <a:lvl2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2pPr>
      <a:lvl3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3pPr>
      <a:lvl4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4pPr>
      <a:lvl5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5pPr>
      <a:lvl6pPr marL="457200" algn="l" rtl="0" eaLnBrk="1" fontAlgn="base" hangingPunct="1">
        <a:lnSpc>
          <a:spcPct val="85000"/>
        </a:lnSpc>
        <a:spcBef>
          <a:spcPct val="0"/>
        </a:spcBef>
        <a:spcAft>
          <a:spcPct val="0"/>
        </a:spcAft>
        <a:defRPr sz="4000">
          <a:solidFill>
            <a:srgbClr val="FFFFFF"/>
          </a:solidFill>
          <a:latin typeface="Corbel" panose="020B0503020204020204" pitchFamily="34" charset="0"/>
        </a:defRPr>
      </a:lvl6pPr>
      <a:lvl7pPr marL="914400" algn="l" rtl="0" eaLnBrk="1" fontAlgn="base" hangingPunct="1">
        <a:lnSpc>
          <a:spcPct val="85000"/>
        </a:lnSpc>
        <a:spcBef>
          <a:spcPct val="0"/>
        </a:spcBef>
        <a:spcAft>
          <a:spcPct val="0"/>
        </a:spcAft>
        <a:defRPr sz="4000">
          <a:solidFill>
            <a:srgbClr val="FFFFFF"/>
          </a:solidFill>
          <a:latin typeface="Corbel" panose="020B0503020204020204" pitchFamily="34" charset="0"/>
        </a:defRPr>
      </a:lvl7pPr>
      <a:lvl8pPr marL="1371600" algn="l" rtl="0" eaLnBrk="1" fontAlgn="base" hangingPunct="1">
        <a:lnSpc>
          <a:spcPct val="85000"/>
        </a:lnSpc>
        <a:spcBef>
          <a:spcPct val="0"/>
        </a:spcBef>
        <a:spcAft>
          <a:spcPct val="0"/>
        </a:spcAft>
        <a:defRPr sz="4000">
          <a:solidFill>
            <a:srgbClr val="FFFFFF"/>
          </a:solidFill>
          <a:latin typeface="Corbel" panose="020B0503020204020204" pitchFamily="34" charset="0"/>
        </a:defRPr>
      </a:lvl8pPr>
      <a:lvl9pPr marL="1828800" algn="l" rtl="0" eaLnBrk="1" fontAlgn="base" hangingPunct="1">
        <a:lnSpc>
          <a:spcPct val="85000"/>
        </a:lnSpc>
        <a:spcBef>
          <a:spcPct val="0"/>
        </a:spcBef>
        <a:spcAft>
          <a:spcPct val="0"/>
        </a:spcAft>
        <a:defRPr sz="4000">
          <a:solidFill>
            <a:srgbClr val="FFFFFF"/>
          </a:solidFill>
          <a:latin typeface="Corbel" panose="020B0503020204020204" pitchFamily="34" charset="0"/>
        </a:defRPr>
      </a:lvl9pPr>
    </p:titleStyle>
    <p:bodyStyle>
      <a:lvl1pPr marL="182563" indent="-182563" algn="l" rtl="0" eaLnBrk="1" fontAlgn="base"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Garamond" panose="02020404030301010803" pitchFamily="18" charset="0"/>
          <a:ea typeface="+mn-ea"/>
          <a:cs typeface="+mn-cs"/>
        </a:defRPr>
      </a:lvl1pPr>
      <a:lvl2pPr marL="4111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Garamond" panose="02020404030301010803" pitchFamily="18" charset="0"/>
          <a:ea typeface="+mn-ea"/>
          <a:cs typeface="+mn-cs"/>
        </a:defRPr>
      </a:lvl2pPr>
      <a:lvl3pPr marL="6397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400" kern="1200">
          <a:solidFill>
            <a:schemeClr val="tx1"/>
          </a:solidFill>
          <a:latin typeface="Garamond" panose="02020404030301010803" pitchFamily="18" charset="0"/>
          <a:ea typeface="+mn-ea"/>
          <a:cs typeface="+mn-cs"/>
        </a:defRPr>
      </a:lvl3pPr>
      <a:lvl4pPr marL="8683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4pPr>
      <a:lvl5pPr marL="10969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1965517"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0312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4400" y="2011364"/>
            <a:ext cx="1036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08051" y="6423026"/>
            <a:ext cx="3460749" cy="365125"/>
          </a:xfrm>
          <a:prstGeom prst="rect">
            <a:avLst/>
          </a:prstGeom>
        </p:spPr>
        <p:txBody>
          <a:bodyPr vert="horz" lIns="91440" tIns="45720" rIns="45720" bIns="45720" rtlCol="0" anchor="ctr"/>
          <a:lstStyle>
            <a:lvl1pPr algn="l">
              <a:defRPr sz="1050">
                <a:solidFill>
                  <a:schemeClr val="tx1"/>
                </a:solidFill>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4"/>
          </p:nvPr>
        </p:nvSpPr>
        <p:spPr>
          <a:xfrm>
            <a:off x="11019367" y="6423026"/>
            <a:ext cx="946151" cy="365125"/>
          </a:xfrm>
          <a:prstGeom prst="rect">
            <a:avLst/>
          </a:prstGeom>
        </p:spPr>
        <p:txBody>
          <a:bodyPr vert="horz" wrap="square" lIns="45720" tIns="45720" rIns="91440" bIns="45720" numCol="1" anchor="ctr" anchorCtr="0" compatLnSpc="1">
            <a:prstTxWarp prst="textNoShape">
              <a:avLst/>
            </a:prstTxWarp>
          </a:bodyPr>
          <a:lstStyle>
            <a:lvl1pPr>
              <a:defRPr sz="1200"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8"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1032" name="Picture 8" descr="New Picture (1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588001" y="6423026"/>
            <a:ext cx="5414433" cy="365125"/>
          </a:xfrm>
          <a:prstGeom prst="rect">
            <a:avLst/>
          </a:prstGeom>
        </p:spPr>
        <p:txBody>
          <a:bodyPr vert="horz" lIns="91440" tIns="45720" rIns="91440" bIns="45720" rtlCol="0" anchor="ctr"/>
          <a:lstStyle>
            <a:lvl1pPr algn="r">
              <a:defRPr sz="1050" i="1">
                <a:solidFill>
                  <a:schemeClr val="tx1"/>
                </a:solidFill>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21985575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fontAlgn="base" hangingPunct="1">
        <a:lnSpc>
          <a:spcPct val="85000"/>
        </a:lnSpc>
        <a:spcBef>
          <a:spcPct val="0"/>
        </a:spcBef>
        <a:spcAft>
          <a:spcPct val="0"/>
        </a:spcAft>
        <a:defRPr sz="4000" kern="1200" cap="all">
          <a:solidFill>
            <a:srgbClr val="FFFFFF"/>
          </a:solidFill>
          <a:latin typeface="Garamond" panose="02020404030301010803" pitchFamily="18" charset="0"/>
          <a:ea typeface="+mj-ea"/>
          <a:cs typeface="+mj-cs"/>
        </a:defRPr>
      </a:lvl1pPr>
      <a:lvl2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2pPr>
      <a:lvl3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3pPr>
      <a:lvl4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4pPr>
      <a:lvl5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5pPr>
      <a:lvl6pPr marL="457200" algn="l" rtl="0" eaLnBrk="1" fontAlgn="base" hangingPunct="1">
        <a:lnSpc>
          <a:spcPct val="85000"/>
        </a:lnSpc>
        <a:spcBef>
          <a:spcPct val="0"/>
        </a:spcBef>
        <a:spcAft>
          <a:spcPct val="0"/>
        </a:spcAft>
        <a:defRPr sz="4000">
          <a:solidFill>
            <a:srgbClr val="FFFFFF"/>
          </a:solidFill>
          <a:latin typeface="Corbel" panose="020B0503020204020204" pitchFamily="34" charset="0"/>
        </a:defRPr>
      </a:lvl6pPr>
      <a:lvl7pPr marL="914400" algn="l" rtl="0" eaLnBrk="1" fontAlgn="base" hangingPunct="1">
        <a:lnSpc>
          <a:spcPct val="85000"/>
        </a:lnSpc>
        <a:spcBef>
          <a:spcPct val="0"/>
        </a:spcBef>
        <a:spcAft>
          <a:spcPct val="0"/>
        </a:spcAft>
        <a:defRPr sz="4000">
          <a:solidFill>
            <a:srgbClr val="FFFFFF"/>
          </a:solidFill>
          <a:latin typeface="Corbel" panose="020B0503020204020204" pitchFamily="34" charset="0"/>
        </a:defRPr>
      </a:lvl7pPr>
      <a:lvl8pPr marL="1371600" algn="l" rtl="0" eaLnBrk="1" fontAlgn="base" hangingPunct="1">
        <a:lnSpc>
          <a:spcPct val="85000"/>
        </a:lnSpc>
        <a:spcBef>
          <a:spcPct val="0"/>
        </a:spcBef>
        <a:spcAft>
          <a:spcPct val="0"/>
        </a:spcAft>
        <a:defRPr sz="4000">
          <a:solidFill>
            <a:srgbClr val="FFFFFF"/>
          </a:solidFill>
          <a:latin typeface="Corbel" panose="020B0503020204020204" pitchFamily="34" charset="0"/>
        </a:defRPr>
      </a:lvl8pPr>
      <a:lvl9pPr marL="1828800" algn="l" rtl="0" eaLnBrk="1" fontAlgn="base" hangingPunct="1">
        <a:lnSpc>
          <a:spcPct val="85000"/>
        </a:lnSpc>
        <a:spcBef>
          <a:spcPct val="0"/>
        </a:spcBef>
        <a:spcAft>
          <a:spcPct val="0"/>
        </a:spcAft>
        <a:defRPr sz="4000">
          <a:solidFill>
            <a:srgbClr val="FFFFFF"/>
          </a:solidFill>
          <a:latin typeface="Corbel" panose="020B0503020204020204" pitchFamily="34" charset="0"/>
        </a:defRPr>
      </a:lvl9pPr>
    </p:titleStyle>
    <p:bodyStyle>
      <a:lvl1pPr marL="182563" indent="-182563" algn="l" rtl="0" eaLnBrk="1" fontAlgn="base"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Garamond" panose="02020404030301010803" pitchFamily="18" charset="0"/>
          <a:ea typeface="+mn-ea"/>
          <a:cs typeface="+mn-cs"/>
        </a:defRPr>
      </a:lvl1pPr>
      <a:lvl2pPr marL="4111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Garamond" panose="02020404030301010803" pitchFamily="18" charset="0"/>
          <a:ea typeface="+mn-ea"/>
          <a:cs typeface="+mn-cs"/>
        </a:defRPr>
      </a:lvl2pPr>
      <a:lvl3pPr marL="6397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400" kern="1200">
          <a:solidFill>
            <a:schemeClr val="tx1"/>
          </a:solidFill>
          <a:latin typeface="Garamond" panose="02020404030301010803" pitchFamily="18" charset="0"/>
          <a:ea typeface="+mn-ea"/>
          <a:cs typeface="+mn-cs"/>
        </a:defRPr>
      </a:lvl3pPr>
      <a:lvl4pPr marL="8683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4pPr>
      <a:lvl5pPr marL="10969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hyperlink" Target="https://www.jsums.edu/titleix/"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9757"/>
            <a:ext cx="7734300" cy="1394831"/>
          </a:xfrm>
        </p:spPr>
        <p:txBody>
          <a:bodyPr>
            <a:normAutofit/>
          </a:bodyPr>
          <a:lstStyle/>
          <a:p>
            <a:pPr algn="ctr"/>
            <a:r>
              <a:rPr lang="en-US" sz="3200" b="1" dirty="0"/>
              <a:t>Title ix reporting:</a:t>
            </a:r>
            <a:br>
              <a:rPr lang="en-US" sz="3200" b="1" dirty="0"/>
            </a:br>
            <a:r>
              <a:rPr lang="en-US" sz="3200" b="1" dirty="0"/>
              <a:t> </a:t>
            </a:r>
            <a:r>
              <a:rPr lang="en-US" sz="3200" b="1" dirty="0" smtClean="0"/>
              <a:t>a title ix guide for </a:t>
            </a:r>
            <a:br>
              <a:rPr lang="en-US" sz="3200" b="1" dirty="0" smtClean="0"/>
            </a:br>
            <a:r>
              <a:rPr lang="en-US" sz="3200" b="1" dirty="0" err="1" smtClean="0"/>
              <a:t>jsu</a:t>
            </a:r>
            <a:r>
              <a:rPr lang="en-US" sz="3200" b="1" dirty="0" smtClean="0"/>
              <a:t> ambassadors</a:t>
            </a:r>
            <a:endParaRPr lang="en-US" sz="3200" b="1" dirty="0"/>
          </a:p>
        </p:txBody>
      </p:sp>
      <p:pic>
        <p:nvPicPr>
          <p:cNvPr id="5" name="Content Placeholder 4"/>
          <p:cNvPicPr>
            <a:picLocks noGrp="1" noChangeAspect="1"/>
          </p:cNvPicPr>
          <p:nvPr>
            <p:ph idx="1"/>
          </p:nvPr>
        </p:nvPicPr>
        <p:blipFill>
          <a:blip r:embed="rId2"/>
          <a:stretch>
            <a:fillRect/>
          </a:stretch>
        </p:blipFill>
        <p:spPr>
          <a:xfrm>
            <a:off x="2356555" y="2011363"/>
            <a:ext cx="7478889" cy="4206875"/>
          </a:xfrm>
          <a:prstGeom prst="rect">
            <a:avLst/>
          </a:prstGeom>
        </p:spPr>
      </p:pic>
    </p:spTree>
    <p:extLst>
      <p:ext uri="{BB962C8B-B14F-4D97-AF65-F5344CB8AC3E}">
        <p14:creationId xmlns:p14="http://schemas.microsoft.com/office/powerpoint/2010/main" val="106967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Sexual harassment (nonverbal)</a:t>
            </a:r>
          </a:p>
        </p:txBody>
      </p:sp>
      <p:sp>
        <p:nvSpPr>
          <p:cNvPr id="3" name="Content Placeholder 2"/>
          <p:cNvSpPr>
            <a:spLocks noGrp="1"/>
          </p:cNvSpPr>
          <p:nvPr>
            <p:ph idx="1"/>
          </p:nvPr>
        </p:nvSpPr>
        <p:spPr>
          <a:xfrm>
            <a:off x="1288973" y="1732548"/>
            <a:ext cx="9904164" cy="5049252"/>
          </a:xfrm>
        </p:spPr>
        <p:txBody>
          <a:bodyPr/>
          <a:lstStyle/>
          <a:p>
            <a:pPr marL="0" indent="0">
              <a:buNone/>
            </a:pPr>
            <a:r>
              <a:rPr lang="en-US" sz="3000" b="1" dirty="0">
                <a:solidFill>
                  <a:srgbClr val="FFFF00"/>
                </a:solidFill>
              </a:rPr>
              <a:t>Nonverbal – May include, but not limited to the following: </a:t>
            </a:r>
          </a:p>
          <a:p>
            <a:pPr marL="342900" indent="-342900">
              <a:buFont typeface="Wingdings" panose="05000000000000000000" pitchFamily="2" charset="2"/>
              <a:buChar char="§"/>
            </a:pPr>
            <a:r>
              <a:rPr lang="en-US" sz="3000" b="1" dirty="0"/>
              <a:t>staring at someone for an unnatural period of time (i.e. undressing someone with one’s eyes”); </a:t>
            </a:r>
          </a:p>
          <a:p>
            <a:pPr marL="342900" indent="-342900">
              <a:buFont typeface="Wingdings" panose="05000000000000000000" pitchFamily="2" charset="2"/>
              <a:buChar char="§"/>
            </a:pPr>
            <a:r>
              <a:rPr lang="en-US" sz="3000" b="1" dirty="0">
                <a:solidFill>
                  <a:srgbClr val="FFFF00"/>
                </a:solidFill>
              </a:rPr>
              <a:t>blowing kisses; </a:t>
            </a:r>
          </a:p>
          <a:p>
            <a:pPr marL="342900" indent="-342900">
              <a:buFont typeface="Wingdings" panose="05000000000000000000" pitchFamily="2" charset="2"/>
              <a:buChar char="§"/>
            </a:pPr>
            <a:r>
              <a:rPr lang="en-US" sz="3000" b="1" dirty="0"/>
              <a:t>Winking or licking of one’s lips in a suggestive manner; </a:t>
            </a:r>
          </a:p>
          <a:p>
            <a:pPr marL="342900" indent="-342900">
              <a:buFont typeface="Wingdings" panose="05000000000000000000" pitchFamily="2" charset="2"/>
              <a:buChar char="§"/>
            </a:pPr>
            <a:r>
              <a:rPr lang="en-US" sz="3000" b="1" dirty="0">
                <a:solidFill>
                  <a:srgbClr val="FFFF00"/>
                </a:solidFill>
              </a:rPr>
              <a:t>displaying/showing sexually oriented pictures or cartoons; using/showing sexually oriented screen savers; or</a:t>
            </a:r>
          </a:p>
          <a:p>
            <a:pPr marL="342900" indent="-342900">
              <a:buFont typeface="Wingdings" panose="05000000000000000000" pitchFamily="2" charset="2"/>
              <a:buChar char="§"/>
            </a:pPr>
            <a:r>
              <a:rPr lang="en-US" sz="3000" b="1" dirty="0"/>
              <a:t>making lewd or obscene gestures with one’s hands.</a:t>
            </a:r>
          </a:p>
          <a:p>
            <a:pPr marL="0" indent="0">
              <a:buNone/>
            </a:pPr>
            <a:endParaRPr lang="en-US" sz="3200" b="1" dirty="0"/>
          </a:p>
        </p:txBody>
      </p:sp>
    </p:spTree>
    <p:extLst>
      <p:ext uri="{BB962C8B-B14F-4D97-AF65-F5344CB8AC3E}">
        <p14:creationId xmlns:p14="http://schemas.microsoft.com/office/powerpoint/2010/main" val="239862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Sexual harassment (physical contact)</a:t>
            </a:r>
          </a:p>
        </p:txBody>
      </p:sp>
      <p:sp>
        <p:nvSpPr>
          <p:cNvPr id="3" name="Content Placeholder 2"/>
          <p:cNvSpPr>
            <a:spLocks noGrp="1"/>
          </p:cNvSpPr>
          <p:nvPr>
            <p:ph idx="1"/>
          </p:nvPr>
        </p:nvSpPr>
        <p:spPr>
          <a:xfrm>
            <a:off x="539827" y="1732548"/>
            <a:ext cx="10653310" cy="5049252"/>
          </a:xfrm>
        </p:spPr>
        <p:txBody>
          <a:bodyPr/>
          <a:lstStyle/>
          <a:p>
            <a:pPr marL="0" lvl="0" indent="0" defTabSz="457200" fontAlgn="auto">
              <a:lnSpc>
                <a:spcPct val="100000"/>
              </a:lnSpc>
              <a:spcBef>
                <a:spcPct val="20000"/>
              </a:spcBef>
              <a:spcAft>
                <a:spcPts val="600"/>
              </a:spcAft>
              <a:buClr>
                <a:prstClr val="white"/>
              </a:buClr>
              <a:buSzPct val="80000"/>
              <a:buNone/>
            </a:pPr>
            <a:r>
              <a:rPr lang="en-US" sz="4000" b="1" dirty="0">
                <a:solidFill>
                  <a:srgbClr val="FFFF00"/>
                </a:solidFill>
                <a:latin typeface="Century Gothic" panose="020B0502020202020204"/>
              </a:rPr>
              <a:t>Physical Contact – May include touching, patting, pinching, bumping, groping, cornering or blocking a passageway, kissing, providing unsolicited back or neck rubs </a:t>
            </a:r>
          </a:p>
          <a:p>
            <a:pPr marL="0" lvl="0" indent="0" defTabSz="457200" fontAlgn="auto">
              <a:lnSpc>
                <a:spcPct val="100000"/>
              </a:lnSpc>
              <a:spcBef>
                <a:spcPct val="20000"/>
              </a:spcBef>
              <a:spcAft>
                <a:spcPts val="600"/>
              </a:spcAft>
              <a:buClr>
                <a:prstClr val="white"/>
              </a:buClr>
              <a:buSzPct val="80000"/>
              <a:buNone/>
            </a:pPr>
            <a:r>
              <a:rPr lang="en-US" sz="4000" b="1" dirty="0">
                <a:solidFill>
                  <a:srgbClr val="FFFF00"/>
                </a:solidFill>
                <a:latin typeface="Century Gothic" panose="020B0502020202020204"/>
              </a:rPr>
              <a:t>Bottom Line:  Any unwanted physical contact. </a:t>
            </a:r>
          </a:p>
          <a:p>
            <a:pPr marL="0" indent="0">
              <a:buNone/>
            </a:pPr>
            <a:endParaRPr lang="en-US" sz="3200" b="1" dirty="0"/>
          </a:p>
        </p:txBody>
      </p:sp>
    </p:spTree>
    <p:extLst>
      <p:ext uri="{BB962C8B-B14F-4D97-AF65-F5344CB8AC3E}">
        <p14:creationId xmlns:p14="http://schemas.microsoft.com/office/powerpoint/2010/main" val="1900833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Sexual assault </a:t>
            </a:r>
          </a:p>
        </p:txBody>
      </p:sp>
      <p:sp>
        <p:nvSpPr>
          <p:cNvPr id="3" name="Content Placeholder 2"/>
          <p:cNvSpPr>
            <a:spLocks noGrp="1"/>
          </p:cNvSpPr>
          <p:nvPr>
            <p:ph idx="1"/>
          </p:nvPr>
        </p:nvSpPr>
        <p:spPr/>
        <p:txBody>
          <a:bodyPr/>
          <a:lstStyle/>
          <a:p>
            <a:pPr marL="0" lvl="0" indent="0">
              <a:buClr>
                <a:prstClr val="white"/>
              </a:buClr>
              <a:buNone/>
            </a:pPr>
            <a:r>
              <a:rPr lang="en-US" sz="4800" b="1" dirty="0">
                <a:solidFill>
                  <a:schemeClr val="tx1">
                    <a:lumMod val="95000"/>
                  </a:schemeClr>
                </a:solidFill>
                <a:latin typeface="Century Gothic" panose="020B0502020202020204"/>
                <a:ea typeface="+mj-ea"/>
                <a:cs typeface="+mj-cs"/>
              </a:rPr>
              <a:t>The term “sexual assault” means any nonconsensual sexual act including when the victim lacks capacity to consent.</a:t>
            </a:r>
            <a:br>
              <a:rPr lang="en-US" sz="4800" b="1" dirty="0">
                <a:solidFill>
                  <a:schemeClr val="tx1">
                    <a:lumMod val="95000"/>
                  </a:schemeClr>
                </a:solidFill>
                <a:latin typeface="Century Gothic" panose="020B0502020202020204"/>
                <a:ea typeface="+mj-ea"/>
                <a:cs typeface="+mj-cs"/>
              </a:rPr>
            </a:br>
            <a:endParaRPr lang="en-US" dirty="0">
              <a:solidFill>
                <a:schemeClr val="tx1">
                  <a:lumMod val="95000"/>
                </a:schemeClr>
              </a:solidFill>
            </a:endParaRPr>
          </a:p>
          <a:p>
            <a:endParaRPr lang="en-US" dirty="0"/>
          </a:p>
        </p:txBody>
      </p:sp>
    </p:spTree>
    <p:extLst>
      <p:ext uri="{BB962C8B-B14F-4D97-AF65-F5344CB8AC3E}">
        <p14:creationId xmlns:p14="http://schemas.microsoft.com/office/powerpoint/2010/main" val="3128122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rape </a:t>
            </a:r>
          </a:p>
        </p:txBody>
      </p:sp>
      <p:sp>
        <p:nvSpPr>
          <p:cNvPr id="3" name="Content Placeholder 2"/>
          <p:cNvSpPr>
            <a:spLocks noGrp="1"/>
          </p:cNvSpPr>
          <p:nvPr>
            <p:ph idx="1"/>
          </p:nvPr>
        </p:nvSpPr>
        <p:spPr>
          <a:xfrm>
            <a:off x="344557" y="2011364"/>
            <a:ext cx="11516139" cy="4206875"/>
          </a:xfrm>
        </p:spPr>
        <p:txBody>
          <a:bodyPr/>
          <a:lstStyle/>
          <a:p>
            <a:pPr marL="0" lvl="0" indent="0">
              <a:buClr>
                <a:prstClr val="white"/>
              </a:buClr>
              <a:buNone/>
            </a:pPr>
            <a:r>
              <a:rPr lang="en-US" sz="4400" b="1" dirty="0" smtClean="0">
                <a:solidFill>
                  <a:schemeClr val="tx1">
                    <a:lumMod val="95000"/>
                  </a:schemeClr>
                </a:solidFill>
                <a:latin typeface="Century Gothic" panose="020B0502020202020204"/>
                <a:ea typeface="+mj-ea"/>
                <a:cs typeface="+mj-cs"/>
              </a:rPr>
              <a:t>Rape is any penetration, no matter how slight, of (1) the vagina or anus of a person by any body part of another person or by an object, or (2) the mouth of a person by a sex organ of another person, without that person’s consent. </a:t>
            </a:r>
            <a:r>
              <a:rPr lang="en-US" sz="4800" b="1" dirty="0">
                <a:solidFill>
                  <a:schemeClr val="tx1">
                    <a:lumMod val="95000"/>
                  </a:schemeClr>
                </a:solidFill>
                <a:latin typeface="Century Gothic" panose="020B0502020202020204"/>
                <a:ea typeface="+mj-ea"/>
                <a:cs typeface="+mj-cs"/>
              </a:rPr>
              <a:t/>
            </a:r>
            <a:br>
              <a:rPr lang="en-US" sz="4800" b="1" dirty="0">
                <a:solidFill>
                  <a:schemeClr val="tx1">
                    <a:lumMod val="95000"/>
                  </a:schemeClr>
                </a:solidFill>
                <a:latin typeface="Century Gothic" panose="020B0502020202020204"/>
                <a:ea typeface="+mj-ea"/>
                <a:cs typeface="+mj-cs"/>
              </a:rPr>
            </a:br>
            <a:endParaRPr lang="en-US" dirty="0">
              <a:solidFill>
                <a:schemeClr val="tx1">
                  <a:lumMod val="95000"/>
                </a:schemeClr>
              </a:solidFill>
            </a:endParaRPr>
          </a:p>
          <a:p>
            <a:endParaRPr lang="en-US" dirty="0"/>
          </a:p>
        </p:txBody>
      </p:sp>
    </p:spTree>
    <p:extLst>
      <p:ext uri="{BB962C8B-B14F-4D97-AF65-F5344CB8AC3E}">
        <p14:creationId xmlns:p14="http://schemas.microsoft.com/office/powerpoint/2010/main" val="415015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Dating and domestic violence</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2800" b="1" dirty="0">
                <a:latin typeface="Century Gothic" panose="020B0502020202020204"/>
              </a:rPr>
              <a:t>Dating/Domestic violence </a:t>
            </a:r>
            <a:r>
              <a:rPr lang="en-US" sz="2800" b="1" dirty="0">
                <a:solidFill>
                  <a:srgbClr val="FFFF00"/>
                </a:solidFill>
                <a:latin typeface="Century Gothic" panose="020B0502020202020204"/>
              </a:rPr>
              <a:t>is a pattern of abusive behavior used to exert power and control over a partner.</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800" b="1" dirty="0">
                <a:latin typeface="Century Gothic" panose="020B0502020202020204"/>
              </a:rPr>
              <a:t>Dating/Domestic violence </a:t>
            </a:r>
            <a:r>
              <a:rPr lang="en-US" sz="2800" b="1" dirty="0">
                <a:solidFill>
                  <a:srgbClr val="FFFF00"/>
                </a:solidFill>
                <a:latin typeface="Century Gothic" panose="020B0502020202020204"/>
              </a:rPr>
              <a:t>can be physical, sexual, emotional, or psychological actions or threats of actions that influence another person. </a:t>
            </a:r>
          </a:p>
          <a:p>
            <a:pPr marL="0" indent="0">
              <a:buNone/>
            </a:pPr>
            <a:endParaRPr lang="en-US" dirty="0"/>
          </a:p>
        </p:txBody>
      </p:sp>
    </p:spTree>
    <p:extLst>
      <p:ext uri="{BB962C8B-B14F-4D97-AF65-F5344CB8AC3E}">
        <p14:creationId xmlns:p14="http://schemas.microsoft.com/office/powerpoint/2010/main" val="46070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stalking</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3200" b="1" dirty="0">
                <a:latin typeface="Century Gothic" panose="020B0502020202020204"/>
              </a:rPr>
              <a:t>Stalking</a:t>
            </a:r>
            <a:r>
              <a:rPr lang="en-US" sz="3200" b="1" dirty="0">
                <a:solidFill>
                  <a:prstClr val="black"/>
                </a:solidFill>
                <a:latin typeface="Century Gothic" panose="020B0502020202020204"/>
              </a:rPr>
              <a:t> </a:t>
            </a:r>
            <a:r>
              <a:rPr lang="en-US" sz="3200" b="1" dirty="0">
                <a:solidFill>
                  <a:srgbClr val="FFFF00"/>
                </a:solidFill>
                <a:latin typeface="Century Gothic" panose="020B0502020202020204"/>
              </a:rPr>
              <a:t>is a course of conduct directed at a specific person that would cause a reasonable person to fear for his/her safety or the safety of others, or to suffer emotional distress.</a:t>
            </a:r>
          </a:p>
          <a:p>
            <a:pPr marL="0" lvl="0" indent="0" defTabSz="457200" fontAlgn="auto">
              <a:lnSpc>
                <a:spcPct val="100000"/>
              </a:lnSpc>
              <a:spcBef>
                <a:spcPct val="20000"/>
              </a:spcBef>
              <a:spcAft>
                <a:spcPts val="600"/>
              </a:spcAft>
              <a:buClr>
                <a:prstClr val="white"/>
              </a:buClr>
              <a:buSzPct val="80000"/>
              <a:buNone/>
            </a:pPr>
            <a:endParaRPr lang="en-US" sz="3200" dirty="0">
              <a:solidFill>
                <a:prstClr val="black"/>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3200" b="1" dirty="0">
                <a:latin typeface="Century Gothic" panose="020B0502020202020204"/>
              </a:rPr>
              <a:t>Stalking</a:t>
            </a:r>
            <a:r>
              <a:rPr lang="en-US" sz="3200" b="1" dirty="0">
                <a:solidFill>
                  <a:prstClr val="black"/>
                </a:solidFill>
                <a:latin typeface="Century Gothic" panose="020B0502020202020204"/>
              </a:rPr>
              <a:t> </a:t>
            </a:r>
            <a:r>
              <a:rPr lang="en-US" sz="3200" b="1" dirty="0">
                <a:solidFill>
                  <a:srgbClr val="FFFF00"/>
                </a:solidFill>
                <a:latin typeface="Century Gothic" panose="020B0502020202020204"/>
              </a:rPr>
              <a:t>may include repeatedly following, harassing, threatening, or intimidating another.</a:t>
            </a:r>
          </a:p>
          <a:p>
            <a:pPr marL="0" indent="0">
              <a:buNone/>
            </a:pPr>
            <a:endParaRPr lang="en-US" dirty="0"/>
          </a:p>
        </p:txBody>
      </p:sp>
    </p:spTree>
    <p:extLst>
      <p:ext uri="{BB962C8B-B14F-4D97-AF65-F5344CB8AC3E}">
        <p14:creationId xmlns:p14="http://schemas.microsoft.com/office/powerpoint/2010/main" val="1540577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 offenses</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2000" b="1" dirty="0">
                <a:solidFill>
                  <a:prstClr val="white"/>
                </a:solidFill>
                <a:latin typeface="Century Gothic" panose="020B0502020202020204"/>
              </a:rPr>
              <a:t>Any sexual act directed against another person, without the </a:t>
            </a:r>
            <a:r>
              <a:rPr lang="en-US" sz="2000" b="1" u="sng" dirty="0">
                <a:solidFill>
                  <a:srgbClr val="FFFF00"/>
                </a:solidFill>
                <a:latin typeface="Century Gothic" panose="020B0502020202020204"/>
              </a:rPr>
              <a:t>consent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of the complainant, including instances where the complainant is incapable of giving </a:t>
            </a:r>
            <a:r>
              <a:rPr lang="en-US" sz="2000" b="1" u="sng" dirty="0">
                <a:solidFill>
                  <a:srgbClr val="FFFF00"/>
                </a:solidFill>
                <a:latin typeface="Century Gothic" panose="020B0502020202020204"/>
              </a:rPr>
              <a:t>consent</a:t>
            </a:r>
            <a:r>
              <a:rPr lang="en-US" sz="2000" b="1" dirty="0">
                <a:solidFill>
                  <a:srgbClr val="FFFF00"/>
                </a:solidFill>
                <a:latin typeface="Century Gothic" panose="020B0502020202020204"/>
              </a:rPr>
              <a:t>.</a:t>
            </a:r>
          </a:p>
          <a:p>
            <a:pPr marL="0" lvl="0" indent="0" defTabSz="457200" fontAlgn="auto">
              <a:lnSpc>
                <a:spcPct val="100000"/>
              </a:lnSpc>
              <a:spcBef>
                <a:spcPct val="20000"/>
              </a:spcBef>
              <a:spcAft>
                <a:spcPts val="600"/>
              </a:spcAft>
              <a:buClr>
                <a:prstClr val="white"/>
              </a:buClr>
              <a:buSzPct val="80000"/>
              <a:buNone/>
            </a:pPr>
            <a:r>
              <a:rPr lang="en-US" sz="2000" b="1" dirty="0">
                <a:solidFill>
                  <a:prstClr val="black"/>
                </a:solidFill>
                <a:latin typeface="Century Gothic" panose="020B0502020202020204"/>
              </a:rPr>
              <a:t>	*	</a:t>
            </a:r>
            <a:r>
              <a:rPr lang="en-US" sz="2000" b="1" dirty="0">
                <a:solidFill>
                  <a:srgbClr val="FFFF00"/>
                </a:solidFill>
                <a:latin typeface="Century Gothic" panose="020B0502020202020204"/>
              </a:rPr>
              <a:t>Fondling</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 The touching of the private body parts of another person for the purpose of sexual gratification, without the </a:t>
            </a:r>
            <a:r>
              <a:rPr lang="en-US" sz="2000" b="1" u="sng" dirty="0">
                <a:solidFill>
                  <a:srgbClr val="FFFF00"/>
                </a:solidFill>
                <a:latin typeface="Century Gothic" panose="020B0502020202020204"/>
              </a:rPr>
              <a:t>consent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of the complainant, including instances where the complainant is incapable of giving </a:t>
            </a:r>
            <a:r>
              <a:rPr lang="en-US" sz="2000" b="1" u="sng" dirty="0">
                <a:solidFill>
                  <a:srgbClr val="FFFF00"/>
                </a:solidFill>
                <a:latin typeface="Century Gothic" panose="020B0502020202020204"/>
              </a:rPr>
              <a:t>consent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because of his/her age or because of his/her temporary or permanent mental incapacity.</a:t>
            </a:r>
          </a:p>
          <a:p>
            <a:pPr marL="0" lvl="0" indent="0" defTabSz="457200" fontAlgn="auto">
              <a:lnSpc>
                <a:spcPct val="100000"/>
              </a:lnSpc>
              <a:spcBef>
                <a:spcPct val="20000"/>
              </a:spcBef>
              <a:spcAft>
                <a:spcPts val="600"/>
              </a:spcAft>
              <a:buClr>
                <a:prstClr val="white"/>
              </a:buClr>
              <a:buSzPct val="80000"/>
              <a:buNone/>
            </a:pPr>
            <a:r>
              <a:rPr lang="en-US" sz="2000" b="1" dirty="0">
                <a:solidFill>
                  <a:prstClr val="black"/>
                </a:solidFill>
                <a:latin typeface="Century Gothic" panose="020B0502020202020204"/>
              </a:rPr>
              <a:t>	*	</a:t>
            </a:r>
            <a:r>
              <a:rPr lang="en-US" sz="2000" b="1" dirty="0">
                <a:solidFill>
                  <a:srgbClr val="FFFF00"/>
                </a:solidFill>
                <a:latin typeface="Century Gothic" panose="020B0502020202020204"/>
              </a:rPr>
              <a:t>Incest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 Sexual intercourse between persons who are related to each other within the degrees wherein marriage is prohibited by law.</a:t>
            </a:r>
          </a:p>
          <a:p>
            <a:pPr marL="0" lvl="0" indent="0" defTabSz="457200" fontAlgn="auto">
              <a:lnSpc>
                <a:spcPct val="100000"/>
              </a:lnSpc>
              <a:spcBef>
                <a:spcPct val="20000"/>
              </a:spcBef>
              <a:spcAft>
                <a:spcPts val="600"/>
              </a:spcAft>
              <a:buClr>
                <a:prstClr val="white"/>
              </a:buClr>
              <a:buSzPct val="80000"/>
              <a:buNone/>
            </a:pPr>
            <a:r>
              <a:rPr lang="en-US" sz="2000" b="1" dirty="0">
                <a:solidFill>
                  <a:prstClr val="black"/>
                </a:solidFill>
                <a:latin typeface="Century Gothic" panose="020B0502020202020204"/>
              </a:rPr>
              <a:t>	*	</a:t>
            </a:r>
            <a:r>
              <a:rPr lang="en-US" sz="2000" b="1" dirty="0">
                <a:solidFill>
                  <a:srgbClr val="FFFF00"/>
                </a:solidFill>
                <a:latin typeface="Century Gothic" panose="020B0502020202020204"/>
              </a:rPr>
              <a:t>Statutory Rape</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 Sexual intercourse with a person who is under the statutory age of</a:t>
            </a:r>
            <a:r>
              <a:rPr lang="en-US" sz="2000" b="1" dirty="0">
                <a:solidFill>
                  <a:prstClr val="black"/>
                </a:solidFill>
                <a:latin typeface="Century Gothic" panose="020B0502020202020204"/>
              </a:rPr>
              <a:t> </a:t>
            </a:r>
            <a:r>
              <a:rPr lang="en-US" sz="2000" b="1" u="sng" dirty="0">
                <a:solidFill>
                  <a:srgbClr val="FFFF00"/>
                </a:solidFill>
                <a:latin typeface="Century Gothic" panose="020B0502020202020204"/>
              </a:rPr>
              <a:t>consent</a:t>
            </a:r>
            <a:r>
              <a:rPr lang="en-US" sz="2000" b="1" dirty="0">
                <a:solidFill>
                  <a:srgbClr val="FFFF00"/>
                </a:solidFill>
                <a:latin typeface="Century Gothic" panose="020B0502020202020204"/>
              </a:rPr>
              <a:t>.</a:t>
            </a:r>
            <a:endParaRPr lang="en-US" sz="2000" dirty="0">
              <a:solidFill>
                <a:prstClr val="white"/>
              </a:solidFill>
            </a:endParaRPr>
          </a:p>
          <a:p>
            <a:endParaRPr lang="en-US" dirty="0"/>
          </a:p>
        </p:txBody>
      </p:sp>
    </p:spTree>
    <p:extLst>
      <p:ext uri="{BB962C8B-B14F-4D97-AF65-F5344CB8AC3E}">
        <p14:creationId xmlns:p14="http://schemas.microsoft.com/office/powerpoint/2010/main" val="388880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What should be reported? </a:t>
            </a:r>
          </a:p>
        </p:txBody>
      </p:sp>
      <p:sp>
        <p:nvSpPr>
          <p:cNvPr id="3" name="Content Placeholder 2"/>
          <p:cNvSpPr>
            <a:spLocks noGrp="1"/>
          </p:cNvSpPr>
          <p:nvPr>
            <p:ph idx="1"/>
          </p:nvPr>
        </p:nvSpPr>
        <p:spPr/>
        <p:txBody>
          <a:bodyPr/>
          <a:lstStyle/>
          <a:p>
            <a:r>
              <a:rPr lang="en-US" sz="2800" dirty="0">
                <a:latin typeface="Arial" panose="020B0604020202020204" pitchFamily="34" charset="0"/>
                <a:cs typeface="Arial" panose="020B0604020202020204" pitchFamily="34" charset="0"/>
              </a:rPr>
              <a:t>Examples of comments in which a report should be made:</a:t>
            </a:r>
          </a:p>
          <a:p>
            <a:pPr marL="685800" indent="-222250">
              <a:buFont typeface="Courier New" panose="02070309020205020404" pitchFamily="49" charset="0"/>
              <a:buChar char="o"/>
            </a:pPr>
            <a:r>
              <a:rPr lang="en-US" sz="2800" dirty="0">
                <a:latin typeface="Arial" panose="020B0604020202020204" pitchFamily="34" charset="0"/>
                <a:cs typeface="Arial" panose="020B0604020202020204" pitchFamily="34" charset="0"/>
              </a:rPr>
              <a:t>I had sex on Friday night that I wasn’t “100 percent” comfortable with.</a:t>
            </a:r>
          </a:p>
          <a:p>
            <a:pPr marL="685800" indent="-222250">
              <a:buFont typeface="Courier New" panose="02070309020205020404" pitchFamily="49" charset="0"/>
              <a:buChar char="o"/>
            </a:pPr>
            <a:r>
              <a:rPr lang="en-US" sz="2800" dirty="0">
                <a:latin typeface="Arial" panose="020B0604020202020204" pitchFamily="34" charset="0"/>
                <a:cs typeface="Arial" panose="020B0604020202020204" pitchFamily="34" charset="0"/>
              </a:rPr>
              <a:t>I had a drink at a party, blacked out, and woke up naked next to someone I have never met before. I am not sure what happened or how I got there.</a:t>
            </a:r>
          </a:p>
          <a:p>
            <a:pPr marL="685800" indent="-222250">
              <a:buFont typeface="Courier New" panose="02070309020205020404" pitchFamily="49" charset="0"/>
              <a:buChar char="o"/>
            </a:pPr>
            <a:r>
              <a:rPr lang="en-US" sz="2800" dirty="0">
                <a:latin typeface="Arial" panose="020B0604020202020204" pitchFamily="34" charset="0"/>
                <a:cs typeface="Arial" panose="020B0604020202020204" pitchFamily="34" charset="0"/>
              </a:rPr>
              <a:t>This person kept asking me to have sex last night and I eventually did although I didn’t want to do so.</a:t>
            </a:r>
          </a:p>
          <a:p>
            <a:pPr marL="0" lvl="0" indent="0">
              <a:buClr>
                <a:prstClr val="white"/>
              </a:buClr>
              <a:buNone/>
            </a:pPr>
            <a:r>
              <a:rPr lang="en-US" sz="4800" b="1" dirty="0">
                <a:solidFill>
                  <a:schemeClr val="tx1">
                    <a:lumMod val="95000"/>
                  </a:schemeClr>
                </a:solidFill>
                <a:latin typeface="Century Gothic" panose="020B0502020202020204"/>
                <a:ea typeface="+mj-ea"/>
                <a:cs typeface="+mj-cs"/>
              </a:rPr>
              <a:t/>
            </a:r>
            <a:br>
              <a:rPr lang="en-US" sz="4800" b="1" dirty="0">
                <a:solidFill>
                  <a:schemeClr val="tx1">
                    <a:lumMod val="95000"/>
                  </a:schemeClr>
                </a:solidFill>
                <a:latin typeface="Century Gothic" panose="020B0502020202020204"/>
                <a:ea typeface="+mj-ea"/>
                <a:cs typeface="+mj-cs"/>
              </a:rPr>
            </a:br>
            <a:endParaRPr lang="en-US" dirty="0">
              <a:solidFill>
                <a:schemeClr val="tx1">
                  <a:lumMod val="95000"/>
                </a:schemeClr>
              </a:solidFill>
            </a:endParaRPr>
          </a:p>
          <a:p>
            <a:endParaRPr lang="en-US" dirty="0"/>
          </a:p>
        </p:txBody>
      </p:sp>
    </p:spTree>
    <p:extLst>
      <p:ext uri="{BB962C8B-B14F-4D97-AF65-F5344CB8AC3E}">
        <p14:creationId xmlns:p14="http://schemas.microsoft.com/office/powerpoint/2010/main" val="2046683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Who should the report be made to?</a:t>
            </a:r>
          </a:p>
        </p:txBody>
      </p:sp>
      <p:sp>
        <p:nvSpPr>
          <p:cNvPr id="3" name="Content Placeholder 2"/>
          <p:cNvSpPr>
            <a:spLocks noGrp="1"/>
          </p:cNvSpPr>
          <p:nvPr>
            <p:ph idx="1"/>
          </p:nvPr>
        </p:nvSpPr>
        <p:spPr/>
        <p:txBody>
          <a:bodyPr/>
          <a:lstStyle/>
          <a:p>
            <a:r>
              <a:rPr lang="en-US" sz="2000" dirty="0">
                <a:latin typeface="Arial" panose="020B0604020202020204" pitchFamily="34" charset="0"/>
                <a:cs typeface="Arial" panose="020B0604020202020204" pitchFamily="34" charset="0"/>
              </a:rPr>
              <a:t>If a student reports an incident of sexual violence to you, a report should be made to the Title IX office as quickly as possible. </a:t>
            </a:r>
          </a:p>
          <a:p>
            <a:r>
              <a:rPr lang="en-US" sz="2000" dirty="0">
                <a:latin typeface="Arial" panose="020B0604020202020204" pitchFamily="34" charset="0"/>
                <a:cs typeface="Arial" panose="020B0604020202020204" pitchFamily="34" charset="0"/>
              </a:rPr>
              <a:t>You should provide any relevant details that you have (i.e., name of student(s) involved, location of incident, if physical violence was allegedly used, etc.).</a:t>
            </a:r>
          </a:p>
          <a:p>
            <a:r>
              <a:rPr lang="en-US" sz="2000" dirty="0">
                <a:latin typeface="Arial" panose="020B0604020202020204" pitchFamily="34" charset="0"/>
                <a:cs typeface="Arial" panose="020B0604020202020204" pitchFamily="34" charset="0"/>
              </a:rPr>
              <a:t>Once this information has been communicated, you have fulfilled your responsibility to report incidents of sexual violence.</a:t>
            </a:r>
          </a:p>
          <a:p>
            <a:r>
              <a:rPr lang="en-US" sz="2000" dirty="0">
                <a:latin typeface="Arial" panose="020B0604020202020204" pitchFamily="34" charset="0"/>
                <a:cs typeface="Arial" panose="020B0604020202020204" pitchFamily="34" charset="0"/>
              </a:rPr>
              <a:t>Once the Title IX Coordinator (TIXC) receives the report, the appropriate University officials will be engaged to examine the report. </a:t>
            </a:r>
          </a:p>
          <a:p>
            <a:r>
              <a:rPr lang="en-US" sz="2000" dirty="0">
                <a:latin typeface="Arial" panose="020B0604020202020204" pitchFamily="34" charset="0"/>
                <a:cs typeface="Arial" panose="020B0604020202020204" pitchFamily="34" charset="0"/>
              </a:rPr>
              <a:t>You are only expected to report what you have been told; you do not need to independently investigate, or otherwise attempt to resolve the complaint.</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196095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Essential reporting requirements</a:t>
            </a:r>
          </a:p>
        </p:txBody>
      </p:sp>
      <p:sp>
        <p:nvSpPr>
          <p:cNvPr id="3" name="Content Placeholder 2"/>
          <p:cNvSpPr>
            <a:spLocks noGrp="1"/>
          </p:cNvSpPr>
          <p:nvPr>
            <p:ph idx="1"/>
          </p:nvPr>
        </p:nvSpPr>
        <p:spPr>
          <a:xfrm>
            <a:off x="1244906" y="2016087"/>
            <a:ext cx="9672810" cy="4765715"/>
          </a:xfrm>
        </p:spPr>
        <p:txBody>
          <a:bodyPr/>
          <a:lstStyle/>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Once you, as </a:t>
            </a:r>
            <a:r>
              <a:rPr lang="en-US" sz="2800" b="1" dirty="0" smtClean="0">
                <a:solidFill>
                  <a:srgbClr val="FFFF00"/>
                </a:solidFill>
                <a:latin typeface="Century Gothic" panose="020B0502020202020204"/>
              </a:rPr>
              <a:t>an Ambassador, </a:t>
            </a:r>
            <a:r>
              <a:rPr lang="en-US" sz="2800" b="1" dirty="0">
                <a:solidFill>
                  <a:srgbClr val="FFFF00"/>
                </a:solidFill>
                <a:latin typeface="Century Gothic" panose="020B0502020202020204"/>
              </a:rPr>
              <a:t>becomes aware of a situation involving sexual harassment or sexual misconduct, through actual or constructive notice, the information must be communicated to the Title IX office.</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Even if the individual does not plan to file a complaint with Title IX or does not want to speak with Title IX, Title IX still needs to be informed of the situation. </a:t>
            </a:r>
          </a:p>
          <a:p>
            <a:pPr marL="0" indent="0">
              <a:buNone/>
            </a:pPr>
            <a:endParaRPr lang="en-US" dirty="0"/>
          </a:p>
        </p:txBody>
      </p:sp>
    </p:spTree>
    <p:extLst>
      <p:ext uri="{BB962C8B-B14F-4D97-AF65-F5344CB8AC3E}">
        <p14:creationId xmlns:p14="http://schemas.microsoft.com/office/powerpoint/2010/main" val="16701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82563" indent="-182563">
              <a:lnSpc>
                <a:spcPct val="90000"/>
              </a:lnSpc>
              <a:spcBef>
                <a:spcPts val="1200"/>
              </a:spcBef>
              <a:spcAft>
                <a:spcPts val="200"/>
              </a:spcAft>
            </a:pPr>
            <a:r>
              <a:rPr lang="en-US" sz="2200" b="1" dirty="0">
                <a:solidFill>
                  <a:prstClr val="white"/>
                </a:solidFill>
                <a:ea typeface="+mn-ea"/>
                <a:cs typeface="+mn-cs"/>
              </a:rPr>
              <a:t> </a:t>
            </a:r>
            <a:br>
              <a:rPr lang="en-US" sz="2200" b="1" dirty="0">
                <a:solidFill>
                  <a:prstClr val="white"/>
                </a:solidFill>
                <a:ea typeface="+mn-ea"/>
                <a:cs typeface="+mn-cs"/>
              </a:rPr>
            </a:br>
            <a:r>
              <a:rPr lang="en-US" sz="6000" b="1" dirty="0">
                <a:solidFill>
                  <a:prstClr val="white"/>
                </a:solidFill>
                <a:ea typeface="+mn-ea"/>
                <a:cs typeface="+mn-cs"/>
              </a:rPr>
              <a:t>overview</a:t>
            </a:r>
            <a:r>
              <a:rPr lang="en-US" b="1" dirty="0">
                <a:solidFill>
                  <a:prstClr val="white"/>
                </a:solidFill>
                <a:ea typeface="+mn-ea"/>
                <a:cs typeface="+mn-cs"/>
              </a:rPr>
              <a:t> </a:t>
            </a:r>
            <a:r>
              <a:rPr lang="en-US" sz="2200" cap="none" dirty="0">
                <a:solidFill>
                  <a:prstClr val="white"/>
                </a:solidFill>
                <a:ea typeface="+mn-ea"/>
                <a:cs typeface="+mn-cs"/>
              </a:rPr>
              <a:t/>
            </a:r>
            <a:br>
              <a:rPr lang="en-US" sz="2200" cap="none" dirty="0">
                <a:solidFill>
                  <a:prstClr val="white"/>
                </a:solidFill>
                <a:ea typeface="+mn-ea"/>
                <a:cs typeface="+mn-cs"/>
              </a:rPr>
            </a:br>
            <a:endParaRPr lang="en-US" dirty="0"/>
          </a:p>
        </p:txBody>
      </p:sp>
      <p:sp>
        <p:nvSpPr>
          <p:cNvPr id="3" name="Content Placeholder 2"/>
          <p:cNvSpPr>
            <a:spLocks noGrp="1"/>
          </p:cNvSpPr>
          <p:nvPr>
            <p:ph idx="1"/>
          </p:nvPr>
        </p:nvSpPr>
        <p:spPr>
          <a:xfrm>
            <a:off x="1718631" y="1872868"/>
            <a:ext cx="8119431" cy="4345372"/>
          </a:xfrm>
        </p:spPr>
        <p:txBody>
          <a:bodyPr/>
          <a:lstStyle/>
          <a:p>
            <a:pPr marL="0" indent="0">
              <a:buNone/>
            </a:pPr>
            <a:endParaRPr lang="en-US" dirty="0"/>
          </a:p>
          <a:p>
            <a:pPr>
              <a:buFont typeface="Wingdings" panose="05000000000000000000" pitchFamily="2" charset="2"/>
              <a:buChar char="v"/>
            </a:pPr>
            <a:r>
              <a:rPr lang="en-US" sz="3200" b="1" dirty="0"/>
              <a:t>Definitions </a:t>
            </a:r>
          </a:p>
          <a:p>
            <a:pPr>
              <a:buFont typeface="Wingdings" panose="05000000000000000000" pitchFamily="2" charset="2"/>
              <a:buChar char="v"/>
            </a:pPr>
            <a:r>
              <a:rPr lang="en-US" sz="3200" b="1" dirty="0"/>
              <a:t>Reporting Requirements</a:t>
            </a:r>
          </a:p>
          <a:p>
            <a:pPr>
              <a:buFont typeface="Wingdings" panose="05000000000000000000" pitchFamily="2" charset="2"/>
              <a:buChar char="v"/>
            </a:pPr>
            <a:r>
              <a:rPr lang="en-US" sz="3200" b="1" dirty="0"/>
              <a:t>Confidentiality</a:t>
            </a:r>
          </a:p>
          <a:p>
            <a:pPr>
              <a:buFont typeface="Wingdings" panose="05000000000000000000" pitchFamily="2" charset="2"/>
              <a:buChar char="v"/>
            </a:pPr>
            <a:r>
              <a:rPr lang="en-US" sz="3200" b="1" dirty="0"/>
              <a:t>Protect and Serve – What is in the best interest of the University and its student population and how you can help?</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08995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Essential compliance elements </a:t>
            </a:r>
          </a:p>
        </p:txBody>
      </p:sp>
      <p:sp>
        <p:nvSpPr>
          <p:cNvPr id="3" name="Content Placeholder 2"/>
          <p:cNvSpPr>
            <a:spLocks noGrp="1"/>
          </p:cNvSpPr>
          <p:nvPr>
            <p:ph idx="1"/>
          </p:nvPr>
        </p:nvSpPr>
        <p:spPr/>
        <p:txBody>
          <a:bodyPr/>
          <a:lstStyle/>
          <a:p>
            <a:pPr marL="457200" lvl="0" indent="-457200"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2800" b="1" dirty="0">
                <a:solidFill>
                  <a:srgbClr val="FFFF00"/>
                </a:solidFill>
                <a:latin typeface="Century Gothic" panose="020B0502020202020204"/>
              </a:rPr>
              <a:t>JSU </a:t>
            </a:r>
            <a:r>
              <a:rPr lang="en-US" sz="2800" b="1" i="1" u="sng" dirty="0">
                <a:solidFill>
                  <a:srgbClr val="FFFF00"/>
                </a:solidFill>
                <a:latin typeface="Century Gothic" panose="020B0502020202020204"/>
              </a:rPr>
              <a:t>MUST</a:t>
            </a:r>
            <a:r>
              <a:rPr lang="en-US" sz="2800" b="1" dirty="0">
                <a:solidFill>
                  <a:srgbClr val="FFFF00"/>
                </a:solidFill>
                <a:latin typeface="Century Gothic" panose="020B0502020202020204"/>
              </a:rPr>
              <a:t> take immediate and appropriate steps to investigate all allegations of sexual harassment and sexual misconduct</a:t>
            </a:r>
          </a:p>
          <a:p>
            <a:pPr marL="457200" lvl="0" indent="-457200"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2800" b="1" dirty="0">
                <a:solidFill>
                  <a:srgbClr val="FFFF00"/>
                </a:solidFill>
                <a:latin typeface="Century Gothic" panose="020B0502020202020204"/>
              </a:rPr>
              <a:t>JSU will respond promptly and effectively to:</a:t>
            </a:r>
            <a:endParaRPr lang="en-US"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b="1" dirty="0">
                <a:solidFill>
                  <a:srgbClr val="FFFF00"/>
                </a:solidFill>
                <a:latin typeface="Century Gothic" panose="020B0502020202020204"/>
              </a:rPr>
              <a:t>                  </a:t>
            </a:r>
            <a:r>
              <a:rPr lang="en-US" sz="2800" b="1" dirty="0">
                <a:solidFill>
                  <a:srgbClr val="FFFF00"/>
                </a:solidFill>
                <a:latin typeface="Century Gothic" panose="020B0502020202020204"/>
              </a:rPr>
              <a:t>Stop the harassment or misconduct</a:t>
            </a:r>
          </a:p>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              Remedy the effects </a:t>
            </a:r>
          </a:p>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              Prevent the recurrence </a:t>
            </a:r>
          </a:p>
          <a:p>
            <a:pPr marL="0" indent="0">
              <a:buNone/>
            </a:pPr>
            <a:endParaRPr lang="en-US" dirty="0"/>
          </a:p>
        </p:txBody>
      </p:sp>
    </p:spTree>
    <p:extLst>
      <p:ext uri="{BB962C8B-B14F-4D97-AF65-F5344CB8AC3E}">
        <p14:creationId xmlns:p14="http://schemas.microsoft.com/office/powerpoint/2010/main" val="3453676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On-campus vs. off-campus</a:t>
            </a:r>
          </a:p>
        </p:txBody>
      </p:sp>
      <p:sp>
        <p:nvSpPr>
          <p:cNvPr id="3" name="Content Placeholder 2"/>
          <p:cNvSpPr>
            <a:spLocks noGrp="1"/>
          </p:cNvSpPr>
          <p:nvPr>
            <p:ph idx="1"/>
          </p:nvPr>
        </p:nvSpPr>
        <p:spPr>
          <a:xfrm>
            <a:off x="804231" y="1752601"/>
            <a:ext cx="10664328" cy="4465638"/>
          </a:xfrm>
        </p:spPr>
        <p:txBody>
          <a:bodyPr/>
          <a:lstStyle/>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Title IX applies to reports of sexual harassment in education programs and activities – which include the following:</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Buildings or other locations that are part of the school’s operations, including remote learning platforms;</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Off-campus settings if the school exercised substantial control over the respondent and the context in which the alleged sexual harassment occurred; and</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Off-campus buildings owned or controlled by a student organization officially recognized by the University, such as a building </a:t>
            </a:r>
            <a:r>
              <a:rPr lang="en-US" sz="2400" b="1" u="sng" dirty="0">
                <a:solidFill>
                  <a:prstClr val="white"/>
                </a:solidFill>
                <a:latin typeface="Century Gothic" panose="020B0502020202020204"/>
              </a:rPr>
              <a:t>owned </a:t>
            </a:r>
            <a:r>
              <a:rPr lang="en-US" sz="2400" b="1" dirty="0">
                <a:solidFill>
                  <a:prstClr val="white"/>
                </a:solidFill>
                <a:latin typeface="Century Gothic" panose="020B0502020202020204"/>
              </a:rPr>
              <a:t>by a recognized fraternity or sorority.</a:t>
            </a:r>
          </a:p>
          <a:p>
            <a:pPr marL="0" indent="0">
              <a:buNone/>
            </a:pPr>
            <a:endParaRPr lang="en-US" dirty="0"/>
          </a:p>
        </p:txBody>
      </p:sp>
    </p:spTree>
    <p:extLst>
      <p:ext uri="{BB962C8B-B14F-4D97-AF65-F5344CB8AC3E}">
        <p14:creationId xmlns:p14="http://schemas.microsoft.com/office/powerpoint/2010/main" val="3517079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Who needs to report?</a:t>
            </a:r>
          </a:p>
        </p:txBody>
      </p:sp>
      <p:sp>
        <p:nvSpPr>
          <p:cNvPr id="3" name="Content Placeholder 2"/>
          <p:cNvSpPr>
            <a:spLocks noGrp="1"/>
          </p:cNvSpPr>
          <p:nvPr>
            <p:ph idx="1"/>
          </p:nvPr>
        </p:nvSpPr>
        <p:spPr>
          <a:xfrm>
            <a:off x="1465243" y="1839816"/>
            <a:ext cx="8847157" cy="4021157"/>
          </a:xfrm>
        </p:spPr>
        <p:txBody>
          <a:bodyPr/>
          <a:lstStyle/>
          <a:p>
            <a:pPr marL="0" lvl="0" indent="0" defTabSz="457200" fontAlgn="auto">
              <a:lnSpc>
                <a:spcPct val="100000"/>
              </a:lnSpc>
              <a:spcBef>
                <a:spcPct val="20000"/>
              </a:spcBef>
              <a:spcAft>
                <a:spcPts val="600"/>
              </a:spcAft>
              <a:buClr>
                <a:prstClr val="white"/>
              </a:buClr>
              <a:buSzPct val="80000"/>
              <a:buNone/>
            </a:pPr>
            <a:r>
              <a:rPr lang="en-US" sz="3600" b="1" u="sng" dirty="0">
                <a:solidFill>
                  <a:srgbClr val="FFFF00"/>
                </a:solidFill>
                <a:latin typeface="Century Gothic" panose="020B0502020202020204"/>
              </a:rPr>
              <a:t>ANYONE</a:t>
            </a:r>
            <a:r>
              <a:rPr lang="en-US" sz="3600" b="1" dirty="0">
                <a:solidFill>
                  <a:prstClr val="black"/>
                </a:solidFill>
                <a:latin typeface="Century Gothic" panose="020B0502020202020204"/>
              </a:rPr>
              <a:t> </a:t>
            </a:r>
            <a:r>
              <a:rPr lang="en-US" sz="3600" b="1" dirty="0">
                <a:solidFill>
                  <a:prstClr val="white"/>
                </a:solidFill>
                <a:latin typeface="Century Gothic" panose="020B0502020202020204"/>
              </a:rPr>
              <a:t>who experiences, observes, or hears about an incident of sexual harassment or sex discrimination should report it to the Title IX Coordinator as soon as possible.</a:t>
            </a:r>
          </a:p>
          <a:p>
            <a:pPr marL="0" indent="0" algn="ctr">
              <a:buNone/>
            </a:pPr>
            <a:endParaRPr lang="en-US" dirty="0"/>
          </a:p>
        </p:txBody>
      </p:sp>
    </p:spTree>
    <p:extLst>
      <p:ext uri="{BB962C8B-B14F-4D97-AF65-F5344CB8AC3E}">
        <p14:creationId xmlns:p14="http://schemas.microsoft.com/office/powerpoint/2010/main" val="3135272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Why to report?</a:t>
            </a:r>
          </a:p>
        </p:txBody>
      </p:sp>
      <p:sp>
        <p:nvSpPr>
          <p:cNvPr id="3" name="Content Placeholder 2"/>
          <p:cNvSpPr>
            <a:spLocks noGrp="1"/>
          </p:cNvSpPr>
          <p:nvPr>
            <p:ph idx="1"/>
          </p:nvPr>
        </p:nvSpPr>
        <p:spPr>
          <a:xfrm>
            <a:off x="466165" y="1839816"/>
            <a:ext cx="11232776" cy="4543055"/>
          </a:xfrm>
        </p:spPr>
        <p:txBody>
          <a:bodyPr/>
          <a:lstStyle/>
          <a:p>
            <a:r>
              <a:rPr lang="en-US" sz="2400" dirty="0">
                <a:latin typeface="Arial" panose="020B0604020202020204" pitchFamily="34" charset="0"/>
                <a:cs typeface="Arial" panose="020B0604020202020204" pitchFamily="34" charset="0"/>
              </a:rPr>
              <a:t>The Report should be made as soon as possible.</a:t>
            </a:r>
          </a:p>
          <a:p>
            <a:r>
              <a:rPr lang="en-US" sz="2400" dirty="0">
                <a:latin typeface="Arial" panose="020B0604020202020204" pitchFamily="34" charset="0"/>
                <a:cs typeface="Arial" panose="020B0604020202020204" pitchFamily="34" charset="0"/>
              </a:rPr>
              <a:t>The sooner the information is communicated, the swifter the action is that can be taken</a:t>
            </a:r>
          </a:p>
          <a:p>
            <a:r>
              <a:rPr lang="en-US" sz="2400" dirty="0">
                <a:latin typeface="Arial" panose="020B0604020202020204" pitchFamily="34" charset="0"/>
                <a:cs typeface="Arial" panose="020B0604020202020204" pitchFamily="34" charset="0"/>
              </a:rPr>
              <a:t>Lapses in report times can cause evidence to be lost/destroyed, memories to fade, and stall interim measures that may be put in place</a:t>
            </a:r>
          </a:p>
          <a:p>
            <a:pPr marL="0" indent="0">
              <a:buNone/>
            </a:pPr>
            <a:r>
              <a:rPr lang="en-US" sz="2400" dirty="0">
                <a:latin typeface="Arial" panose="020B0604020202020204" pitchFamily="34" charset="0"/>
                <a:cs typeface="Arial" panose="020B0604020202020204" pitchFamily="34" charset="0"/>
              </a:rPr>
              <a:t>Not to mention:</a:t>
            </a:r>
          </a:p>
          <a:p>
            <a:pPr algn="just">
              <a:lnSpc>
                <a:spcPct val="100000"/>
              </a:lnSpc>
            </a:pPr>
            <a:r>
              <a:rPr lang="en-US" sz="2400" dirty="0">
                <a:latin typeface="Arial" panose="020B0604020202020204" pitchFamily="34" charset="0"/>
                <a:cs typeface="Arial" panose="020B0604020202020204" pitchFamily="34" charset="0"/>
              </a:rPr>
              <a:t>It is the right thing to do</a:t>
            </a:r>
          </a:p>
          <a:p>
            <a:pPr algn="just">
              <a:lnSpc>
                <a:spcPct val="100000"/>
              </a:lnSpc>
            </a:pPr>
            <a:r>
              <a:rPr lang="en-US" sz="2400" dirty="0">
                <a:latin typeface="Arial" panose="020B0604020202020204" pitchFamily="34" charset="0"/>
                <a:cs typeface="Arial" panose="020B0604020202020204" pitchFamily="34" charset="0"/>
              </a:rPr>
              <a:t>Required by Title IX</a:t>
            </a:r>
          </a:p>
          <a:p>
            <a:endParaRPr lang="en-US" sz="2400" dirty="0">
              <a:latin typeface="Arial" panose="020B0604020202020204" pitchFamily="34" charset="0"/>
              <a:cs typeface="Arial" panose="020B0604020202020204" pitchFamily="34" charset="0"/>
            </a:endParaRPr>
          </a:p>
          <a:p>
            <a:pPr marL="0" indent="0" algn="just">
              <a:buNone/>
            </a:pPr>
            <a:endParaRPr lang="en-US" dirty="0"/>
          </a:p>
        </p:txBody>
      </p:sp>
    </p:spTree>
    <p:extLst>
      <p:ext uri="{BB962C8B-B14F-4D97-AF65-F5344CB8AC3E}">
        <p14:creationId xmlns:p14="http://schemas.microsoft.com/office/powerpoint/2010/main" val="1865333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Confidentiality</a:t>
            </a:r>
            <a:r>
              <a:rPr lang="en-US" sz="3600" dirty="0"/>
              <a:t> </a:t>
            </a:r>
            <a:endParaRPr lang="en-US" dirty="0"/>
          </a:p>
        </p:txBody>
      </p:sp>
      <p:sp>
        <p:nvSpPr>
          <p:cNvPr id="3" name="Content Placeholder 2"/>
          <p:cNvSpPr>
            <a:spLocks noGrp="1"/>
          </p:cNvSpPr>
          <p:nvPr>
            <p:ph idx="1"/>
          </p:nvPr>
        </p:nvSpPr>
        <p:spPr>
          <a:xfrm>
            <a:off x="1388125" y="1927952"/>
            <a:ext cx="9375355" cy="4549048"/>
          </a:xfrm>
        </p:spPr>
        <p:txBody>
          <a:bodyPr/>
          <a:lstStyle/>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q"/>
            </a:pPr>
            <a:r>
              <a:rPr lang="en-US" sz="3200" b="1" dirty="0">
                <a:solidFill>
                  <a:prstClr val="white"/>
                </a:solidFill>
                <a:latin typeface="Century Gothic" panose="020B0502020202020204"/>
              </a:rPr>
              <a:t>Who can hold confidentiality?</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Professional Mental Health Providers</a:t>
            </a:r>
          </a:p>
          <a:p>
            <a:pPr marL="0" lvl="0" indent="0" defTabSz="457200" fontAlgn="auto">
              <a:lnSpc>
                <a:spcPct val="100000"/>
              </a:lnSpc>
              <a:spcBef>
                <a:spcPct val="20000"/>
              </a:spcBef>
              <a:spcAft>
                <a:spcPts val="600"/>
              </a:spcAft>
              <a:buClr>
                <a:prstClr val="white"/>
              </a:buClr>
              <a:buSzPct val="80000"/>
              <a:buNone/>
            </a:pPr>
            <a:r>
              <a:rPr lang="en-US" sz="3200" b="1" dirty="0">
                <a:solidFill>
                  <a:prstClr val="white"/>
                </a:solidFill>
                <a:latin typeface="Century Gothic" panose="020B0502020202020204"/>
              </a:rPr>
              <a:t>	</a:t>
            </a:r>
            <a:r>
              <a:rPr lang="en-US" sz="2800" b="1" dirty="0">
                <a:solidFill>
                  <a:prstClr val="white"/>
                </a:solidFill>
                <a:latin typeface="Century Gothic" panose="020B0502020202020204"/>
              </a:rPr>
              <a:t>* Latasha Norman Center</a:t>
            </a:r>
          </a:p>
          <a:p>
            <a:pPr marL="0" lvl="0" indent="0" defTabSz="457200" fontAlgn="auto">
              <a:lnSpc>
                <a:spcPct val="100000"/>
              </a:lnSpc>
              <a:spcBef>
                <a:spcPct val="20000"/>
              </a:spcBef>
              <a:spcAft>
                <a:spcPts val="600"/>
              </a:spcAft>
              <a:buClr>
                <a:prstClr val="white"/>
              </a:buClr>
              <a:buSzPct val="80000"/>
              <a:buNone/>
            </a:pPr>
            <a:r>
              <a:rPr lang="en-US" sz="2800" b="1" dirty="0">
                <a:solidFill>
                  <a:prstClr val="white"/>
                </a:solidFill>
                <a:latin typeface="Century Gothic" panose="020B0502020202020204"/>
              </a:rPr>
              <a:t>	* Applied Psychological Services   </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Clergy - Campus Ministries </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Medical Professionals – JSU Health Services Center </a:t>
            </a:r>
          </a:p>
          <a:p>
            <a:pPr marL="0" indent="0" algn="just">
              <a:buNone/>
            </a:pPr>
            <a:endParaRPr lang="en-US" dirty="0"/>
          </a:p>
        </p:txBody>
      </p:sp>
    </p:spTree>
    <p:extLst>
      <p:ext uri="{BB962C8B-B14F-4D97-AF65-F5344CB8AC3E}">
        <p14:creationId xmlns:p14="http://schemas.microsoft.com/office/powerpoint/2010/main" val="1790812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Confidentiality</a:t>
            </a:r>
            <a:r>
              <a:rPr lang="en-US" sz="3600" dirty="0"/>
              <a:t> </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lvl="0" indent="0" algn="ctr" defTabSz="457200" fontAlgn="auto">
              <a:lnSpc>
                <a:spcPct val="100000"/>
              </a:lnSpc>
              <a:spcBef>
                <a:spcPct val="20000"/>
              </a:spcBef>
              <a:spcAft>
                <a:spcPts val="600"/>
              </a:spcAft>
              <a:buClr>
                <a:prstClr val="white"/>
              </a:buClr>
              <a:buSzPct val="80000"/>
              <a:buNone/>
            </a:pPr>
            <a:r>
              <a:rPr lang="en-US" sz="6600" b="1" dirty="0">
                <a:solidFill>
                  <a:srgbClr val="FFFF00"/>
                </a:solidFill>
                <a:latin typeface="Century Gothic" panose="020B0502020202020204"/>
              </a:rPr>
              <a:t>EVERYONE ELSE IS REQUIRED </a:t>
            </a:r>
          </a:p>
          <a:p>
            <a:pPr marL="0" lvl="0" indent="0" algn="ctr" defTabSz="457200" fontAlgn="auto">
              <a:lnSpc>
                <a:spcPct val="100000"/>
              </a:lnSpc>
              <a:spcBef>
                <a:spcPct val="20000"/>
              </a:spcBef>
              <a:spcAft>
                <a:spcPts val="600"/>
              </a:spcAft>
              <a:buClr>
                <a:prstClr val="white"/>
              </a:buClr>
              <a:buSzPct val="80000"/>
              <a:buNone/>
            </a:pPr>
            <a:r>
              <a:rPr lang="en-US" sz="6600" b="1" dirty="0">
                <a:solidFill>
                  <a:srgbClr val="FFFF00"/>
                </a:solidFill>
                <a:latin typeface="Century Gothic" panose="020B0502020202020204"/>
              </a:rPr>
              <a:t>TO REPORT!!!</a:t>
            </a:r>
          </a:p>
          <a:p>
            <a:endParaRPr lang="en-US" dirty="0"/>
          </a:p>
        </p:txBody>
      </p:sp>
    </p:spTree>
    <p:extLst>
      <p:ext uri="{BB962C8B-B14F-4D97-AF65-F5344CB8AC3E}">
        <p14:creationId xmlns:p14="http://schemas.microsoft.com/office/powerpoint/2010/main" val="2039496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Who do I tell?</a:t>
            </a:r>
            <a:br>
              <a:rPr lang="en-US" b="1" dirty="0"/>
            </a:br>
            <a:r>
              <a:rPr lang="en-US" b="1" dirty="0"/>
              <a:t>Can I just tell the Police?</a:t>
            </a:r>
          </a:p>
        </p:txBody>
      </p:sp>
      <p:sp>
        <p:nvSpPr>
          <p:cNvPr id="3" name="Content Placeholder 2"/>
          <p:cNvSpPr>
            <a:spLocks noGrp="1"/>
          </p:cNvSpPr>
          <p:nvPr>
            <p:ph idx="1"/>
          </p:nvPr>
        </p:nvSpPr>
        <p:spPr>
          <a:xfrm>
            <a:off x="1079653" y="2038120"/>
            <a:ext cx="9970265" cy="4667480"/>
          </a:xfrm>
        </p:spPr>
        <p:txBody>
          <a:bodyPr/>
          <a:lstStyle/>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Law enforcement involvement does not relieve the institution from investigating under Title IX.</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You may have a Title IX violation without a criminal violation (standard of proof is different).</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Complainant may not want to notify the police. </a:t>
            </a:r>
          </a:p>
          <a:p>
            <a:pPr marL="0" indent="0" algn="just">
              <a:buNone/>
            </a:pPr>
            <a:endParaRPr lang="en-US" dirty="0"/>
          </a:p>
        </p:txBody>
      </p:sp>
    </p:spTree>
    <p:extLst>
      <p:ext uri="{BB962C8B-B14F-4D97-AF65-F5344CB8AC3E}">
        <p14:creationId xmlns:p14="http://schemas.microsoft.com/office/powerpoint/2010/main" val="176916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First contact – how to respond?</a:t>
            </a:r>
          </a:p>
        </p:txBody>
      </p:sp>
      <p:sp>
        <p:nvSpPr>
          <p:cNvPr id="3" name="Content Placeholder 2"/>
          <p:cNvSpPr>
            <a:spLocks noGrp="1"/>
          </p:cNvSpPr>
          <p:nvPr>
            <p:ph idx="1"/>
          </p:nvPr>
        </p:nvSpPr>
        <p:spPr>
          <a:xfrm>
            <a:off x="322729" y="2038120"/>
            <a:ext cx="11456895" cy="4667480"/>
          </a:xfrm>
        </p:spPr>
        <p:txBody>
          <a:bodyPr/>
          <a:lstStyle/>
          <a:p>
            <a:pPr>
              <a:lnSpc>
                <a:spcPct val="100000"/>
              </a:lnSpc>
            </a:pPr>
            <a:r>
              <a:rPr lang="en-US" sz="2400" dirty="0">
                <a:latin typeface="Arial" panose="020B0604020202020204" pitchFamily="34" charset="0"/>
                <a:cs typeface="Arial" panose="020B0604020202020204" pitchFamily="34" charset="0"/>
              </a:rPr>
              <a:t>Don’t be judgmental!</a:t>
            </a:r>
          </a:p>
          <a:p>
            <a:pPr>
              <a:lnSpc>
                <a:spcPct val="100000"/>
              </a:lnSpc>
            </a:pPr>
            <a:r>
              <a:rPr lang="en-US" sz="2400" dirty="0">
                <a:latin typeface="Arial" panose="020B0604020202020204" pitchFamily="34" charset="0"/>
                <a:cs typeface="Arial" panose="020B0604020202020204" pitchFamily="34" charset="0"/>
              </a:rPr>
              <a:t>Listen closely and attentively. (Avoid “Why” questions) </a:t>
            </a:r>
          </a:p>
          <a:p>
            <a:pPr>
              <a:lnSpc>
                <a:spcPct val="100000"/>
              </a:lnSpc>
            </a:pPr>
            <a:r>
              <a:rPr lang="en-US" sz="2400" dirty="0">
                <a:latin typeface="Arial" panose="020B0604020202020204" pitchFamily="34" charset="0"/>
                <a:cs typeface="Arial" panose="020B0604020202020204" pitchFamily="34" charset="0"/>
              </a:rPr>
              <a:t>Protect the individual’s privacy by not sharing the conversation with others</a:t>
            </a:r>
          </a:p>
          <a:p>
            <a:pPr>
              <a:lnSpc>
                <a:spcPct val="100000"/>
              </a:lnSpc>
            </a:pPr>
            <a:r>
              <a:rPr lang="en-US" sz="2400" dirty="0">
                <a:latin typeface="Arial" panose="020B0604020202020204" pitchFamily="34" charset="0"/>
                <a:cs typeface="Arial" panose="020B0604020202020204" pitchFamily="34" charset="0"/>
              </a:rPr>
              <a:t>Acknowledge how the individual is feeling and ask if there is anything that you can do for them </a:t>
            </a:r>
          </a:p>
          <a:p>
            <a:pPr>
              <a:lnSpc>
                <a:spcPct val="100000"/>
              </a:lnSpc>
            </a:pPr>
            <a:r>
              <a:rPr lang="en-US" sz="2400" dirty="0">
                <a:latin typeface="Arial" panose="020B0604020202020204" pitchFamily="34" charset="0"/>
                <a:cs typeface="Arial" panose="020B0604020202020204" pitchFamily="34" charset="0"/>
              </a:rPr>
              <a:t>Encourage the individual to preserve any evidence</a:t>
            </a:r>
          </a:p>
          <a:p>
            <a:pPr>
              <a:lnSpc>
                <a:spcPct val="100000"/>
              </a:lnSpc>
            </a:pPr>
            <a:r>
              <a:rPr lang="en-US" sz="2400" dirty="0">
                <a:latin typeface="Arial" panose="020B0604020202020204" pitchFamily="34" charset="0"/>
                <a:cs typeface="Arial" panose="020B0604020202020204" pitchFamily="34" charset="0"/>
              </a:rPr>
              <a:t>Explain you will need to inform the Title IX office</a:t>
            </a:r>
          </a:p>
          <a:p>
            <a:pPr marL="0" indent="0">
              <a:lnSpc>
                <a:spcPct val="100000"/>
              </a:lnSpc>
              <a:buNone/>
            </a:pPr>
            <a:endParaRPr lang="en-US" sz="2400" dirty="0">
              <a:latin typeface="Arial" panose="020B0604020202020204" pitchFamily="34" charset="0"/>
              <a:cs typeface="Arial" panose="020B0604020202020204" pitchFamily="34" charset="0"/>
            </a:endParaRPr>
          </a:p>
          <a:p>
            <a:pPr marL="0" indent="0" algn="just">
              <a:buNone/>
            </a:pPr>
            <a:endParaRPr lang="en-US" dirty="0"/>
          </a:p>
        </p:txBody>
      </p:sp>
    </p:spTree>
    <p:extLst>
      <p:ext uri="{BB962C8B-B14F-4D97-AF65-F5344CB8AC3E}">
        <p14:creationId xmlns:p14="http://schemas.microsoft.com/office/powerpoint/2010/main" val="62445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Investigations and the grievance process: reporting party/complainant</a:t>
            </a:r>
            <a:r>
              <a:rPr lang="en-US" b="1" dirty="0"/>
              <a:t> </a:t>
            </a:r>
          </a:p>
        </p:txBody>
      </p:sp>
      <p:sp>
        <p:nvSpPr>
          <p:cNvPr id="3" name="Content Placeholder 2"/>
          <p:cNvSpPr>
            <a:spLocks noGrp="1"/>
          </p:cNvSpPr>
          <p:nvPr>
            <p:ph idx="1"/>
          </p:nvPr>
        </p:nvSpPr>
        <p:spPr>
          <a:xfrm>
            <a:off x="451692" y="2011364"/>
            <a:ext cx="11127036" cy="4206875"/>
          </a:xfrm>
        </p:spPr>
        <p:txBody>
          <a:bodyPr/>
          <a:lstStyle/>
          <a:p>
            <a:pPr marL="0" lvl="0" indent="0" defTabSz="457200" fontAlgn="auto">
              <a:lnSpc>
                <a:spcPct val="100000"/>
              </a:lnSpc>
              <a:spcBef>
                <a:spcPct val="20000"/>
              </a:spcBef>
              <a:spcAft>
                <a:spcPts val="600"/>
              </a:spcAft>
              <a:buClr>
                <a:prstClr val="white"/>
              </a:buClr>
              <a:buSzPct val="80000"/>
              <a:buNone/>
            </a:pPr>
            <a:r>
              <a:rPr lang="en-US" sz="3600" b="1" dirty="0">
                <a:solidFill>
                  <a:srgbClr val="FFFF00"/>
                </a:solidFill>
                <a:latin typeface="Century Gothic" panose="020B0502020202020204"/>
              </a:rPr>
              <a:t>The investigation begins once Title IX receives notice of a complaint of sexual harassment.</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a:solidFill>
                  <a:srgbClr val="FFFF00"/>
                </a:solidFill>
                <a:latin typeface="Century Gothic" panose="020B0502020202020204"/>
              </a:rPr>
              <a:t>Notice to Title IX </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a:solidFill>
                  <a:srgbClr val="FFFF00"/>
                </a:solidFill>
                <a:latin typeface="Century Gothic" panose="020B0502020202020204"/>
              </a:rPr>
              <a:t>Trigger duty to investigate </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a:solidFill>
                  <a:srgbClr val="FFFF00"/>
                </a:solidFill>
                <a:latin typeface="Century Gothic" panose="020B0502020202020204"/>
              </a:rPr>
              <a:t>Supportive measures </a:t>
            </a:r>
          </a:p>
          <a:p>
            <a:pPr marL="0" indent="0" algn="just">
              <a:buNone/>
            </a:pPr>
            <a:endParaRPr lang="en-US" dirty="0"/>
          </a:p>
          <a:p>
            <a:endParaRPr lang="en-US" dirty="0"/>
          </a:p>
        </p:txBody>
      </p:sp>
    </p:spTree>
    <p:extLst>
      <p:ext uri="{BB962C8B-B14F-4D97-AF65-F5344CB8AC3E}">
        <p14:creationId xmlns:p14="http://schemas.microsoft.com/office/powerpoint/2010/main" val="4114124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Formal Title IX Complaint  </a:t>
            </a:r>
          </a:p>
        </p:txBody>
      </p:sp>
      <p:sp>
        <p:nvSpPr>
          <p:cNvPr id="3" name="Content Placeholder 2"/>
          <p:cNvSpPr>
            <a:spLocks noGrp="1"/>
          </p:cNvSpPr>
          <p:nvPr>
            <p:ph idx="1"/>
          </p:nvPr>
        </p:nvSpPr>
        <p:spPr/>
        <p:txBody>
          <a:bodyPr>
            <a:normAutofit lnSpcReduction="10000"/>
          </a:bodyPr>
          <a:lstStyle/>
          <a:p>
            <a:pPr marL="0" lvl="0" indent="0" algn="ctr">
              <a:buNone/>
            </a:pPr>
            <a:r>
              <a:rPr lang="en-US" sz="3600" b="1" cap="all" dirty="0">
                <a:ln w="3175" cmpd="sng">
                  <a:noFill/>
                </a:ln>
                <a:solidFill>
                  <a:prstClr val="white"/>
                </a:solidFill>
                <a:effectLst>
                  <a:outerShdw blurRad="38100" dist="38100" dir="2700000" algn="tl">
                    <a:srgbClr val="000000">
                      <a:alpha val="43137"/>
                    </a:srgbClr>
                  </a:outerShdw>
                </a:effectLst>
                <a:latin typeface="Century Gothic" panose="020B0502020202020204"/>
                <a:ea typeface="+mj-ea"/>
                <a:cs typeface="+mj-cs"/>
              </a:rPr>
              <a:t>Do complainants need to file a formal title ix complaint to receive support?</a:t>
            </a:r>
          </a:p>
          <a:p>
            <a:pPr marL="0" lvl="0" indent="0" defTabSz="457200" fontAlgn="auto">
              <a:lnSpc>
                <a:spcPct val="100000"/>
              </a:lnSpc>
              <a:spcBef>
                <a:spcPct val="20000"/>
              </a:spcBef>
              <a:spcAft>
                <a:spcPts val="600"/>
              </a:spcAft>
              <a:buClr>
                <a:prstClr val="white"/>
              </a:buClr>
              <a:buSzPct val="80000"/>
              <a:buNone/>
            </a:pPr>
            <a:endParaRPr lang="en-US" sz="32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3200" b="1" dirty="0">
                <a:solidFill>
                  <a:srgbClr val="FFFF00"/>
                </a:solidFill>
                <a:latin typeface="Century Gothic" panose="020B0502020202020204"/>
              </a:rPr>
              <a:t>No.  A complainant does not need to file a formal complaint to request supportive measures or engage in mediation.  Mediation is an option in certain situations and can be done in lieu of going through the grievance process.   </a:t>
            </a:r>
          </a:p>
          <a:p>
            <a:pPr marL="0" lvl="0" indent="0" algn="ctr">
              <a:buNone/>
            </a:pPr>
            <a:endParaRPr lang="en-US" dirty="0"/>
          </a:p>
          <a:p>
            <a:pPr marL="0" indent="0">
              <a:buNone/>
            </a:pPr>
            <a:endParaRPr lang="en-US" b="1" dirty="0"/>
          </a:p>
          <a:p>
            <a:pPr lvl="0"/>
            <a:endParaRPr lang="en-US" dirty="0"/>
          </a:p>
          <a:p>
            <a:endParaRPr lang="en-US" dirty="0"/>
          </a:p>
        </p:txBody>
      </p:sp>
    </p:spTree>
    <p:extLst>
      <p:ext uri="{BB962C8B-B14F-4D97-AF65-F5344CB8AC3E}">
        <p14:creationId xmlns:p14="http://schemas.microsoft.com/office/powerpoint/2010/main" val="107525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What is title ix?</a:t>
            </a:r>
          </a:p>
        </p:txBody>
      </p:sp>
      <p:pic>
        <p:nvPicPr>
          <p:cNvPr id="4" name="Picture Placeholder 4" descr="Strengthen, Not Dismantle, &lt;strong&gt;Title IX&lt;/strong&gt; – Gender Policy Repor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153" y="1916935"/>
            <a:ext cx="4643551" cy="4072704"/>
          </a:xfrm>
        </p:spPr>
      </p:pic>
      <p:sp>
        <p:nvSpPr>
          <p:cNvPr id="5" name="Text Placeholder 4"/>
          <p:cNvSpPr>
            <a:spLocks noGrp="1"/>
          </p:cNvSpPr>
          <p:nvPr>
            <p:ph type="body" sz="half" idx="2"/>
          </p:nvPr>
        </p:nvSpPr>
        <p:spPr>
          <a:xfrm>
            <a:off x="6863508" y="1916934"/>
            <a:ext cx="4968607" cy="4153359"/>
          </a:xfrm>
        </p:spPr>
        <p:txBody>
          <a:bodyPr>
            <a:normAutofit/>
          </a:bodyPr>
          <a:lstStyle/>
          <a:p>
            <a:r>
              <a:rPr lang="en-US" sz="2400" b="1" dirty="0"/>
              <a:t>Title IX of the Education Amendments of 1972 is a federal civil rights law that prohibits discrimination on the basis of sex (and gender) on a University campus in its educational programs and activities when the University is federally funded.</a:t>
            </a:r>
          </a:p>
          <a:p>
            <a:r>
              <a:rPr lang="en-US" sz="2400" b="1" dirty="0"/>
              <a:t>Title IX protects against sex discrimination and sexual harassment.</a:t>
            </a:r>
          </a:p>
          <a:p>
            <a:endParaRPr lang="en-US" dirty="0"/>
          </a:p>
        </p:txBody>
      </p:sp>
    </p:spTree>
    <p:extLst>
      <p:ext uri="{BB962C8B-B14F-4D97-AF65-F5344CB8AC3E}">
        <p14:creationId xmlns:p14="http://schemas.microsoft.com/office/powerpoint/2010/main" val="4066501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Interim/supportive measures </a:t>
            </a:r>
          </a:p>
        </p:txBody>
      </p:sp>
      <p:sp>
        <p:nvSpPr>
          <p:cNvPr id="3" name="Content Placeholder 2"/>
          <p:cNvSpPr>
            <a:spLocks noGrp="1"/>
          </p:cNvSpPr>
          <p:nvPr>
            <p:ph idx="1"/>
          </p:nvPr>
        </p:nvSpPr>
        <p:spPr/>
        <p:txBody>
          <a:bodyPr>
            <a:normAutofit lnSpcReduction="10000"/>
          </a:bodyPr>
          <a:lstStyle/>
          <a:p>
            <a:pPr marL="0" lvl="0" indent="0" algn="ctr">
              <a:buNone/>
            </a:pPr>
            <a:endParaRPr lang="en-US" dirty="0"/>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Campus escort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No Contact Order</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On-campus housing accommodations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Counseling services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Medical services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Class accommodations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Ban from campus/on-campus housing </a:t>
            </a:r>
          </a:p>
          <a:p>
            <a:pPr marL="0" indent="0">
              <a:buNone/>
            </a:pPr>
            <a:endParaRPr lang="en-US" b="1" dirty="0"/>
          </a:p>
          <a:p>
            <a:pPr lvl="0"/>
            <a:endParaRPr lang="en-US" dirty="0"/>
          </a:p>
          <a:p>
            <a:endParaRPr lang="en-US" dirty="0"/>
          </a:p>
        </p:txBody>
      </p:sp>
    </p:spTree>
    <p:extLst>
      <p:ext uri="{BB962C8B-B14F-4D97-AF65-F5344CB8AC3E}">
        <p14:creationId xmlns:p14="http://schemas.microsoft.com/office/powerpoint/2010/main" val="2725603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Interim/supportive measures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5400" b="1" dirty="0"/>
              <a:t>Before a formal complaint is filed </a:t>
            </a:r>
          </a:p>
          <a:p>
            <a:pPr>
              <a:buFont typeface="Wingdings" panose="05000000000000000000" pitchFamily="2" charset="2"/>
              <a:buChar char="§"/>
            </a:pPr>
            <a:r>
              <a:rPr lang="en-US" sz="5400" b="1" dirty="0"/>
              <a:t>After a complaint is filed</a:t>
            </a:r>
          </a:p>
          <a:p>
            <a:pPr>
              <a:buFont typeface="Wingdings" panose="05000000000000000000" pitchFamily="2" charset="2"/>
              <a:buChar char="§"/>
            </a:pPr>
            <a:r>
              <a:rPr lang="en-US" sz="5400" b="1" dirty="0"/>
              <a:t>No complaint is filed </a:t>
            </a:r>
          </a:p>
          <a:p>
            <a:pPr lvl="0"/>
            <a:endParaRPr lang="en-US" dirty="0"/>
          </a:p>
          <a:p>
            <a:endParaRPr lang="en-US" dirty="0"/>
          </a:p>
        </p:txBody>
      </p:sp>
    </p:spTree>
    <p:extLst>
      <p:ext uri="{BB962C8B-B14F-4D97-AF65-F5344CB8AC3E}">
        <p14:creationId xmlns:p14="http://schemas.microsoft.com/office/powerpoint/2010/main" val="1829976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6000" b="1" dirty="0"/>
              <a:t>scenario:</a:t>
            </a:r>
            <a:endParaRPr lang="en-US" sz="6000" dirty="0"/>
          </a:p>
        </p:txBody>
      </p:sp>
      <p:sp>
        <p:nvSpPr>
          <p:cNvPr id="3" name="Content Placeholder 2"/>
          <p:cNvSpPr>
            <a:spLocks noGrp="1"/>
          </p:cNvSpPr>
          <p:nvPr>
            <p:ph idx="1"/>
          </p:nvPr>
        </p:nvSpPr>
        <p:spPr>
          <a:xfrm>
            <a:off x="683045" y="2096064"/>
            <a:ext cx="10961783" cy="4359820"/>
          </a:xfrm>
        </p:spPr>
        <p:txBody>
          <a:bodyPr>
            <a:normAutofit fontScale="92500"/>
          </a:bodyPr>
          <a:lstStyle/>
          <a:p>
            <a:pPr marL="0" indent="0" defTabSz="457200" fontAlgn="auto">
              <a:lnSpc>
                <a:spcPct val="100000"/>
              </a:lnSpc>
              <a:spcBef>
                <a:spcPct val="20000"/>
              </a:spcBef>
              <a:spcAft>
                <a:spcPts val="600"/>
              </a:spcAft>
              <a:buClr>
                <a:prstClr val="white"/>
              </a:buClr>
              <a:buSzPct val="80000"/>
              <a:buNone/>
            </a:pPr>
            <a:r>
              <a:rPr lang="en-US" sz="2800" dirty="0">
                <a:latin typeface="Arial" panose="020B0604020202020204" pitchFamily="34" charset="0"/>
                <a:cs typeface="Arial" panose="020B0604020202020204" pitchFamily="34" charset="0"/>
              </a:rPr>
              <a:t>Jane was at a party with John, a student she met during Welcome Week and had become good friends. They ended up in his room where they started kissing. He wanted to have sex but she didn’t. She told him no several times, but he continued to pursue. He kept trying for so long and she felt she couldn’t get away. Finally, she just asked him to use a condom. Immediately after sex she left. Jane somewhat blamed myself because she felt she could have tried harder to fend him off. At the time, she felt the easiest way out was just to let him continue. If she had shouted, someone would have helped, but because he was a mutual friend, she wanted to avoid a scene.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2764550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6000" b="1" dirty="0"/>
              <a:t>scenario (cont.):</a:t>
            </a:r>
            <a:endParaRPr lang="en-US" sz="6000" dirty="0"/>
          </a:p>
        </p:txBody>
      </p:sp>
      <p:sp>
        <p:nvSpPr>
          <p:cNvPr id="3" name="Content Placeholder 2"/>
          <p:cNvSpPr>
            <a:spLocks noGrp="1"/>
          </p:cNvSpPr>
          <p:nvPr>
            <p:ph idx="1"/>
          </p:nvPr>
        </p:nvSpPr>
        <p:spPr>
          <a:xfrm>
            <a:off x="143435" y="2096064"/>
            <a:ext cx="11501393" cy="4359820"/>
          </a:xfrm>
        </p:spPr>
        <p:txBody>
          <a:bodyPr>
            <a:normAutofit/>
          </a:bodyPr>
          <a:lstStyle/>
          <a:p>
            <a:pPr marL="0" indent="0">
              <a:buNone/>
            </a:pPr>
            <a:r>
              <a:rPr lang="en-US" sz="2800" b="1" dirty="0">
                <a:latin typeface="Arial" panose="020B0604020202020204" pitchFamily="34" charset="0"/>
                <a:cs typeface="Arial" panose="020B0604020202020204" pitchFamily="34" charset="0"/>
              </a:rPr>
              <a:t>QUESTION: </a:t>
            </a:r>
            <a:r>
              <a:rPr lang="en-US" sz="2800" dirty="0">
                <a:latin typeface="Arial" panose="020B0604020202020204" pitchFamily="34" charset="0"/>
                <a:cs typeface="Arial" panose="020B0604020202020204" pitchFamily="34" charset="0"/>
              </a:rPr>
              <a:t>I do not believe the allegations.  Do I still have to report?</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ANSWER: </a:t>
            </a:r>
            <a:r>
              <a:rPr lang="en-US" sz="2800" dirty="0">
                <a:latin typeface="Arial" panose="020B0604020202020204" pitchFamily="34" charset="0"/>
                <a:cs typeface="Arial" panose="020B0604020202020204" pitchFamily="34" charset="0"/>
              </a:rPr>
              <a:t>ABSOLUTELY! Regardless of what you think about the merits of an allegation you MUST report it to the Title IX Coordinator. It is the responsibility of the Title IX office to determine the merits of allegations of sexual misconduct. Report the matter to the Title IX office.  The office will investigate the claim, conduct a hearing, and make a determination as to responsibility and sanctions.</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131652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6000" b="1" dirty="0"/>
              <a:t>scenario (cont.):</a:t>
            </a:r>
            <a:endParaRPr lang="en-US" sz="6000" dirty="0"/>
          </a:p>
        </p:txBody>
      </p:sp>
      <p:sp>
        <p:nvSpPr>
          <p:cNvPr id="3" name="Content Placeholder 2"/>
          <p:cNvSpPr>
            <a:spLocks noGrp="1"/>
          </p:cNvSpPr>
          <p:nvPr>
            <p:ph idx="1"/>
          </p:nvPr>
        </p:nvSpPr>
        <p:spPr>
          <a:xfrm>
            <a:off x="143435" y="2096064"/>
            <a:ext cx="11501393" cy="4359820"/>
          </a:xfrm>
        </p:spPr>
        <p:txBody>
          <a:bodyPr>
            <a:normAutofit fontScale="92500" lnSpcReduction="20000"/>
          </a:bodyPr>
          <a:lstStyle/>
          <a:p>
            <a:pPr marL="0" indent="0">
              <a:buNone/>
            </a:pPr>
            <a:r>
              <a:rPr lang="en-US" sz="2800" b="1" dirty="0">
                <a:latin typeface="Arial" panose="020B0604020202020204" pitchFamily="34" charset="0"/>
                <a:cs typeface="Arial" panose="020B0604020202020204" pitchFamily="34" charset="0"/>
              </a:rPr>
              <a:t>How can you be supportive:</a:t>
            </a:r>
          </a:p>
          <a:p>
            <a:r>
              <a:rPr lang="en-US" sz="2400" b="1" dirty="0">
                <a:latin typeface="Arial" panose="020B0604020202020204" pitchFamily="34" charset="0"/>
                <a:cs typeface="Arial" panose="020B0604020202020204" pitchFamily="34" charset="0"/>
              </a:rPr>
              <a:t>Be on their side. “</a:t>
            </a:r>
            <a:r>
              <a:rPr lang="en-US" sz="2400" dirty="0">
                <a:latin typeface="Arial" panose="020B0604020202020204" pitchFamily="34" charset="0"/>
                <a:cs typeface="Arial" panose="020B0604020202020204" pitchFamily="34" charset="0"/>
              </a:rPr>
              <a:t>I’m sorry that this situation has happened |It is not your fault | You are not alone”</a:t>
            </a:r>
          </a:p>
          <a:p>
            <a:r>
              <a:rPr lang="en-US" sz="2400" b="1" dirty="0">
                <a:latin typeface="Arial" panose="020B0604020202020204" pitchFamily="34" charset="0"/>
                <a:cs typeface="Arial" panose="020B0604020202020204" pitchFamily="34" charset="0"/>
              </a:rPr>
              <a:t>Be calm. </a:t>
            </a:r>
            <a:r>
              <a:rPr lang="en-US" sz="2400" dirty="0">
                <a:latin typeface="Arial" panose="020B0604020202020204" pitchFamily="34" charset="0"/>
                <a:cs typeface="Arial" panose="020B0604020202020204" pitchFamily="34" charset="0"/>
              </a:rPr>
              <a:t>If you are in crisis, the complainant may feel the need to take care of you rather than themselves. Be aware of the importance of separating your own experiences and emotions from them.</a:t>
            </a:r>
          </a:p>
          <a:p>
            <a:r>
              <a:rPr lang="en-US" sz="2400" b="1" dirty="0">
                <a:latin typeface="Arial" panose="020B0604020202020204" pitchFamily="34" charset="0"/>
                <a:cs typeface="Arial" panose="020B0604020202020204" pitchFamily="34" charset="0"/>
              </a:rPr>
              <a:t>Be informed. </a:t>
            </a:r>
            <a:r>
              <a:rPr lang="en-US" sz="2400" dirty="0">
                <a:latin typeface="Arial" panose="020B0604020202020204" pitchFamily="34" charset="0"/>
                <a:cs typeface="Arial" panose="020B0604020202020204" pitchFamily="34" charset="0"/>
              </a:rPr>
              <a:t>Learn about the services available on campus and in the community and be able to assist them in connecting to resources.</a:t>
            </a:r>
          </a:p>
          <a:p>
            <a:r>
              <a:rPr lang="en-US" sz="2400" b="1" dirty="0">
                <a:latin typeface="Arial" panose="020B0604020202020204" pitchFamily="34" charset="0"/>
                <a:cs typeface="Arial" panose="020B0604020202020204" pitchFamily="34" charset="0"/>
              </a:rPr>
              <a:t>Listen.</a:t>
            </a:r>
            <a:r>
              <a:rPr lang="en-US" sz="2400" dirty="0">
                <a:latin typeface="Arial" panose="020B0604020202020204" pitchFamily="34" charset="0"/>
                <a:cs typeface="Arial" panose="020B0604020202020204" pitchFamily="34" charset="0"/>
              </a:rPr>
              <a:t> Being a good listener means being non-judgmental and non-blaming. Try not to be intrusive. </a:t>
            </a:r>
          </a:p>
          <a:p>
            <a:r>
              <a:rPr lang="en-US" sz="2400" dirty="0">
                <a:latin typeface="Arial" panose="020B0604020202020204" pitchFamily="34" charset="0"/>
                <a:cs typeface="Arial" panose="020B0604020202020204" pitchFamily="34" charset="0"/>
              </a:rPr>
              <a:t>If they choose to report to law enforcement, support them in those choices.</a:t>
            </a:r>
          </a:p>
          <a:p>
            <a:r>
              <a:rPr lang="en-US" sz="2400" dirty="0">
                <a:latin typeface="Arial" panose="020B0604020202020204" pitchFamily="34" charset="0"/>
                <a:cs typeface="Arial" panose="020B0604020202020204" pitchFamily="34" charset="0"/>
              </a:rPr>
              <a:t>Understand that it is normal for the person to experience a wide range of emotions and reactions.</a:t>
            </a:r>
          </a:p>
          <a:p>
            <a:pPr marL="0" indent="0">
              <a:buNone/>
            </a:pPr>
            <a:endParaRPr lang="en-US" sz="2400" dirty="0">
              <a:latin typeface="Arial" panose="020B0604020202020204" pitchFamily="34" charset="0"/>
              <a:cs typeface="Arial" panose="020B0604020202020204" pitchFamily="34" charset="0"/>
            </a:endParaRP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3518561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6000" b="1" dirty="0"/>
              <a:t>scenario(cont.):</a:t>
            </a:r>
            <a:endParaRPr lang="en-US" sz="6000" dirty="0"/>
          </a:p>
        </p:txBody>
      </p:sp>
      <p:sp>
        <p:nvSpPr>
          <p:cNvPr id="3" name="Content Placeholder 2"/>
          <p:cNvSpPr>
            <a:spLocks noGrp="1"/>
          </p:cNvSpPr>
          <p:nvPr>
            <p:ph idx="1"/>
          </p:nvPr>
        </p:nvSpPr>
        <p:spPr>
          <a:xfrm>
            <a:off x="143435" y="2096064"/>
            <a:ext cx="11501393" cy="4359820"/>
          </a:xfrm>
        </p:spPr>
        <p:txBody>
          <a:bodyPr>
            <a:normAutofit/>
          </a:bodyPr>
          <a:lstStyle/>
          <a:p>
            <a:pPr marL="0" indent="0">
              <a:buNone/>
            </a:pPr>
            <a:r>
              <a:rPr lang="en-US" sz="2800" b="1" dirty="0">
                <a:latin typeface="Arial" panose="020B0604020202020204" pitchFamily="34" charset="0"/>
                <a:cs typeface="Arial" panose="020B0604020202020204" pitchFamily="34" charset="0"/>
              </a:rPr>
              <a:t>Be careful NOT to:</a:t>
            </a:r>
          </a:p>
          <a:p>
            <a:r>
              <a:rPr lang="en-US" sz="2400" dirty="0">
                <a:latin typeface="Arial" panose="020B0604020202020204" pitchFamily="34" charset="0"/>
                <a:cs typeface="Arial" panose="020B0604020202020204" pitchFamily="34" charset="0"/>
              </a:rPr>
              <a:t>Blame them</a:t>
            </a:r>
          </a:p>
          <a:p>
            <a:r>
              <a:rPr lang="en-US" sz="2400" dirty="0">
                <a:latin typeface="Arial" panose="020B0604020202020204" pitchFamily="34" charset="0"/>
                <a:cs typeface="Arial" panose="020B0604020202020204" pitchFamily="34" charset="0"/>
              </a:rPr>
              <a:t>Question their role in the situation</a:t>
            </a:r>
          </a:p>
          <a:p>
            <a:r>
              <a:rPr lang="en-US" sz="2400" dirty="0">
                <a:latin typeface="Arial" panose="020B0604020202020204" pitchFamily="34" charset="0"/>
                <a:cs typeface="Arial" panose="020B0604020202020204" pitchFamily="34" charset="0"/>
              </a:rPr>
              <a:t>Tell them what you would have done in that situation</a:t>
            </a:r>
          </a:p>
          <a:p>
            <a:r>
              <a:rPr lang="en-US" sz="2400" dirty="0">
                <a:latin typeface="Arial" panose="020B0604020202020204" pitchFamily="34" charset="0"/>
                <a:cs typeface="Arial" panose="020B0604020202020204" pitchFamily="34" charset="0"/>
              </a:rPr>
              <a:t>Tell them how to feel or how you think they should feel </a:t>
            </a:r>
          </a:p>
          <a:p>
            <a:r>
              <a:rPr lang="en-US" sz="2400" dirty="0">
                <a:latin typeface="Arial" panose="020B0604020202020204" pitchFamily="34" charset="0"/>
                <a:cs typeface="Arial" panose="020B0604020202020204" pitchFamily="34" charset="0"/>
              </a:rPr>
              <a:t>Tell them what to do, but rather inform them of the available resources</a:t>
            </a:r>
          </a:p>
          <a:p>
            <a:pPr marL="0" indent="0">
              <a:buNone/>
            </a:pPr>
            <a:endParaRPr lang="en-US" sz="2400" dirty="0">
              <a:latin typeface="Arial" panose="020B0604020202020204" pitchFamily="34" charset="0"/>
              <a:cs typeface="Arial" panose="020B0604020202020204" pitchFamily="34" charset="0"/>
            </a:endParaRP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2370691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 points to remember </a:t>
            </a:r>
            <a:endParaRPr lang="en-US" dirty="0"/>
          </a:p>
        </p:txBody>
      </p:sp>
      <p:sp>
        <p:nvSpPr>
          <p:cNvPr id="3" name="Content Placeholder 2"/>
          <p:cNvSpPr>
            <a:spLocks noGrp="1"/>
          </p:cNvSpPr>
          <p:nvPr>
            <p:ph idx="1"/>
          </p:nvPr>
        </p:nvSpPr>
        <p:spPr>
          <a:xfrm>
            <a:off x="683045" y="2096064"/>
            <a:ext cx="10961783" cy="4359820"/>
          </a:xfrm>
        </p:spPr>
        <p:txBody>
          <a:bodyPr>
            <a:normAutofit fontScale="92500"/>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The University is committed to ensuring a community that is safe for all who study, live, work, and visit here.</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Please report incidents of sex discrimination, sexual harassment or sexual violence.</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Though it may be difficult, immediate reporting allows for the best possible efforts to support the complainant, investigate the claims, and to prevent a recurrence.</a:t>
            </a:r>
          </a:p>
          <a:p>
            <a:pPr marL="0" indent="0">
              <a:buNone/>
            </a:pPr>
            <a:endParaRPr lang="en-US" dirty="0"/>
          </a:p>
        </p:txBody>
      </p:sp>
    </p:spTree>
    <p:extLst>
      <p:ext uri="{BB962C8B-B14F-4D97-AF65-F5344CB8AC3E}">
        <p14:creationId xmlns:p14="http://schemas.microsoft.com/office/powerpoint/2010/main" val="1406207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sp>
        <p:nvSpPr>
          <p:cNvPr id="3" name="Content Placeholder 2"/>
          <p:cNvSpPr>
            <a:spLocks noGrp="1"/>
          </p:cNvSpPr>
          <p:nvPr>
            <p:ph idx="1"/>
          </p:nvPr>
        </p:nvSpPr>
        <p:spPr>
          <a:xfrm>
            <a:off x="683045" y="2096064"/>
            <a:ext cx="10961783" cy="4359820"/>
          </a:xfrm>
        </p:spPr>
        <p:txBody>
          <a:bodyPr>
            <a:normAutofit lnSpcReduction="10000"/>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General Counsel:  Edward Watson, 601-979-3950</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Coordinator: LaShundra Jackson-Winters, 601-979-6804</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Investigator:  Bryant Guy, 601-979-1315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Cell Phone:  601- 927-4766</a:t>
            </a:r>
          </a:p>
          <a:p>
            <a:pPr marL="0" indent="0">
              <a:buNone/>
            </a:pPr>
            <a:endParaRPr lang="en-US" dirty="0"/>
          </a:p>
        </p:txBody>
      </p:sp>
    </p:spTree>
    <p:extLst>
      <p:ext uri="{BB962C8B-B14F-4D97-AF65-F5344CB8AC3E}">
        <p14:creationId xmlns:p14="http://schemas.microsoft.com/office/powerpoint/2010/main" val="3389591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sp>
        <p:nvSpPr>
          <p:cNvPr id="3" name="Content Placeholder 2"/>
          <p:cNvSpPr>
            <a:spLocks noGrp="1"/>
          </p:cNvSpPr>
          <p:nvPr>
            <p:ph idx="1"/>
          </p:nvPr>
        </p:nvSpPr>
        <p:spPr>
          <a:xfrm>
            <a:off x="683045" y="2577946"/>
            <a:ext cx="10961783" cy="3877937"/>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5400" b="1" dirty="0">
                <a:solidFill>
                  <a:srgbClr val="FFFF00"/>
                </a:solidFill>
                <a:latin typeface="Century Gothic" panose="020B0502020202020204"/>
              </a:rPr>
              <a:t>Information regarding Title IX and the Title IX process can be found on the JSU website @ </a:t>
            </a:r>
            <a:r>
              <a:rPr lang="en-US" sz="5400" dirty="0">
                <a:highlight>
                  <a:srgbClr val="FFFF00"/>
                </a:highlight>
                <a:latin typeface="Arial" panose="020B0604020202020204" pitchFamily="34" charset="0"/>
                <a:hlinkClick r:id="rId2"/>
              </a:rPr>
              <a:t>https://www.jsums.edu/titleix/</a:t>
            </a:r>
            <a:endParaRPr lang="en-US" sz="5400" b="1" dirty="0">
              <a:highlight>
                <a:srgbClr val="FFFF00"/>
              </a:highlight>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3360907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pic>
        <p:nvPicPr>
          <p:cNvPr id="5" name="Content Placeholder 4">
            <a:extLst>
              <a:ext uri="{FF2B5EF4-FFF2-40B4-BE49-F238E27FC236}">
                <a16:creationId xmlns:a16="http://schemas.microsoft.com/office/drawing/2014/main" id="{EF1B9841-9FEB-F99D-5182-A582139893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5541" y="1615324"/>
            <a:ext cx="5100918" cy="5100918"/>
          </a:xfrm>
        </p:spPr>
      </p:pic>
    </p:spTree>
    <p:extLst>
      <p:ext uri="{BB962C8B-B14F-4D97-AF65-F5344CB8AC3E}">
        <p14:creationId xmlns:p14="http://schemas.microsoft.com/office/powerpoint/2010/main" val="57129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Title ix office</a:t>
            </a:r>
          </a:p>
        </p:txBody>
      </p:sp>
      <p:sp>
        <p:nvSpPr>
          <p:cNvPr id="3" name="Content Placeholder 2"/>
          <p:cNvSpPr>
            <a:spLocks noGrp="1"/>
          </p:cNvSpPr>
          <p:nvPr>
            <p:ph idx="1"/>
          </p:nvPr>
        </p:nvSpPr>
        <p:spPr>
          <a:xfrm>
            <a:off x="462707" y="1784733"/>
            <a:ext cx="10950767" cy="4920869"/>
          </a:xfrm>
        </p:spPr>
        <p:txBody>
          <a:bodyPr/>
          <a:lstStyle/>
          <a:p>
            <a:pPr lvl="2" algn="just">
              <a:buFont typeface="Wingdings" panose="05000000000000000000" pitchFamily="2" charset="2"/>
              <a:buChar char="q"/>
            </a:pPr>
            <a:r>
              <a:rPr lang="en-US" sz="3200" b="1" dirty="0"/>
              <a:t> Title IX Coordinator – required by law</a:t>
            </a:r>
          </a:p>
          <a:p>
            <a:pPr marL="457200" lvl="2" indent="0" algn="just">
              <a:buNone/>
            </a:pPr>
            <a:endParaRPr lang="en-US" sz="3200" b="1" dirty="0"/>
          </a:p>
          <a:p>
            <a:pPr lvl="2" algn="just">
              <a:buFont typeface="Wingdings" panose="05000000000000000000" pitchFamily="2" charset="2"/>
              <a:buChar char="q"/>
            </a:pPr>
            <a:r>
              <a:rPr lang="en-US" sz="3200" b="1" dirty="0"/>
              <a:t> Title IX office – duty and obligation </a:t>
            </a:r>
          </a:p>
          <a:p>
            <a:pPr marL="457200" lvl="2" indent="0" algn="just">
              <a:buNone/>
            </a:pPr>
            <a:endParaRPr lang="en-US" sz="3200" b="1" dirty="0"/>
          </a:p>
          <a:p>
            <a:pPr lvl="2" algn="just">
              <a:buFont typeface="Wingdings" panose="05000000000000000000" pitchFamily="2" charset="2"/>
              <a:buChar char="q"/>
            </a:pPr>
            <a:r>
              <a:rPr lang="en-US" sz="3200" b="1" dirty="0"/>
              <a:t>  Title IX Coordinator – oversees the process and address reported concerns </a:t>
            </a:r>
          </a:p>
          <a:p>
            <a:pPr marL="457200" lvl="2" indent="0" algn="just">
              <a:buNone/>
            </a:pPr>
            <a:endParaRPr lang="en-US" sz="3200" b="1" dirty="0"/>
          </a:p>
          <a:p>
            <a:pPr lvl="2" algn="just">
              <a:buFont typeface="Wingdings" panose="05000000000000000000" pitchFamily="2" charset="2"/>
              <a:buChar char="q"/>
            </a:pPr>
            <a:r>
              <a:rPr lang="en-US" sz="3200" b="1" dirty="0"/>
              <a:t>  Title IX office – gather information and evidence – conduct thorough and fair investigation </a:t>
            </a:r>
          </a:p>
          <a:p>
            <a:pPr marL="457200" lvl="2" indent="0" algn="just">
              <a:buNone/>
            </a:pPr>
            <a:endParaRPr lang="en-US" sz="3400" b="1" dirty="0"/>
          </a:p>
          <a:p>
            <a:pPr lvl="2" algn="just"/>
            <a:endParaRPr lang="en-US" sz="3400" b="1" dirty="0"/>
          </a:p>
          <a:p>
            <a:pPr marL="457200" lvl="2" indent="0" algn="just">
              <a:buNone/>
            </a:pPr>
            <a:endParaRPr lang="en-US" sz="3400" b="1" dirty="0"/>
          </a:p>
          <a:p>
            <a:pPr lvl="2" algn="just"/>
            <a:endParaRPr lang="en-US" sz="3400" b="1" dirty="0"/>
          </a:p>
          <a:p>
            <a:pPr marL="0" indent="0" algn="ctr">
              <a:buNone/>
            </a:pPr>
            <a:endParaRPr lang="en-US" sz="4000" b="1" dirty="0"/>
          </a:p>
          <a:p>
            <a:pPr marL="0" indent="0" algn="just">
              <a:buNone/>
            </a:pPr>
            <a:endParaRPr lang="en-US" dirty="0"/>
          </a:p>
        </p:txBody>
      </p:sp>
    </p:spTree>
    <p:extLst>
      <p:ext uri="{BB962C8B-B14F-4D97-AF65-F5344CB8AC3E}">
        <p14:creationId xmlns:p14="http://schemas.microsoft.com/office/powerpoint/2010/main" val="3932132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a:t>
            </a:r>
            <a:br>
              <a:rPr lang="en-US" sz="3200" b="1" dirty="0"/>
            </a:br>
            <a:r>
              <a:rPr lang="en-US" sz="3200" b="1" dirty="0"/>
              <a:t>additional resources</a:t>
            </a:r>
            <a:endParaRPr lang="en-US" dirty="0"/>
          </a:p>
        </p:txBody>
      </p:sp>
      <p:sp>
        <p:nvSpPr>
          <p:cNvPr id="3" name="Content Placeholder 2"/>
          <p:cNvSpPr>
            <a:spLocks noGrp="1"/>
          </p:cNvSpPr>
          <p:nvPr>
            <p:ph idx="1"/>
          </p:nvPr>
        </p:nvSpPr>
        <p:spPr>
          <a:xfrm>
            <a:off x="683045" y="2016088"/>
            <a:ext cx="10961783" cy="4439796"/>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2400" b="1" u="sng" dirty="0">
                <a:solidFill>
                  <a:srgbClr val="FFFF00"/>
                </a:solidFill>
                <a:latin typeface="Century Gothic" panose="020B0502020202020204"/>
              </a:rPr>
              <a:t>Jackson State University Department of Public Safety</a:t>
            </a:r>
          </a:p>
          <a:p>
            <a:pPr marL="0" lvl="0" indent="0" defTabSz="457200" fontAlgn="auto">
              <a:lnSpc>
                <a:spcPct val="100000"/>
              </a:lnSpc>
              <a:spcBef>
                <a:spcPct val="20000"/>
              </a:spcBef>
              <a:spcAft>
                <a:spcPts val="600"/>
              </a:spcAft>
              <a:buClr>
                <a:prstClr val="white"/>
              </a:buClr>
              <a:buSzPct val="80000"/>
              <a:buNone/>
            </a:pPr>
            <a:r>
              <a:rPr lang="en-US" sz="2400" b="1" dirty="0">
                <a:solidFill>
                  <a:srgbClr val="FFFF00"/>
                </a:solidFill>
                <a:latin typeface="Century Gothic" panose="020B0502020202020204"/>
              </a:rPr>
              <a:t>(601) 979-2580</a:t>
            </a:r>
          </a:p>
          <a:p>
            <a:pPr marL="0" lvl="0" indent="0" defTabSz="457200" fontAlgn="auto">
              <a:lnSpc>
                <a:spcPct val="100000"/>
              </a:lnSpc>
              <a:spcBef>
                <a:spcPct val="20000"/>
              </a:spcBef>
              <a:spcAft>
                <a:spcPts val="600"/>
              </a:spcAft>
              <a:buClr>
                <a:prstClr val="white"/>
              </a:buClr>
              <a:buSzPct val="80000"/>
              <a:buNone/>
            </a:pPr>
            <a:endParaRPr lang="en-US" sz="24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400" b="1" u="sng" dirty="0">
                <a:solidFill>
                  <a:srgbClr val="FFFF00"/>
                </a:solidFill>
                <a:latin typeface="Century Gothic" panose="020B0502020202020204"/>
              </a:rPr>
              <a:t>Latasha Norman Counseling Center</a:t>
            </a:r>
            <a:r>
              <a:rPr lang="en-US" sz="2400" b="1" dirty="0">
                <a:solidFill>
                  <a:srgbClr val="FFFF00"/>
                </a:solidFill>
                <a:latin typeface="Century Gothic" panose="020B0502020202020204"/>
              </a:rPr>
              <a:t>		</a:t>
            </a:r>
            <a:r>
              <a:rPr lang="en-US" sz="2400" b="1" u="sng" dirty="0">
                <a:solidFill>
                  <a:srgbClr val="FFFF00"/>
                </a:solidFill>
                <a:latin typeface="Century Gothic" panose="020B0502020202020204"/>
              </a:rPr>
              <a:t>Applied Psychological </a:t>
            </a:r>
            <a:r>
              <a:rPr lang="en-US" sz="2400" b="1" u="sng">
                <a:solidFill>
                  <a:srgbClr val="FFFF00"/>
                </a:solidFill>
                <a:latin typeface="Century Gothic" panose="020B0502020202020204"/>
              </a:rPr>
              <a:t>Services </a:t>
            </a:r>
            <a:endParaRPr lang="en-US" sz="2400" b="1">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400" b="1" dirty="0">
                <a:solidFill>
                  <a:srgbClr val="FFFF00"/>
                </a:solidFill>
                <a:latin typeface="Century Gothic" panose="020B0502020202020204"/>
              </a:rPr>
              <a:t>(601) 979-0374									(601) 979-3381</a:t>
            </a:r>
          </a:p>
          <a:p>
            <a:pPr marL="0" indent="0">
              <a:buNone/>
            </a:pPr>
            <a:endParaRPr lang="en-US" dirty="0"/>
          </a:p>
        </p:txBody>
      </p:sp>
    </p:spTree>
    <p:extLst>
      <p:ext uri="{BB962C8B-B14F-4D97-AF65-F5344CB8AC3E}">
        <p14:creationId xmlns:p14="http://schemas.microsoft.com/office/powerpoint/2010/main" val="2326944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a:t>
            </a:r>
            <a:br>
              <a:rPr lang="en-US" sz="3200" b="1" dirty="0"/>
            </a:br>
            <a:r>
              <a:rPr lang="en-US" sz="3200" b="1" dirty="0"/>
              <a:t>title ix</a:t>
            </a:r>
            <a:endParaRPr lang="en-US" dirty="0"/>
          </a:p>
        </p:txBody>
      </p:sp>
      <p:sp>
        <p:nvSpPr>
          <p:cNvPr id="3" name="Content Placeholder 2"/>
          <p:cNvSpPr>
            <a:spLocks noGrp="1"/>
          </p:cNvSpPr>
          <p:nvPr>
            <p:ph idx="1"/>
          </p:nvPr>
        </p:nvSpPr>
        <p:spPr>
          <a:xfrm>
            <a:off x="448235" y="2779058"/>
            <a:ext cx="11196593" cy="3676825"/>
          </a:xfrm>
        </p:spPr>
        <p:txBody>
          <a:bodyPr>
            <a:normAutofit/>
          </a:bodyPr>
          <a:lstStyle/>
          <a:p>
            <a:pPr marL="0" indent="0" algn="ctr">
              <a:buNone/>
            </a:pPr>
            <a:r>
              <a:rPr lang="en-US" sz="6000" b="1" dirty="0"/>
              <a:t>STAY SAFE!  STAY ALERT!</a:t>
            </a:r>
          </a:p>
          <a:p>
            <a:pPr marL="0" indent="0" algn="ctr">
              <a:buNone/>
            </a:pPr>
            <a:r>
              <a:rPr lang="en-US" sz="6000" b="1" dirty="0"/>
              <a:t>HAVE A GREAT SEMESTER!</a:t>
            </a:r>
          </a:p>
        </p:txBody>
      </p:sp>
    </p:spTree>
    <p:extLst>
      <p:ext uri="{BB962C8B-B14F-4D97-AF65-F5344CB8AC3E}">
        <p14:creationId xmlns:p14="http://schemas.microsoft.com/office/powerpoint/2010/main" val="75285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Offenses covered under title ix</a:t>
            </a:r>
          </a:p>
        </p:txBody>
      </p:sp>
      <p:sp>
        <p:nvSpPr>
          <p:cNvPr id="3" name="Content Placeholder 2"/>
          <p:cNvSpPr>
            <a:spLocks noGrp="1"/>
          </p:cNvSpPr>
          <p:nvPr>
            <p:ph idx="1"/>
          </p:nvPr>
        </p:nvSpPr>
        <p:spPr>
          <a:xfrm>
            <a:off x="771181" y="1883884"/>
            <a:ext cx="10587209" cy="4821718"/>
          </a:xfrm>
        </p:spPr>
        <p:txBody>
          <a:bodyPr/>
          <a:lstStyle/>
          <a:p>
            <a:r>
              <a:rPr lang="en-US" sz="3200" b="1" dirty="0">
                <a:solidFill>
                  <a:srgbClr val="FFFF00"/>
                </a:solidFill>
              </a:rPr>
              <a:t>Under Title IX, discrimination on the basis of sex also includes sexual harassment, which includes: </a:t>
            </a:r>
          </a:p>
          <a:p>
            <a:pPr marL="0" indent="0">
              <a:buNone/>
            </a:pPr>
            <a:r>
              <a:rPr lang="en-US" sz="3200" b="1" i="1" dirty="0"/>
              <a:t>	</a:t>
            </a:r>
            <a:r>
              <a:rPr lang="en-US" sz="2800" b="1" i="1" dirty="0"/>
              <a:t>sexual assault, rape, acquaintance rape, stalking, relationship 	violence (domestic violence and dating violence), or any other 	discrimination or harassment based on sex.</a:t>
            </a:r>
          </a:p>
          <a:p>
            <a:r>
              <a:rPr lang="en-US" sz="3200" b="1" dirty="0">
                <a:solidFill>
                  <a:srgbClr val="FFFF00"/>
                </a:solidFill>
              </a:rPr>
              <a:t>It is a violation of University policy as well as applicable law to commit or to attempt to commit these acts.</a:t>
            </a:r>
          </a:p>
          <a:p>
            <a:pPr marL="457200" lvl="2" indent="0" algn="just">
              <a:buNone/>
            </a:pPr>
            <a:endParaRPr lang="en-US" sz="2000" b="1" dirty="0"/>
          </a:p>
          <a:p>
            <a:pPr lvl="2" algn="just"/>
            <a:endParaRPr lang="en-US" sz="3400" b="1" dirty="0"/>
          </a:p>
          <a:p>
            <a:pPr marL="0" indent="0" algn="just">
              <a:buNone/>
            </a:pPr>
            <a:endParaRPr lang="en-US" dirty="0"/>
          </a:p>
        </p:txBody>
      </p:sp>
    </p:spTree>
    <p:extLst>
      <p:ext uri="{BB962C8B-B14F-4D97-AF65-F5344CB8AC3E}">
        <p14:creationId xmlns:p14="http://schemas.microsoft.com/office/powerpoint/2010/main" val="8199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Sex discrimination</a:t>
            </a:r>
          </a:p>
        </p:txBody>
      </p:sp>
      <p:sp>
        <p:nvSpPr>
          <p:cNvPr id="3" name="Content Placeholder 2"/>
          <p:cNvSpPr>
            <a:spLocks noGrp="1"/>
          </p:cNvSpPr>
          <p:nvPr>
            <p:ph idx="1"/>
          </p:nvPr>
        </p:nvSpPr>
        <p:spPr>
          <a:xfrm>
            <a:off x="1101687" y="2011364"/>
            <a:ext cx="9397388" cy="4541837"/>
          </a:xfrm>
        </p:spPr>
        <p:txBody>
          <a:bodyPr/>
          <a:lstStyle/>
          <a:p>
            <a:pPr marL="0" indent="0">
              <a:buNone/>
            </a:pPr>
            <a:endParaRPr lang="en-US" sz="3200" b="1" dirty="0">
              <a:solidFill>
                <a:srgbClr val="FFFF00"/>
              </a:solidFill>
              <a:latin typeface="Century Gothic" panose="020B0502020202020204"/>
              <a:ea typeface="+mj-ea"/>
              <a:cs typeface="+mj-cs"/>
            </a:endParaRPr>
          </a:p>
          <a:p>
            <a:pPr marL="0" indent="0">
              <a:buNone/>
            </a:pPr>
            <a:r>
              <a:rPr lang="en-US" sz="3200" b="1" dirty="0">
                <a:solidFill>
                  <a:srgbClr val="FFFF00"/>
                </a:solidFill>
                <a:latin typeface="Century Gothic" panose="020B0502020202020204"/>
                <a:ea typeface="+mj-ea"/>
                <a:cs typeface="+mj-cs"/>
              </a:rPr>
              <a:t>	Sex Discrimination </a:t>
            </a:r>
            <a:r>
              <a:rPr lang="en-US" sz="3200" b="1" dirty="0">
                <a:solidFill>
                  <a:prstClr val="white"/>
                </a:solidFill>
                <a:latin typeface="Century Gothic" panose="020B0502020202020204"/>
                <a:ea typeface="+mj-ea"/>
                <a:cs typeface="+mj-cs"/>
              </a:rPr>
              <a:t>–</a:t>
            </a:r>
            <a:r>
              <a:rPr lang="en-US" sz="3200" b="1" dirty="0">
                <a:solidFill>
                  <a:prstClr val="black"/>
                </a:solidFill>
                <a:latin typeface="Century Gothic" panose="020B0502020202020204"/>
                <a:ea typeface="+mj-ea"/>
                <a:cs typeface="+mj-cs"/>
              </a:rPr>
              <a:t> </a:t>
            </a:r>
            <a:r>
              <a:rPr lang="en-US" sz="3200" b="1" dirty="0">
                <a:solidFill>
                  <a:prstClr val="white"/>
                </a:solidFill>
                <a:latin typeface="Century Gothic" panose="020B0502020202020204"/>
                <a:ea typeface="+mj-ea"/>
                <a:cs typeface="+mj-cs"/>
              </a:rPr>
              <a:t>unfairly treating an individual or group of individuals differently than others on the basis of sex or gender.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Sexual misconduct </a:t>
            </a:r>
            <a:r>
              <a:rPr lang="en-US" sz="3200" b="1" dirty="0">
                <a:solidFill>
                  <a:prstClr val="white"/>
                </a:solidFill>
                <a:latin typeface="Century Gothic" panose="020B0502020202020204"/>
                <a:ea typeface="+mj-ea"/>
                <a:cs typeface="+mj-cs"/>
              </a:rPr>
              <a:t>is a form of sex/gender based discrimination.</a:t>
            </a:r>
            <a:br>
              <a:rPr lang="en-US" sz="3200" b="1" dirty="0">
                <a:solidFill>
                  <a:prstClr val="white"/>
                </a:solidFill>
                <a:latin typeface="Century Gothic" panose="020B0502020202020204"/>
                <a:ea typeface="+mj-ea"/>
                <a:cs typeface="+mj-cs"/>
              </a:rPr>
            </a:br>
            <a:endParaRPr lang="en-US" dirty="0"/>
          </a:p>
        </p:txBody>
      </p:sp>
    </p:spTree>
    <p:extLst>
      <p:ext uri="{BB962C8B-B14F-4D97-AF65-F5344CB8AC3E}">
        <p14:creationId xmlns:p14="http://schemas.microsoft.com/office/powerpoint/2010/main" val="246291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Unlawful discrimination and</a:t>
            </a:r>
            <a:br>
              <a:rPr lang="en-US" sz="3600" b="1" dirty="0"/>
            </a:br>
            <a:r>
              <a:rPr lang="en-US" sz="3600" b="1" dirty="0"/>
              <a:t>harassment</a:t>
            </a:r>
            <a:endParaRPr lang="en-US" b="1" dirty="0"/>
          </a:p>
        </p:txBody>
      </p:sp>
      <p:sp>
        <p:nvSpPr>
          <p:cNvPr id="3" name="Content Placeholder 2"/>
          <p:cNvSpPr>
            <a:spLocks noGrp="1"/>
          </p:cNvSpPr>
          <p:nvPr>
            <p:ph idx="1"/>
          </p:nvPr>
        </p:nvSpPr>
        <p:spPr>
          <a:xfrm>
            <a:off x="815247" y="2011364"/>
            <a:ext cx="10190603" cy="4465637"/>
          </a:xfrm>
        </p:spPr>
        <p:txBody>
          <a:bodyPr/>
          <a:lstStyle/>
          <a:p>
            <a:pPr marL="0" lvl="0" indent="0" defTabSz="457200" fontAlgn="auto">
              <a:lnSpc>
                <a:spcPct val="100000"/>
              </a:lnSpc>
              <a:spcBef>
                <a:spcPct val="20000"/>
              </a:spcBef>
              <a:spcAft>
                <a:spcPts val="600"/>
              </a:spcAft>
              <a:buClr>
                <a:prstClr val="white"/>
              </a:buClr>
              <a:buSzPct val="80000"/>
              <a:buNone/>
            </a:pPr>
            <a:r>
              <a:rPr lang="en-US" sz="2400" b="1" dirty="0">
                <a:solidFill>
                  <a:prstClr val="white"/>
                </a:solidFill>
                <a:latin typeface="Century Gothic" panose="020B0502020202020204"/>
              </a:rPr>
              <a:t>	</a:t>
            </a:r>
            <a:r>
              <a:rPr lang="en-US" sz="2800" b="1" dirty="0">
                <a:solidFill>
                  <a:prstClr val="white"/>
                </a:solidFill>
                <a:latin typeface="Century Gothic" panose="020B0502020202020204"/>
              </a:rPr>
              <a:t>The University is dedicated to enforcing civil rights laws to protect all students from unlawful discrimination and harassment based on </a:t>
            </a:r>
            <a:r>
              <a:rPr lang="en-US" sz="2800" b="1" dirty="0">
                <a:solidFill>
                  <a:srgbClr val="FFFF00"/>
                </a:solidFill>
                <a:latin typeface="Century Gothic" panose="020B0502020202020204"/>
              </a:rPr>
              <a:t>race, color, national origin, sex, disability,</a:t>
            </a:r>
            <a:r>
              <a:rPr lang="en-US" sz="2800" b="1" dirty="0">
                <a:solidFill>
                  <a:prstClr val="white"/>
                </a:solidFill>
                <a:latin typeface="Century Gothic" panose="020B0502020202020204"/>
              </a:rPr>
              <a:t> and</a:t>
            </a:r>
            <a:r>
              <a:rPr lang="en-US" sz="2800" b="1" dirty="0">
                <a:solidFill>
                  <a:srgbClr val="146194">
                    <a:lumMod val="75000"/>
                  </a:srgbClr>
                </a:solidFill>
                <a:latin typeface="Century Gothic" panose="020B0502020202020204"/>
              </a:rPr>
              <a:t> </a:t>
            </a:r>
            <a:r>
              <a:rPr lang="en-US" sz="2800" b="1" dirty="0">
                <a:solidFill>
                  <a:srgbClr val="FFFF00"/>
                </a:solidFill>
                <a:latin typeface="Century Gothic" panose="020B0502020202020204"/>
              </a:rPr>
              <a:t>age.</a:t>
            </a:r>
            <a:r>
              <a:rPr lang="en-US" sz="2800" b="1" dirty="0">
                <a:solidFill>
                  <a:srgbClr val="146194">
                    <a:lumMod val="75000"/>
                  </a:srgbClr>
                </a:solidFill>
                <a:latin typeface="Century Gothic" panose="020B0502020202020204"/>
              </a:rPr>
              <a:t>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146194">
                  <a:lumMod val="75000"/>
                </a:srgbClr>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800" b="1" dirty="0">
                <a:solidFill>
                  <a:prstClr val="white"/>
                </a:solidFill>
                <a:latin typeface="Century Gothic" panose="020B0502020202020204"/>
              </a:rPr>
              <a:t>	This includes students who are </a:t>
            </a:r>
            <a:r>
              <a:rPr lang="en-US" sz="2800" b="1" dirty="0">
                <a:solidFill>
                  <a:srgbClr val="FFFF00"/>
                </a:solidFill>
                <a:latin typeface="Century Gothic" panose="020B0502020202020204"/>
              </a:rPr>
              <a:t>lesbian, gay, bisexual, transgender, queer, questioning, asexual, intersex, </a:t>
            </a:r>
            <a:r>
              <a:rPr lang="en-US" sz="2800" b="1" dirty="0" err="1">
                <a:solidFill>
                  <a:srgbClr val="FFFF00"/>
                </a:solidFill>
                <a:latin typeface="Century Gothic" panose="020B0502020202020204"/>
              </a:rPr>
              <a:t>nonbinary</a:t>
            </a:r>
            <a:r>
              <a:rPr lang="en-US" sz="2800" b="1" dirty="0">
                <a:solidFill>
                  <a:srgbClr val="FFFF00"/>
                </a:solidFill>
                <a:latin typeface="Century Gothic" panose="020B0502020202020204"/>
              </a:rPr>
              <a:t>,</a:t>
            </a:r>
            <a:r>
              <a:rPr lang="en-US" sz="2800" b="1" dirty="0">
                <a:solidFill>
                  <a:prstClr val="white"/>
                </a:solidFill>
                <a:latin typeface="Century Gothic" panose="020B0502020202020204"/>
              </a:rPr>
              <a:t> and individuals who identify their sexual orientation or gender identity in other ways</a:t>
            </a:r>
            <a:r>
              <a:rPr lang="en-US" sz="2800" b="1" dirty="0">
                <a:solidFill>
                  <a:srgbClr val="146194">
                    <a:lumMod val="75000"/>
                  </a:srgbClr>
                </a:solidFill>
                <a:latin typeface="Century Gothic" panose="020B0502020202020204"/>
              </a:rPr>
              <a:t> </a:t>
            </a:r>
            <a:r>
              <a:rPr lang="en-US" sz="2800" b="1" dirty="0">
                <a:solidFill>
                  <a:srgbClr val="FFFF00"/>
                </a:solidFill>
                <a:latin typeface="Century Gothic" panose="020B0502020202020204"/>
              </a:rPr>
              <a:t>(LGBTQI+).</a:t>
            </a:r>
          </a:p>
          <a:p>
            <a:pPr marL="0" indent="0">
              <a:buNone/>
            </a:pPr>
            <a:endParaRPr lang="en-US" dirty="0"/>
          </a:p>
        </p:txBody>
      </p:sp>
    </p:spTree>
    <p:extLst>
      <p:ext uri="{BB962C8B-B14F-4D97-AF65-F5344CB8AC3E}">
        <p14:creationId xmlns:p14="http://schemas.microsoft.com/office/powerpoint/2010/main" val="410543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Sexual harassment</a:t>
            </a:r>
          </a:p>
        </p:txBody>
      </p:sp>
      <p:sp>
        <p:nvSpPr>
          <p:cNvPr id="3" name="Content Placeholder 2"/>
          <p:cNvSpPr>
            <a:spLocks noGrp="1"/>
          </p:cNvSpPr>
          <p:nvPr>
            <p:ph idx="1"/>
          </p:nvPr>
        </p:nvSpPr>
        <p:spPr>
          <a:xfrm>
            <a:off x="1288973" y="2269474"/>
            <a:ext cx="9904164" cy="4512325"/>
          </a:xfrm>
        </p:spPr>
        <p:txBody>
          <a:bodyPr/>
          <a:lstStyle/>
          <a:p>
            <a:pPr marL="0" indent="0">
              <a:buNone/>
            </a:pPr>
            <a:r>
              <a:rPr lang="en-US" sz="2800" b="1" dirty="0">
                <a:solidFill>
                  <a:srgbClr val="FFFF00"/>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Sexual Harassment </a:t>
            </a:r>
            <a:r>
              <a:rPr lang="en-US" sz="3200" b="1" dirty="0">
                <a:solidFill>
                  <a:prstClr val="white"/>
                </a:solidFill>
                <a:latin typeface="Century Gothic" panose="020B0502020202020204"/>
                <a:ea typeface="+mj-ea"/>
                <a:cs typeface="+mj-cs"/>
              </a:rPr>
              <a:t>is any unwelcome conduct that a reasonable person would find so severe, pervasive and objectively offensive that it denies a person equal education access.</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Conduct</a:t>
            </a:r>
            <a:r>
              <a:rPr lang="en-US" sz="3200" b="1" dirty="0">
                <a:solidFill>
                  <a:prstClr val="black"/>
                </a:solidFill>
                <a:latin typeface="Century Gothic" panose="020B0502020202020204"/>
                <a:ea typeface="+mj-ea"/>
                <a:cs typeface="+mj-cs"/>
              </a:rPr>
              <a:t> </a:t>
            </a:r>
            <a:r>
              <a:rPr lang="en-US" sz="3200" b="1" dirty="0">
                <a:solidFill>
                  <a:prstClr val="white"/>
                </a:solidFill>
                <a:latin typeface="Century Gothic" panose="020B0502020202020204"/>
                <a:ea typeface="+mj-ea"/>
                <a:cs typeface="+mj-cs"/>
              </a:rPr>
              <a:t>is considered </a:t>
            </a:r>
            <a:r>
              <a:rPr lang="en-US" sz="3200" b="1" dirty="0">
                <a:solidFill>
                  <a:srgbClr val="FFFF00"/>
                </a:solidFill>
                <a:latin typeface="Century Gothic" panose="020B0502020202020204"/>
                <a:ea typeface="+mj-ea"/>
                <a:cs typeface="+mj-cs"/>
              </a:rPr>
              <a:t>“unwelcome” </a:t>
            </a:r>
            <a:r>
              <a:rPr lang="en-US" sz="3200" b="1" dirty="0">
                <a:solidFill>
                  <a:prstClr val="white"/>
                </a:solidFill>
                <a:latin typeface="Century Gothic" panose="020B0502020202020204"/>
                <a:ea typeface="+mj-ea"/>
                <a:cs typeface="+mj-cs"/>
              </a:rPr>
              <a:t>if the person did not request or invite it and considered the conduct to be undesirable or offensive.</a:t>
            </a:r>
            <a:endParaRPr lang="en-US" sz="3200" b="1" dirty="0"/>
          </a:p>
        </p:txBody>
      </p:sp>
    </p:spTree>
    <p:extLst>
      <p:ext uri="{BB962C8B-B14F-4D97-AF65-F5344CB8AC3E}">
        <p14:creationId xmlns:p14="http://schemas.microsoft.com/office/powerpoint/2010/main" val="56537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Sexual harassment (verbal)</a:t>
            </a:r>
          </a:p>
        </p:txBody>
      </p:sp>
      <p:sp>
        <p:nvSpPr>
          <p:cNvPr id="3" name="Content Placeholder 2"/>
          <p:cNvSpPr>
            <a:spLocks noGrp="1"/>
          </p:cNvSpPr>
          <p:nvPr>
            <p:ph idx="1"/>
          </p:nvPr>
        </p:nvSpPr>
        <p:spPr>
          <a:xfrm>
            <a:off x="1288973" y="2269474"/>
            <a:ext cx="9904164" cy="4512325"/>
          </a:xfrm>
        </p:spPr>
        <p:txBody>
          <a:bodyPr/>
          <a:lstStyle/>
          <a:p>
            <a:pPr marL="0" lvl="0" indent="0" defTabSz="457200" fontAlgn="auto">
              <a:lnSpc>
                <a:spcPct val="100000"/>
              </a:lnSpc>
              <a:spcBef>
                <a:spcPct val="20000"/>
              </a:spcBef>
              <a:spcAft>
                <a:spcPts val="600"/>
              </a:spcAft>
              <a:buClr>
                <a:prstClr val="white"/>
              </a:buClr>
              <a:buSzPct val="80000"/>
              <a:buNone/>
            </a:pPr>
            <a:r>
              <a:rPr lang="en-US" sz="3600" b="1" dirty="0">
                <a:solidFill>
                  <a:srgbClr val="FFFF00"/>
                </a:solidFill>
                <a:latin typeface="Century Gothic" panose="020B0502020202020204"/>
              </a:rPr>
              <a:t>Verbal – May include telling jokes; using sexually explicit profanity or threats; describing sexual encounters with others; suggesting sexual activity; whistling in a sexually suggestive manner; using terms such as “honey”, “babe”, “sweetheart”, “dear”; repeated requests for dates, etc.</a:t>
            </a:r>
          </a:p>
          <a:p>
            <a:pPr marL="0" indent="0">
              <a:buNone/>
            </a:pPr>
            <a:endParaRPr lang="en-US" sz="3200" b="1" dirty="0"/>
          </a:p>
        </p:txBody>
      </p:sp>
    </p:spTree>
    <p:extLst>
      <p:ext uri="{BB962C8B-B14F-4D97-AF65-F5344CB8AC3E}">
        <p14:creationId xmlns:p14="http://schemas.microsoft.com/office/powerpoint/2010/main" val="1898420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 JSU">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 JSU" id="{D1DABF40-1DCF-476E-8541-B49500EF0847}" vid="{51FF9F95-E095-461E-AC6D-B5B53EECF49F}"/>
    </a:ext>
  </a:extLst>
</a:theme>
</file>

<file path=ppt/theme/theme2.xml><?xml version="1.0" encoding="utf-8"?>
<a:theme xmlns:a="http://schemas.openxmlformats.org/drawingml/2006/main" name="1_Theme JSU">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 JSU" id="{D1DABF40-1DCF-476E-8541-B49500EF0847}" vid="{51FF9F95-E095-461E-AC6D-B5B53EECF49F}"/>
    </a:ext>
  </a:extLst>
</a:theme>
</file>

<file path=docProps/app.xml><?xml version="1.0" encoding="utf-8"?>
<Properties xmlns="http://schemas.openxmlformats.org/officeDocument/2006/extended-properties" xmlns:vt="http://schemas.openxmlformats.org/officeDocument/2006/docPropsVTypes">
  <TotalTime>2823</TotalTime>
  <Words>1885</Words>
  <Application>Microsoft Office PowerPoint</Application>
  <PresentationFormat>Widescreen</PresentationFormat>
  <Paragraphs>198</Paragraphs>
  <Slides>41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Arial Black</vt:lpstr>
      <vt:lpstr>Century Gothic</vt:lpstr>
      <vt:lpstr>Corbel</vt:lpstr>
      <vt:lpstr>Courier New</vt:lpstr>
      <vt:lpstr>Garamond</vt:lpstr>
      <vt:lpstr>Wingdings</vt:lpstr>
      <vt:lpstr>Theme JSU</vt:lpstr>
      <vt:lpstr>1_Theme JSU</vt:lpstr>
      <vt:lpstr>Title ix reporting:  a title ix guide for  jsu ambassadors</vt:lpstr>
      <vt:lpstr>  overview  </vt:lpstr>
      <vt:lpstr>What is title ix?</vt:lpstr>
      <vt:lpstr>Title ix office</vt:lpstr>
      <vt:lpstr>Offenses covered under title ix</vt:lpstr>
      <vt:lpstr>Sex discrimination</vt:lpstr>
      <vt:lpstr>Unlawful discrimination and harassment</vt:lpstr>
      <vt:lpstr>Sexual harassment</vt:lpstr>
      <vt:lpstr>Sexual harassment (verbal)</vt:lpstr>
      <vt:lpstr>Sexual harassment (nonverbal)</vt:lpstr>
      <vt:lpstr>Sexual harassment (physical contact)</vt:lpstr>
      <vt:lpstr>Sexual assault </vt:lpstr>
      <vt:lpstr>rape </vt:lpstr>
      <vt:lpstr>Dating and domestic violence</vt:lpstr>
      <vt:lpstr>stalking</vt:lpstr>
      <vt:lpstr>Sex offenses</vt:lpstr>
      <vt:lpstr>What should be reported? </vt:lpstr>
      <vt:lpstr>Who should the report be made to?</vt:lpstr>
      <vt:lpstr>Essential reporting requirements</vt:lpstr>
      <vt:lpstr>Essential compliance elements </vt:lpstr>
      <vt:lpstr>On-campus vs. off-campus</vt:lpstr>
      <vt:lpstr>Who needs to report?</vt:lpstr>
      <vt:lpstr>Why to report?</vt:lpstr>
      <vt:lpstr>Confidentiality </vt:lpstr>
      <vt:lpstr>Confidentiality </vt:lpstr>
      <vt:lpstr>Who do I tell? Can I just tell the Police?</vt:lpstr>
      <vt:lpstr>First contact – how to respond?</vt:lpstr>
      <vt:lpstr>Investigations and the grievance process: reporting party/complainant </vt:lpstr>
      <vt:lpstr>Formal Title IX Complaint  </vt:lpstr>
      <vt:lpstr>Interim/supportive measures </vt:lpstr>
      <vt:lpstr>Interim/supportive measures </vt:lpstr>
      <vt:lpstr> scenario:</vt:lpstr>
      <vt:lpstr> scenario (cont.):</vt:lpstr>
      <vt:lpstr> scenario (cont.):</vt:lpstr>
      <vt:lpstr> scenario(cont.):</vt:lpstr>
      <vt:lpstr> Investigations and the grievance process: points to remember </vt:lpstr>
      <vt:lpstr> division of general counsel – title ix</vt:lpstr>
      <vt:lpstr> division of general counsel – title ix</vt:lpstr>
      <vt:lpstr> division of general counsel – title ix</vt:lpstr>
      <vt:lpstr> division of general counsel –  additional resources</vt:lpstr>
      <vt:lpstr> division of general counsel –  title 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division of general counsel</dc:title>
  <dc:creator>Edward Watson</dc:creator>
  <cp:lastModifiedBy>LaShundra B. Jackson-Winters</cp:lastModifiedBy>
  <cp:revision>63</cp:revision>
  <cp:lastPrinted>2023-08-03T22:04:38Z</cp:lastPrinted>
  <dcterms:created xsi:type="dcterms:W3CDTF">2023-01-18T21:21:40Z</dcterms:created>
  <dcterms:modified xsi:type="dcterms:W3CDTF">2023-11-15T15:24:05Z</dcterms:modified>
</cp:coreProperties>
</file>