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303" r:id="rId4"/>
    <p:sldId id="259" r:id="rId5"/>
    <p:sldId id="285" r:id="rId6"/>
    <p:sldId id="301" r:id="rId7"/>
    <p:sldId id="304" r:id="rId8"/>
    <p:sldId id="319" r:id="rId9"/>
    <p:sldId id="320" r:id="rId10"/>
    <p:sldId id="321" r:id="rId11"/>
    <p:sldId id="322" r:id="rId12"/>
    <p:sldId id="323" r:id="rId13"/>
    <p:sldId id="324" r:id="rId14"/>
    <p:sldId id="266" r:id="rId15"/>
    <p:sldId id="267" r:id="rId16"/>
    <p:sldId id="276" r:id="rId17"/>
    <p:sldId id="268" r:id="rId18"/>
    <p:sldId id="269" r:id="rId19"/>
    <p:sldId id="270" r:id="rId20"/>
    <p:sldId id="271" r:id="rId21"/>
    <p:sldId id="318" r:id="rId22"/>
    <p:sldId id="273" r:id="rId23"/>
    <p:sldId id="299" r:id="rId24"/>
    <p:sldId id="306" r:id="rId25"/>
    <p:sldId id="274" r:id="rId26"/>
    <p:sldId id="275" r:id="rId27"/>
    <p:sldId id="277" r:id="rId28"/>
    <p:sldId id="278" r:id="rId29"/>
    <p:sldId id="279" r:id="rId30"/>
    <p:sldId id="280" r:id="rId31"/>
    <p:sldId id="286" r:id="rId32"/>
    <p:sldId id="282" r:id="rId33"/>
    <p:sldId id="283" r:id="rId34"/>
    <p:sldId id="290" r:id="rId35"/>
    <p:sldId id="297" r:id="rId36"/>
    <p:sldId id="284" r:id="rId37"/>
    <p:sldId id="287" r:id="rId38"/>
    <p:sldId id="291" r:id="rId39"/>
    <p:sldId id="305" r:id="rId40"/>
    <p:sldId id="325" r:id="rId41"/>
    <p:sldId id="296" r:id="rId42"/>
    <p:sldId id="288" r:id="rId43"/>
    <p:sldId id="289" r:id="rId44"/>
    <p:sldId id="300" r:id="rId45"/>
    <p:sldId id="298" r:id="rId4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87" d="100"/>
          <a:sy n="87" d="100"/>
        </p:scale>
        <p:origin x="60"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30502198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0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019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214780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62182686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2959169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38108375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330443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590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061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950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49101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5049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5069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7107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418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12722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2379567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23045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49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04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08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08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44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1707828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21985575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hyperlink" Target="https://www.jsums.edu/titleix/"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9757"/>
            <a:ext cx="7734300" cy="1394831"/>
          </a:xfrm>
        </p:spPr>
        <p:txBody>
          <a:bodyPr>
            <a:normAutofit/>
          </a:bodyPr>
          <a:lstStyle/>
          <a:p>
            <a:pPr algn="ctr"/>
            <a:r>
              <a:rPr lang="en-US" sz="3200" b="1" dirty="0"/>
              <a:t>Title ix essentials:</a:t>
            </a:r>
            <a:br>
              <a:rPr lang="en-US" sz="3200" b="1" dirty="0"/>
            </a:br>
            <a:r>
              <a:rPr lang="en-US" sz="3200" b="1" dirty="0" smtClean="0"/>
              <a:t>discrimination and sexual harassment in athletics</a:t>
            </a:r>
            <a:endParaRPr lang="en-US" sz="3200" b="1" dirty="0"/>
          </a:p>
        </p:txBody>
      </p:sp>
      <p:pic>
        <p:nvPicPr>
          <p:cNvPr id="5" name="Content Placeholder 4"/>
          <p:cNvPicPr>
            <a:picLocks noGrp="1" noChangeAspect="1"/>
          </p:cNvPicPr>
          <p:nvPr>
            <p:ph idx="1"/>
          </p:nvPr>
        </p:nvPicPr>
        <p:blipFill>
          <a:blip r:embed="rId2"/>
          <a:stretch>
            <a:fillRect/>
          </a:stretch>
        </p:blipFill>
        <p:spPr>
          <a:xfrm>
            <a:off x="2356555" y="2011363"/>
            <a:ext cx="7478889" cy="4206875"/>
          </a:xfrm>
          <a:prstGeom prst="rect">
            <a:avLst/>
          </a:prstGeom>
        </p:spPr>
      </p:pic>
    </p:spTree>
    <p:extLst>
      <p:ext uri="{BB962C8B-B14F-4D97-AF65-F5344CB8AC3E}">
        <p14:creationId xmlns:p14="http://schemas.microsoft.com/office/powerpoint/2010/main" val="106967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Title ix &amp; pregnancy </a:t>
            </a:r>
            <a:endParaRPr lang="en-US" sz="5400" b="1" dirty="0"/>
          </a:p>
        </p:txBody>
      </p:sp>
      <p:sp>
        <p:nvSpPr>
          <p:cNvPr id="3" name="Content Placeholder 2"/>
          <p:cNvSpPr>
            <a:spLocks noGrp="1"/>
          </p:cNvSpPr>
          <p:nvPr>
            <p:ph idx="1"/>
          </p:nvPr>
        </p:nvSpPr>
        <p:spPr>
          <a:xfrm>
            <a:off x="330507" y="1784733"/>
            <a:ext cx="11005850" cy="4920869"/>
          </a:xfrm>
        </p:spPr>
        <p:txBody>
          <a:bodyPr/>
          <a:lstStyle/>
          <a:p>
            <a:pPr marL="457200" lvl="2" indent="0" algn="just">
              <a:buNone/>
            </a:pPr>
            <a:r>
              <a:rPr lang="en-US" sz="4000" b="1" dirty="0"/>
              <a:t>“A recipient (of federal funds) shall not apply any rule concerning a student’s actual or potential  parental, family or marital status which treats students differently on the basis of sex.”</a:t>
            </a:r>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425459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Title ix &amp; pregnancy </a:t>
            </a:r>
            <a:endParaRPr lang="en-US" sz="5400" b="1" dirty="0"/>
          </a:p>
        </p:txBody>
      </p:sp>
      <p:sp>
        <p:nvSpPr>
          <p:cNvPr id="3" name="Content Placeholder 2"/>
          <p:cNvSpPr>
            <a:spLocks noGrp="1"/>
          </p:cNvSpPr>
          <p:nvPr>
            <p:ph idx="1"/>
          </p:nvPr>
        </p:nvSpPr>
        <p:spPr>
          <a:xfrm>
            <a:off x="330507" y="1784733"/>
            <a:ext cx="11005850" cy="4920869"/>
          </a:xfrm>
        </p:spPr>
        <p:txBody>
          <a:bodyPr/>
          <a:lstStyle/>
          <a:p>
            <a:pPr lvl="2" algn="just">
              <a:buFont typeface="Wingdings" panose="05000000000000000000" pitchFamily="2" charset="2"/>
              <a:buChar char="§"/>
            </a:pPr>
            <a:r>
              <a:rPr lang="en-US" sz="3400" b="1" dirty="0"/>
              <a:t>Specifically prohibits discrimination against a student based on pregnancy, childbirth, false pregnancy, termination of pregnancy, or recovery from any of these conditions. </a:t>
            </a:r>
          </a:p>
          <a:p>
            <a:pPr lvl="2" algn="just">
              <a:buFont typeface="Wingdings" panose="05000000000000000000" pitchFamily="2" charset="2"/>
              <a:buChar char="§"/>
            </a:pPr>
            <a:r>
              <a:rPr lang="en-US" sz="3400" b="1" dirty="0"/>
              <a:t>Illegal to exclude pregnant students from participating in any part of an educational program, including extracurricular activities.</a:t>
            </a:r>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60634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Title ix &amp; pregnancy </a:t>
            </a:r>
            <a:endParaRPr lang="en-US" sz="5400" b="1" dirty="0"/>
          </a:p>
        </p:txBody>
      </p:sp>
      <p:sp>
        <p:nvSpPr>
          <p:cNvPr id="3" name="Content Placeholder 2"/>
          <p:cNvSpPr>
            <a:spLocks noGrp="1"/>
          </p:cNvSpPr>
          <p:nvPr>
            <p:ph idx="1"/>
          </p:nvPr>
        </p:nvSpPr>
        <p:spPr>
          <a:xfrm>
            <a:off x="330507" y="1784733"/>
            <a:ext cx="11005850" cy="4920869"/>
          </a:xfrm>
        </p:spPr>
        <p:txBody>
          <a:bodyPr/>
          <a:lstStyle/>
          <a:p>
            <a:pPr marL="457200" lvl="2" indent="0" algn="just">
              <a:buNone/>
            </a:pPr>
            <a:r>
              <a:rPr lang="en-US" sz="3600" b="1" dirty="0"/>
              <a:t>School must excuse a student’s absences because of pregnancy or childbirth for as long as the student’s doctor deems the absences medically necessary. When a student returns to school, she must be allowed to return to the same academic and extracurricular status as before her medical leave began.</a:t>
            </a:r>
          </a:p>
          <a:p>
            <a:pPr marL="457200" lvl="2" indent="0" algn="just">
              <a:buNone/>
            </a:pPr>
            <a:endParaRPr lang="en-US" sz="28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312190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Title ix office</a:t>
            </a:r>
          </a:p>
        </p:txBody>
      </p:sp>
      <p:sp>
        <p:nvSpPr>
          <p:cNvPr id="3" name="Content Placeholder 2"/>
          <p:cNvSpPr>
            <a:spLocks noGrp="1"/>
          </p:cNvSpPr>
          <p:nvPr>
            <p:ph idx="1"/>
          </p:nvPr>
        </p:nvSpPr>
        <p:spPr>
          <a:xfrm>
            <a:off x="462707" y="1784733"/>
            <a:ext cx="10950767" cy="4920869"/>
          </a:xfrm>
        </p:spPr>
        <p:txBody>
          <a:bodyPr/>
          <a:lstStyle/>
          <a:p>
            <a:pPr lvl="2" algn="just">
              <a:buFont typeface="Wingdings" panose="05000000000000000000" pitchFamily="2" charset="2"/>
              <a:buChar char="q"/>
            </a:pPr>
            <a:r>
              <a:rPr lang="en-US" sz="3200" b="1" dirty="0"/>
              <a:t> Title IX Coordinator – required by law</a:t>
            </a:r>
          </a:p>
          <a:p>
            <a:pPr marL="457200" lvl="2" indent="0" algn="just">
              <a:buNone/>
            </a:pPr>
            <a:endParaRPr lang="en-US" sz="3200" b="1" dirty="0"/>
          </a:p>
          <a:p>
            <a:pPr lvl="2" algn="just">
              <a:buFont typeface="Wingdings" panose="05000000000000000000" pitchFamily="2" charset="2"/>
              <a:buChar char="q"/>
            </a:pPr>
            <a:r>
              <a:rPr lang="en-US" sz="3200" b="1" dirty="0"/>
              <a:t> Title IX office – duty and obligation </a:t>
            </a:r>
          </a:p>
          <a:p>
            <a:pPr marL="457200" lvl="2" indent="0" algn="just">
              <a:buNone/>
            </a:pPr>
            <a:endParaRPr lang="en-US" sz="3200" b="1" dirty="0"/>
          </a:p>
          <a:p>
            <a:pPr lvl="2" algn="just">
              <a:buFont typeface="Wingdings" panose="05000000000000000000" pitchFamily="2" charset="2"/>
              <a:buChar char="q"/>
            </a:pPr>
            <a:r>
              <a:rPr lang="en-US" sz="3200" b="1" dirty="0"/>
              <a:t>  Title IX Coordinator – oversees the process and address reported concerns </a:t>
            </a:r>
          </a:p>
          <a:p>
            <a:pPr marL="457200" lvl="2" indent="0" algn="just">
              <a:buNone/>
            </a:pPr>
            <a:endParaRPr lang="en-US" sz="3200" b="1" dirty="0"/>
          </a:p>
          <a:p>
            <a:pPr lvl="2" algn="just">
              <a:buFont typeface="Wingdings" panose="05000000000000000000" pitchFamily="2" charset="2"/>
              <a:buChar char="q"/>
            </a:pPr>
            <a:r>
              <a:rPr lang="en-US" sz="3200" b="1" dirty="0"/>
              <a:t>  Title IX office – gather information and evidence – conduct thorough and fair investigation </a:t>
            </a:r>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393213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Offenses covered under title ix</a:t>
            </a:r>
          </a:p>
        </p:txBody>
      </p:sp>
      <p:sp>
        <p:nvSpPr>
          <p:cNvPr id="3" name="Content Placeholder 2"/>
          <p:cNvSpPr>
            <a:spLocks noGrp="1"/>
          </p:cNvSpPr>
          <p:nvPr>
            <p:ph idx="1"/>
          </p:nvPr>
        </p:nvSpPr>
        <p:spPr>
          <a:xfrm>
            <a:off x="771181" y="1883884"/>
            <a:ext cx="10587209" cy="4821718"/>
          </a:xfrm>
        </p:spPr>
        <p:txBody>
          <a:bodyPr/>
          <a:lstStyle/>
          <a:p>
            <a:r>
              <a:rPr lang="en-US" sz="3200" b="1" dirty="0">
                <a:solidFill>
                  <a:srgbClr val="FFFF00"/>
                </a:solidFill>
              </a:rPr>
              <a:t>Under Title IX, discrimination on the basis of sex also includes sexual harassment, which includes: </a:t>
            </a:r>
          </a:p>
          <a:p>
            <a:pPr marL="0" indent="0">
              <a:buNone/>
            </a:pPr>
            <a:r>
              <a:rPr lang="en-US" sz="3200" b="1" i="1" dirty="0"/>
              <a:t>	</a:t>
            </a:r>
            <a:r>
              <a:rPr lang="en-US" sz="2800" b="1" i="1" dirty="0"/>
              <a:t>sexual assault, rape, acquaintance rape, stalking, relationship 	violence (domestic violence and dating violence), or any other 	discrimination or harassment based on sex.</a:t>
            </a:r>
          </a:p>
          <a:p>
            <a:r>
              <a:rPr lang="en-US" sz="3200" b="1" dirty="0">
                <a:solidFill>
                  <a:srgbClr val="FFFF00"/>
                </a:solidFill>
              </a:rPr>
              <a:t>It is a violation of University policy as well as applicable law to commit or to attempt to commit these acts.</a:t>
            </a:r>
          </a:p>
          <a:p>
            <a:pPr marL="457200" lvl="2" indent="0" algn="just">
              <a:buNone/>
            </a:pPr>
            <a:endParaRPr lang="en-US" sz="2000" b="1" dirty="0"/>
          </a:p>
          <a:p>
            <a:pPr lvl="2" algn="just"/>
            <a:endParaRPr lang="en-US" sz="3400" b="1" dirty="0"/>
          </a:p>
          <a:p>
            <a:pPr marL="0" indent="0" algn="just">
              <a:buNone/>
            </a:pPr>
            <a:endParaRPr lang="en-US" dirty="0"/>
          </a:p>
        </p:txBody>
      </p:sp>
    </p:spTree>
    <p:extLst>
      <p:ext uri="{BB962C8B-B14F-4D97-AF65-F5344CB8AC3E}">
        <p14:creationId xmlns:p14="http://schemas.microsoft.com/office/powerpoint/2010/main" val="81990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On-campus vs. off-campus</a:t>
            </a:r>
          </a:p>
        </p:txBody>
      </p:sp>
      <p:sp>
        <p:nvSpPr>
          <p:cNvPr id="3" name="Content Placeholder 2"/>
          <p:cNvSpPr>
            <a:spLocks noGrp="1"/>
          </p:cNvSpPr>
          <p:nvPr>
            <p:ph idx="1"/>
          </p:nvPr>
        </p:nvSpPr>
        <p:spPr>
          <a:xfrm>
            <a:off x="804231" y="1752601"/>
            <a:ext cx="10664328" cy="4465638"/>
          </a:xfrm>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Title IX applies to reports of sexual harassment in education programs and activities – which include the following:</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Buildings or other locations that are part of the school’s operations, including remote learning platforms;</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settings if the school exercised substantial control over the respondent and the context in which the alleged sexual harassment occurred; and</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400" b="1" dirty="0">
                <a:solidFill>
                  <a:prstClr val="white"/>
                </a:solidFill>
                <a:latin typeface="Century Gothic" panose="020B0502020202020204"/>
              </a:rPr>
              <a:t>Off-campus buildings owned or controlled by a student organization officially recognized by the University, such as a building </a:t>
            </a:r>
            <a:r>
              <a:rPr lang="en-US" sz="2400" b="1" u="sng" dirty="0">
                <a:solidFill>
                  <a:prstClr val="white"/>
                </a:solidFill>
                <a:latin typeface="Century Gothic" panose="020B0502020202020204"/>
              </a:rPr>
              <a:t>owned </a:t>
            </a:r>
            <a:r>
              <a:rPr lang="en-US" sz="2400" b="1" dirty="0">
                <a:solidFill>
                  <a:prstClr val="white"/>
                </a:solidFill>
                <a:latin typeface="Century Gothic" panose="020B0502020202020204"/>
              </a:rPr>
              <a:t>by a recognized fraternity or sorority.</a:t>
            </a:r>
          </a:p>
          <a:p>
            <a:pPr marL="0" indent="0">
              <a:buNone/>
            </a:pPr>
            <a:endParaRPr lang="en-US" dirty="0"/>
          </a:p>
        </p:txBody>
      </p:sp>
    </p:spTree>
    <p:extLst>
      <p:ext uri="{BB962C8B-B14F-4D97-AF65-F5344CB8AC3E}">
        <p14:creationId xmlns:p14="http://schemas.microsoft.com/office/powerpoint/2010/main" val="351707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Sex discrimination</a:t>
            </a:r>
          </a:p>
        </p:txBody>
      </p:sp>
      <p:sp>
        <p:nvSpPr>
          <p:cNvPr id="3" name="Content Placeholder 2"/>
          <p:cNvSpPr>
            <a:spLocks noGrp="1"/>
          </p:cNvSpPr>
          <p:nvPr>
            <p:ph idx="1"/>
          </p:nvPr>
        </p:nvSpPr>
        <p:spPr>
          <a:xfrm>
            <a:off x="1101687" y="2011364"/>
            <a:ext cx="9397388" cy="4541837"/>
          </a:xfrm>
        </p:spPr>
        <p:txBody>
          <a:bodyPr/>
          <a:lstStyle/>
          <a:p>
            <a:pPr marL="0" indent="0">
              <a:buNone/>
            </a:pPr>
            <a:endParaRPr lang="en-US" sz="3200" b="1" dirty="0">
              <a:solidFill>
                <a:srgbClr val="FFFF00"/>
              </a:solidFill>
              <a:latin typeface="Century Gothic" panose="020B0502020202020204"/>
              <a:ea typeface="+mj-ea"/>
              <a:cs typeface="+mj-cs"/>
            </a:endParaRPr>
          </a:p>
          <a:p>
            <a:pPr marL="0" indent="0">
              <a:buNone/>
            </a:pPr>
            <a:r>
              <a:rPr lang="en-US" sz="3200" b="1" dirty="0">
                <a:solidFill>
                  <a:srgbClr val="FFFF00"/>
                </a:solidFill>
                <a:latin typeface="Century Gothic" panose="020B0502020202020204"/>
                <a:ea typeface="+mj-ea"/>
                <a:cs typeface="+mj-cs"/>
              </a:rPr>
              <a:t>	Sex Discrimination </a:t>
            </a:r>
            <a:r>
              <a:rPr lang="en-US" sz="3200" b="1" dirty="0">
                <a:solidFill>
                  <a:prstClr val="white"/>
                </a:solidFill>
                <a:latin typeface="Century Gothic" panose="020B0502020202020204"/>
                <a:ea typeface="+mj-ea"/>
                <a:cs typeface="+mj-cs"/>
              </a:rPr>
              <a: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unfairly treating an individual or group of individuals differently than others on the basis of sex or gender.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misconduct </a:t>
            </a:r>
            <a:r>
              <a:rPr lang="en-US" sz="3200" b="1" dirty="0">
                <a:solidFill>
                  <a:prstClr val="white"/>
                </a:solidFill>
                <a:latin typeface="Century Gothic" panose="020B0502020202020204"/>
                <a:ea typeface="+mj-ea"/>
                <a:cs typeface="+mj-cs"/>
              </a:rPr>
              <a:t>is a form of sex/gender based discrimination.</a:t>
            </a:r>
            <a:br>
              <a:rPr lang="en-US" sz="3200" b="1" dirty="0">
                <a:solidFill>
                  <a:prstClr val="white"/>
                </a:solidFill>
                <a:latin typeface="Century Gothic" panose="020B0502020202020204"/>
                <a:ea typeface="+mj-ea"/>
                <a:cs typeface="+mj-cs"/>
              </a:rPr>
            </a:br>
            <a:endParaRPr lang="en-US" dirty="0"/>
          </a:p>
        </p:txBody>
      </p:sp>
    </p:spTree>
    <p:extLst>
      <p:ext uri="{BB962C8B-B14F-4D97-AF65-F5344CB8AC3E}">
        <p14:creationId xmlns:p14="http://schemas.microsoft.com/office/powerpoint/2010/main" val="246291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Unlawful discrimination and</a:t>
            </a:r>
            <a:br>
              <a:rPr lang="en-US" sz="3600" b="1" dirty="0"/>
            </a:br>
            <a:r>
              <a:rPr lang="en-US" sz="3600" b="1" dirty="0"/>
              <a:t>harassment</a:t>
            </a:r>
            <a:endParaRPr lang="en-US" b="1" dirty="0"/>
          </a:p>
        </p:txBody>
      </p:sp>
      <p:sp>
        <p:nvSpPr>
          <p:cNvPr id="3" name="Content Placeholder 2"/>
          <p:cNvSpPr>
            <a:spLocks noGrp="1"/>
          </p:cNvSpPr>
          <p:nvPr>
            <p:ph idx="1"/>
          </p:nvPr>
        </p:nvSpPr>
        <p:spPr>
          <a:xfrm>
            <a:off x="815247" y="2011364"/>
            <a:ext cx="10190603" cy="4465637"/>
          </a:xfrm>
        </p:spPr>
        <p:txBody>
          <a:bodyPr/>
          <a:lstStyle/>
          <a:p>
            <a:pPr marL="0" lvl="0" indent="0" defTabSz="457200" fontAlgn="auto">
              <a:lnSpc>
                <a:spcPct val="100000"/>
              </a:lnSpc>
              <a:spcBef>
                <a:spcPct val="20000"/>
              </a:spcBef>
              <a:spcAft>
                <a:spcPts val="600"/>
              </a:spcAft>
              <a:buClr>
                <a:prstClr val="white"/>
              </a:buClr>
              <a:buSzPct val="80000"/>
              <a:buNone/>
            </a:pPr>
            <a:r>
              <a:rPr lang="en-US" sz="2400" b="1" dirty="0">
                <a:solidFill>
                  <a:prstClr val="white"/>
                </a:solidFill>
                <a:latin typeface="Century Gothic" panose="020B0502020202020204"/>
              </a:rPr>
              <a:t>	</a:t>
            </a:r>
            <a:r>
              <a:rPr lang="en-US" sz="2800" b="1" dirty="0">
                <a:solidFill>
                  <a:prstClr val="white"/>
                </a:solidFill>
                <a:latin typeface="Century Gothic" panose="020B0502020202020204"/>
              </a:rPr>
              <a:t>The University is dedicated to enforcing civil rights laws to protect all students from unlawful discrimination and harassment based on </a:t>
            </a:r>
            <a:r>
              <a:rPr lang="en-US" sz="2800" b="1" dirty="0">
                <a:solidFill>
                  <a:srgbClr val="FFFF00"/>
                </a:solidFill>
                <a:latin typeface="Century Gothic" panose="020B0502020202020204"/>
              </a:rPr>
              <a:t>race, color, national origin, sex, disability,</a:t>
            </a:r>
            <a:r>
              <a:rPr lang="en-US" sz="2800" b="1" dirty="0">
                <a:solidFill>
                  <a:prstClr val="white"/>
                </a:solidFill>
                <a:latin typeface="Century Gothic" panose="020B0502020202020204"/>
              </a:rPr>
              <a:t> and</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age.</a:t>
            </a:r>
            <a:r>
              <a:rPr lang="en-US" sz="2800" b="1" dirty="0">
                <a:solidFill>
                  <a:srgbClr val="146194">
                    <a:lumMod val="75000"/>
                  </a:srgbClr>
                </a:solidFill>
                <a:latin typeface="Century Gothic" panose="020B0502020202020204"/>
              </a:rPr>
              <a:t>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146194">
                  <a:lumMod val="75000"/>
                </a:srgbClr>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This includes students who are </a:t>
            </a:r>
            <a:r>
              <a:rPr lang="en-US" sz="2800" b="1" dirty="0">
                <a:solidFill>
                  <a:srgbClr val="FFFF00"/>
                </a:solidFill>
                <a:latin typeface="Century Gothic" panose="020B0502020202020204"/>
              </a:rPr>
              <a:t>lesbian, gay, bisexual, transgender, queer, questioning, asexual, intersex, </a:t>
            </a:r>
            <a:r>
              <a:rPr lang="en-US" sz="2800" b="1" dirty="0" err="1">
                <a:solidFill>
                  <a:srgbClr val="FFFF00"/>
                </a:solidFill>
                <a:latin typeface="Century Gothic" panose="020B0502020202020204"/>
              </a:rPr>
              <a:t>nonbinary</a:t>
            </a:r>
            <a:r>
              <a:rPr lang="en-US" sz="2800" b="1" dirty="0">
                <a:solidFill>
                  <a:srgbClr val="FFFF00"/>
                </a:solidFill>
                <a:latin typeface="Century Gothic" panose="020B0502020202020204"/>
              </a:rPr>
              <a:t>,</a:t>
            </a:r>
            <a:r>
              <a:rPr lang="en-US" sz="2800" b="1" dirty="0">
                <a:solidFill>
                  <a:prstClr val="white"/>
                </a:solidFill>
                <a:latin typeface="Century Gothic" panose="020B0502020202020204"/>
              </a:rPr>
              <a:t> and individuals who identify their sexual orientation or gender identity in other ways</a:t>
            </a:r>
            <a:r>
              <a:rPr lang="en-US" sz="2800" b="1" dirty="0">
                <a:solidFill>
                  <a:srgbClr val="146194">
                    <a:lumMod val="75000"/>
                  </a:srgbClr>
                </a:solidFill>
                <a:latin typeface="Century Gothic" panose="020B0502020202020204"/>
              </a:rPr>
              <a:t> </a:t>
            </a:r>
            <a:r>
              <a:rPr lang="en-US" sz="2800" b="1" dirty="0">
                <a:solidFill>
                  <a:srgbClr val="FFFF00"/>
                </a:solidFill>
                <a:latin typeface="Century Gothic" panose="020B0502020202020204"/>
              </a:rPr>
              <a:t>(LGBTQI+).</a:t>
            </a:r>
          </a:p>
          <a:p>
            <a:pPr marL="0" indent="0">
              <a:buNone/>
            </a:pPr>
            <a:endParaRPr lang="en-US" dirty="0"/>
          </a:p>
        </p:txBody>
      </p:sp>
    </p:spTree>
    <p:extLst>
      <p:ext uri="{BB962C8B-B14F-4D97-AF65-F5344CB8AC3E}">
        <p14:creationId xmlns:p14="http://schemas.microsoft.com/office/powerpoint/2010/main" val="410543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harassment</a:t>
            </a:r>
          </a:p>
        </p:txBody>
      </p:sp>
      <p:sp>
        <p:nvSpPr>
          <p:cNvPr id="3" name="Content Placeholder 2"/>
          <p:cNvSpPr>
            <a:spLocks noGrp="1"/>
          </p:cNvSpPr>
          <p:nvPr>
            <p:ph idx="1"/>
          </p:nvPr>
        </p:nvSpPr>
        <p:spPr>
          <a:xfrm>
            <a:off x="1288973" y="2269474"/>
            <a:ext cx="9904164" cy="4512325"/>
          </a:xfrm>
        </p:spPr>
        <p:txBody>
          <a:bodyPr/>
          <a:lstStyle/>
          <a:p>
            <a:pPr marL="0" indent="0">
              <a:buNone/>
            </a:pPr>
            <a:r>
              <a:rPr lang="en-US" sz="2800" b="1" dirty="0">
                <a:solidFill>
                  <a:srgbClr val="FFFF00"/>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Sexual Harassment </a:t>
            </a:r>
            <a:r>
              <a:rPr lang="en-US" sz="3200" b="1" dirty="0">
                <a:solidFill>
                  <a:prstClr val="white"/>
                </a:solidFill>
                <a:latin typeface="Century Gothic" panose="020B0502020202020204"/>
                <a:ea typeface="+mj-ea"/>
                <a:cs typeface="+mj-cs"/>
              </a:rPr>
              <a:t>is any unwelcome conduct that a reasonable person would find so severe, pervasive and objectively offensive that it denies a person equal education access.</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r>
            <a:br>
              <a:rPr lang="en-US" sz="3200" b="1" dirty="0">
                <a:solidFill>
                  <a:prstClr val="white"/>
                </a:solidFill>
                <a:latin typeface="Century Gothic" panose="020B0502020202020204"/>
                <a:ea typeface="+mj-ea"/>
                <a:cs typeface="+mj-cs"/>
              </a:rPr>
            </a:br>
            <a:r>
              <a:rPr lang="en-US" sz="3200" b="1" dirty="0">
                <a:solidFill>
                  <a:prstClr val="white"/>
                </a:solidFill>
                <a:latin typeface="Century Gothic" panose="020B0502020202020204"/>
                <a:ea typeface="+mj-ea"/>
                <a:cs typeface="+mj-cs"/>
              </a:rPr>
              <a:t>	</a:t>
            </a:r>
            <a:r>
              <a:rPr lang="en-US" sz="3200" b="1" dirty="0">
                <a:solidFill>
                  <a:srgbClr val="FFFF00"/>
                </a:solidFill>
                <a:latin typeface="Century Gothic" panose="020B0502020202020204"/>
                <a:ea typeface="+mj-ea"/>
                <a:cs typeface="+mj-cs"/>
              </a:rPr>
              <a:t>Conduct</a:t>
            </a:r>
            <a:r>
              <a:rPr lang="en-US" sz="3200" b="1" dirty="0">
                <a:solidFill>
                  <a:prstClr val="black"/>
                </a:solidFill>
                <a:latin typeface="Century Gothic" panose="020B0502020202020204"/>
                <a:ea typeface="+mj-ea"/>
                <a:cs typeface="+mj-cs"/>
              </a:rPr>
              <a:t> </a:t>
            </a:r>
            <a:r>
              <a:rPr lang="en-US" sz="3200" b="1" dirty="0">
                <a:solidFill>
                  <a:prstClr val="white"/>
                </a:solidFill>
                <a:latin typeface="Century Gothic" panose="020B0502020202020204"/>
                <a:ea typeface="+mj-ea"/>
                <a:cs typeface="+mj-cs"/>
              </a:rPr>
              <a:t>is considered </a:t>
            </a:r>
            <a:r>
              <a:rPr lang="en-US" sz="3200" b="1" dirty="0">
                <a:solidFill>
                  <a:srgbClr val="FFFF00"/>
                </a:solidFill>
                <a:latin typeface="Century Gothic" panose="020B0502020202020204"/>
                <a:ea typeface="+mj-ea"/>
                <a:cs typeface="+mj-cs"/>
              </a:rPr>
              <a:t>“unwelcome” </a:t>
            </a:r>
            <a:r>
              <a:rPr lang="en-US" sz="3200" b="1" dirty="0">
                <a:solidFill>
                  <a:prstClr val="white"/>
                </a:solidFill>
                <a:latin typeface="Century Gothic" panose="020B0502020202020204"/>
                <a:ea typeface="+mj-ea"/>
                <a:cs typeface="+mj-cs"/>
              </a:rPr>
              <a:t>if the person did not request or invite it and considered the conduct to be undesirable or offensive.</a:t>
            </a:r>
            <a:endParaRPr lang="en-US" sz="3200" b="1" dirty="0"/>
          </a:p>
        </p:txBody>
      </p:sp>
    </p:spTree>
    <p:extLst>
      <p:ext uri="{BB962C8B-B14F-4D97-AF65-F5344CB8AC3E}">
        <p14:creationId xmlns:p14="http://schemas.microsoft.com/office/powerpoint/2010/main" val="565370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Sexual assault </a:t>
            </a:r>
          </a:p>
        </p:txBody>
      </p:sp>
      <p:sp>
        <p:nvSpPr>
          <p:cNvPr id="3" name="Content Placeholder 2"/>
          <p:cNvSpPr>
            <a:spLocks noGrp="1"/>
          </p:cNvSpPr>
          <p:nvPr>
            <p:ph idx="1"/>
          </p:nvPr>
        </p:nvSpPr>
        <p:spPr/>
        <p:txBody>
          <a:bodyPr/>
          <a:lstStyle/>
          <a:p>
            <a:pPr marL="0" lvl="0" indent="0">
              <a:buClr>
                <a:prstClr val="white"/>
              </a:buClr>
              <a:buNone/>
            </a:pPr>
            <a:r>
              <a:rPr lang="en-US" sz="4800" b="1" dirty="0">
                <a:solidFill>
                  <a:schemeClr val="tx1">
                    <a:lumMod val="95000"/>
                  </a:schemeClr>
                </a:solidFill>
                <a:latin typeface="Century Gothic" panose="020B0502020202020204"/>
                <a:ea typeface="+mj-ea"/>
                <a:cs typeface="+mj-cs"/>
              </a:rPr>
              <a:t>The term “sexual assault” means any nonconsensual sexual act including when the victim lacks capacity to consent.</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312812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general counsel:</a:t>
            </a:r>
            <a:br>
              <a:rPr lang="en-US" dirty="0" smtClean="0"/>
            </a:br>
            <a:r>
              <a:rPr lang="en-US" dirty="0" smtClean="0"/>
              <a:t>title ix office</a:t>
            </a:r>
            <a:endParaRPr lang="en-US" dirty="0"/>
          </a:p>
        </p:txBody>
      </p:sp>
      <p:pic>
        <p:nvPicPr>
          <p:cNvPr id="5" name="Content Placeholder 4" descr="File:Billiken &lt;strong&gt;soccer&lt;/strong&gt;.jpg - Wikipedi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7496" y="2011363"/>
            <a:ext cx="8814904" cy="4694237"/>
          </a:xfrm>
        </p:spPr>
      </p:pic>
    </p:spTree>
    <p:extLst>
      <p:ext uri="{BB962C8B-B14F-4D97-AF65-F5344CB8AC3E}">
        <p14:creationId xmlns:p14="http://schemas.microsoft.com/office/powerpoint/2010/main" val="71685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rape </a:t>
            </a:r>
          </a:p>
        </p:txBody>
      </p:sp>
      <p:sp>
        <p:nvSpPr>
          <p:cNvPr id="3" name="Content Placeholder 2"/>
          <p:cNvSpPr>
            <a:spLocks noGrp="1"/>
          </p:cNvSpPr>
          <p:nvPr>
            <p:ph idx="1"/>
          </p:nvPr>
        </p:nvSpPr>
        <p:spPr>
          <a:xfrm>
            <a:off x="344557" y="2011364"/>
            <a:ext cx="11516139" cy="4206875"/>
          </a:xfrm>
        </p:spPr>
        <p:txBody>
          <a:bodyPr/>
          <a:lstStyle/>
          <a:p>
            <a:pPr marL="0" lvl="0" indent="0">
              <a:buClr>
                <a:prstClr val="white"/>
              </a:buClr>
              <a:buNone/>
            </a:pPr>
            <a:r>
              <a:rPr lang="en-US" sz="4400" b="1" dirty="0" smtClean="0">
                <a:solidFill>
                  <a:schemeClr val="tx1">
                    <a:lumMod val="95000"/>
                  </a:schemeClr>
                </a:solidFill>
                <a:latin typeface="Century Gothic" panose="020B0502020202020204"/>
                <a:ea typeface="+mj-ea"/>
                <a:cs typeface="+mj-cs"/>
              </a:rPr>
              <a:t>Rape is any penetration, no matter how slight, of (1) the vagina or anus of a person by any body part of another person or by an object, or (2) the mouth of a person by a sex organ of another person, without that person’s consent. </a:t>
            </a:r>
            <a:r>
              <a:rPr lang="en-US" sz="4800" b="1" dirty="0">
                <a:solidFill>
                  <a:schemeClr val="tx1">
                    <a:lumMod val="95000"/>
                  </a:schemeClr>
                </a:solidFill>
                <a:latin typeface="Century Gothic" panose="020B0502020202020204"/>
                <a:ea typeface="+mj-ea"/>
                <a:cs typeface="+mj-cs"/>
              </a:rPr>
              <a:t/>
            </a:r>
            <a:br>
              <a:rPr lang="en-US" sz="4800" b="1" dirty="0">
                <a:solidFill>
                  <a:schemeClr val="tx1">
                    <a:lumMod val="95000"/>
                  </a:schemeClr>
                </a:solidFill>
                <a:latin typeface="Century Gothic" panose="020B0502020202020204"/>
                <a:ea typeface="+mj-ea"/>
                <a:cs typeface="+mj-cs"/>
              </a:rPr>
            </a:br>
            <a:endParaRPr lang="en-US" dirty="0">
              <a:solidFill>
                <a:schemeClr val="tx1">
                  <a:lumMod val="95000"/>
                </a:schemeClr>
              </a:solidFill>
            </a:endParaRPr>
          </a:p>
          <a:p>
            <a:endParaRPr lang="en-US" dirty="0"/>
          </a:p>
        </p:txBody>
      </p:sp>
    </p:spTree>
    <p:extLst>
      <p:ext uri="{BB962C8B-B14F-4D97-AF65-F5344CB8AC3E}">
        <p14:creationId xmlns:p14="http://schemas.microsoft.com/office/powerpoint/2010/main" val="396897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Dating and domestic violence</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is a pattern of abusive behavior used to exert power and control over a partner.</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800" b="1" dirty="0">
                <a:latin typeface="Century Gothic" panose="020B0502020202020204"/>
              </a:rPr>
              <a:t>Dating/Domestic violence </a:t>
            </a:r>
            <a:r>
              <a:rPr lang="en-US" sz="2800" b="1" dirty="0">
                <a:solidFill>
                  <a:srgbClr val="FFFF00"/>
                </a:solidFill>
                <a:latin typeface="Century Gothic" panose="020B0502020202020204"/>
              </a:rPr>
              <a:t>can be physical, sexual, emotional, or psychological actions or threats of actions that influence another person. </a:t>
            </a:r>
          </a:p>
          <a:p>
            <a:pPr marL="0" indent="0">
              <a:buNone/>
            </a:pPr>
            <a:endParaRPr lang="en-US" dirty="0"/>
          </a:p>
        </p:txBody>
      </p:sp>
    </p:spTree>
    <p:extLst>
      <p:ext uri="{BB962C8B-B14F-4D97-AF65-F5344CB8AC3E}">
        <p14:creationId xmlns:p14="http://schemas.microsoft.com/office/powerpoint/2010/main" val="460708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stalking</a:t>
            </a:r>
          </a:p>
        </p:txBody>
      </p:sp>
      <p:sp>
        <p:nvSpPr>
          <p:cNvPr id="3" name="Content Placeholder 2"/>
          <p:cNvSpPr>
            <a:spLocks noGrp="1"/>
          </p:cNvSpPr>
          <p:nvPr>
            <p:ph idx="1"/>
          </p:nvPr>
        </p:nvSpPr>
        <p:spPr/>
        <p:txBody>
          <a:bodyPr/>
          <a:lstStyle/>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is a course of conduct directed at a specific person that would cause a reasonable person to fear for his/her safety or the safety of others, or to suffer emotional distress.</a:t>
            </a:r>
          </a:p>
          <a:p>
            <a:pPr marL="0" lvl="0" indent="0" defTabSz="457200" fontAlgn="auto">
              <a:lnSpc>
                <a:spcPct val="100000"/>
              </a:lnSpc>
              <a:spcBef>
                <a:spcPct val="20000"/>
              </a:spcBef>
              <a:spcAft>
                <a:spcPts val="600"/>
              </a:spcAft>
              <a:buClr>
                <a:prstClr val="white"/>
              </a:buClr>
              <a:buSzPct val="80000"/>
              <a:buNone/>
            </a:pPr>
            <a:endParaRPr lang="en-US" sz="3200" dirty="0">
              <a:solidFill>
                <a:prstClr val="black"/>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latin typeface="Century Gothic" panose="020B0502020202020204"/>
              </a:rPr>
              <a:t>Stalking</a:t>
            </a:r>
            <a:r>
              <a:rPr lang="en-US" sz="3200" b="1" dirty="0">
                <a:solidFill>
                  <a:prstClr val="black"/>
                </a:solidFill>
                <a:latin typeface="Century Gothic" panose="020B0502020202020204"/>
              </a:rPr>
              <a:t> </a:t>
            </a:r>
            <a:r>
              <a:rPr lang="en-US" sz="3200" b="1" dirty="0">
                <a:solidFill>
                  <a:srgbClr val="FFFF00"/>
                </a:solidFill>
                <a:latin typeface="Century Gothic" panose="020B0502020202020204"/>
              </a:rPr>
              <a:t>may include repeatedly following, harassing, threatening, or intimidating another.</a:t>
            </a:r>
          </a:p>
          <a:p>
            <a:pPr marL="0" indent="0">
              <a:buNone/>
            </a:pPr>
            <a:endParaRPr lang="en-US" dirty="0"/>
          </a:p>
        </p:txBody>
      </p:sp>
    </p:spTree>
    <p:extLst>
      <p:ext uri="{BB962C8B-B14F-4D97-AF65-F5344CB8AC3E}">
        <p14:creationId xmlns:p14="http://schemas.microsoft.com/office/powerpoint/2010/main" val="154057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What is consent?</a:t>
            </a:r>
            <a:endParaRPr lang="en-US" sz="5400" b="1" dirty="0"/>
          </a:p>
        </p:txBody>
      </p:sp>
      <p:sp>
        <p:nvSpPr>
          <p:cNvPr id="3" name="Content Placeholder 2"/>
          <p:cNvSpPr>
            <a:spLocks noGrp="1"/>
          </p:cNvSpPr>
          <p:nvPr>
            <p:ph idx="1"/>
          </p:nvPr>
        </p:nvSpPr>
        <p:spPr/>
        <p:txBody>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i="1" dirty="0">
                <a:solidFill>
                  <a:srgbClr val="FFFF00"/>
                </a:solidFill>
                <a:latin typeface="Century Gothic" panose="020B0502020202020204"/>
              </a:rPr>
              <a:t>Consent</a:t>
            </a:r>
            <a:r>
              <a:rPr lang="en-US" b="1" dirty="0">
                <a:solidFill>
                  <a:srgbClr val="FFFF00"/>
                </a:solidFill>
                <a:latin typeface="Century Gothic" panose="020B0502020202020204"/>
              </a:rPr>
              <a:t> is an understandable exchange of affirmative actions or words which indicate an active, knowing and voluntary agreement to engage in mutually agreed upon sexual activity.  </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i="1" dirty="0">
                <a:solidFill>
                  <a:prstClr val="white"/>
                </a:solidFill>
                <a:latin typeface="Century Gothic" panose="020B0502020202020204"/>
              </a:rPr>
              <a:t>Consent</a:t>
            </a:r>
            <a:r>
              <a:rPr lang="en-US" b="1" dirty="0">
                <a:solidFill>
                  <a:prstClr val="white"/>
                </a:solidFill>
                <a:latin typeface="Century Gothic" panose="020B0502020202020204"/>
              </a:rPr>
              <a:t> is not freely given when it is in response to force or threat of force or when a person is incapacitated by the (voluntary or involuntary) use of drugs or alcohol or when the person is otherwise physically helpless and the person performing the act knows or should reasonably know that the other person is incapacitated or otherwise physically helpless.</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b="1" dirty="0">
                <a:solidFill>
                  <a:srgbClr val="FFFF00"/>
                </a:solidFill>
                <a:latin typeface="Century Gothic" panose="020B0502020202020204"/>
              </a:rPr>
              <a:t>An action is done “</a:t>
            </a:r>
            <a:r>
              <a:rPr lang="en-US" b="1" i="1" dirty="0">
                <a:solidFill>
                  <a:srgbClr val="FFFF00"/>
                </a:solidFill>
                <a:latin typeface="Century Gothic" panose="020B0502020202020204"/>
              </a:rPr>
              <a:t>without that person’s consent</a:t>
            </a:r>
            <a:r>
              <a:rPr lang="en-US" b="1" dirty="0">
                <a:solidFill>
                  <a:srgbClr val="FFFF00"/>
                </a:solidFill>
                <a:latin typeface="Century Gothic" panose="020B0502020202020204"/>
              </a:rPr>
              <a:t>” when it is inflicted upon a person who has not freely and actively given consent.</a:t>
            </a:r>
          </a:p>
          <a:p>
            <a:pPr marL="0" indent="0">
              <a:buNone/>
            </a:pPr>
            <a:endParaRPr lang="en-US" dirty="0"/>
          </a:p>
        </p:txBody>
      </p:sp>
    </p:spTree>
    <p:extLst>
      <p:ext uri="{BB962C8B-B14F-4D97-AF65-F5344CB8AC3E}">
        <p14:creationId xmlns:p14="http://schemas.microsoft.com/office/powerpoint/2010/main" val="3196095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Essential reporting requirements</a:t>
            </a:r>
          </a:p>
        </p:txBody>
      </p:sp>
      <p:sp>
        <p:nvSpPr>
          <p:cNvPr id="3" name="Content Placeholder 2"/>
          <p:cNvSpPr>
            <a:spLocks noGrp="1"/>
          </p:cNvSpPr>
          <p:nvPr>
            <p:ph idx="1"/>
          </p:nvPr>
        </p:nvSpPr>
        <p:spPr>
          <a:xfrm>
            <a:off x="1244906" y="2016087"/>
            <a:ext cx="9672810" cy="4765715"/>
          </a:xfrm>
        </p:spPr>
        <p:txBody>
          <a:bodyPr/>
          <a:lstStyle/>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Once a faculty or staff member becomes aware of a situation involving sexual harassment or sexual misconduct, through actual or constructive notice, the information must be communicated to the Title IX office.</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Even if the individual does not plan to file a complaint with Title IX or does not want to speak with Title IX, Title IX still needs to be informed of the situation. </a:t>
            </a:r>
          </a:p>
          <a:p>
            <a:pPr marL="0" indent="0">
              <a:buNone/>
            </a:pPr>
            <a:endParaRPr lang="en-US" dirty="0"/>
          </a:p>
        </p:txBody>
      </p:sp>
    </p:spTree>
    <p:extLst>
      <p:ext uri="{BB962C8B-B14F-4D97-AF65-F5344CB8AC3E}">
        <p14:creationId xmlns:p14="http://schemas.microsoft.com/office/powerpoint/2010/main" val="167019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Essential compliance elements </a:t>
            </a:r>
          </a:p>
        </p:txBody>
      </p:sp>
      <p:sp>
        <p:nvSpPr>
          <p:cNvPr id="3" name="Content Placeholder 2"/>
          <p:cNvSpPr>
            <a:spLocks noGrp="1"/>
          </p:cNvSpPr>
          <p:nvPr>
            <p:ph idx="1"/>
          </p:nvPr>
        </p:nvSpPr>
        <p:spPr/>
        <p:txBody>
          <a:bodyPr/>
          <a:lstStyle/>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a:t>
            </a:r>
            <a:r>
              <a:rPr lang="en-US" sz="2800" b="1" i="1" u="sng" dirty="0">
                <a:solidFill>
                  <a:srgbClr val="FFFF00"/>
                </a:solidFill>
                <a:latin typeface="Century Gothic" panose="020B0502020202020204"/>
              </a:rPr>
              <a:t>MUST</a:t>
            </a:r>
            <a:r>
              <a:rPr lang="en-US" sz="2800" b="1" dirty="0">
                <a:solidFill>
                  <a:srgbClr val="FFFF00"/>
                </a:solidFill>
                <a:latin typeface="Century Gothic" panose="020B0502020202020204"/>
              </a:rPr>
              <a:t> take immediate and appropriate steps to investigate all allegations of sexual harassment and sexual misconduct</a:t>
            </a:r>
          </a:p>
          <a:p>
            <a:pPr marL="457200" lvl="0" indent="-457200"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2800" b="1" dirty="0">
                <a:solidFill>
                  <a:srgbClr val="FFFF00"/>
                </a:solidFill>
                <a:latin typeface="Century Gothic" panose="020B0502020202020204"/>
              </a:rPr>
              <a:t>JSU will respond promptly and effectively to:</a:t>
            </a:r>
            <a:endParaRPr lang="en-US"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b="1" dirty="0">
                <a:solidFill>
                  <a:srgbClr val="FFFF00"/>
                </a:solidFill>
                <a:latin typeface="Century Gothic" panose="020B0502020202020204"/>
              </a:rPr>
              <a:t>                  </a:t>
            </a:r>
            <a:r>
              <a:rPr lang="en-US" sz="2800" b="1" dirty="0">
                <a:solidFill>
                  <a:srgbClr val="FFFF00"/>
                </a:solidFill>
                <a:latin typeface="Century Gothic" panose="020B0502020202020204"/>
              </a:rPr>
              <a:t>Stop the harassment or misconduct</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Remedy the effects </a:t>
            </a:r>
          </a:p>
          <a:p>
            <a:pPr marL="0" lvl="0" indent="0" defTabSz="457200" fontAlgn="auto">
              <a:lnSpc>
                <a:spcPct val="100000"/>
              </a:lnSpc>
              <a:spcBef>
                <a:spcPct val="20000"/>
              </a:spcBef>
              <a:spcAft>
                <a:spcPts val="600"/>
              </a:spcAft>
              <a:buClr>
                <a:prstClr val="white"/>
              </a:buClr>
              <a:buSzPct val="80000"/>
              <a:buNone/>
            </a:pPr>
            <a:r>
              <a:rPr lang="en-US" sz="2800" b="1" dirty="0">
                <a:solidFill>
                  <a:srgbClr val="FFFF00"/>
                </a:solidFill>
                <a:latin typeface="Century Gothic" panose="020B0502020202020204"/>
              </a:rPr>
              <a:t>              Prevent the recurrence </a:t>
            </a:r>
          </a:p>
          <a:p>
            <a:pPr marL="0" indent="0">
              <a:buNone/>
            </a:pPr>
            <a:endParaRPr lang="en-US" dirty="0"/>
          </a:p>
        </p:txBody>
      </p:sp>
    </p:spTree>
    <p:extLst>
      <p:ext uri="{BB962C8B-B14F-4D97-AF65-F5344CB8AC3E}">
        <p14:creationId xmlns:p14="http://schemas.microsoft.com/office/powerpoint/2010/main" val="3453676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Who needs to report?</a:t>
            </a:r>
          </a:p>
        </p:txBody>
      </p:sp>
      <p:sp>
        <p:nvSpPr>
          <p:cNvPr id="3" name="Content Placeholder 2"/>
          <p:cNvSpPr>
            <a:spLocks noGrp="1"/>
          </p:cNvSpPr>
          <p:nvPr>
            <p:ph idx="1"/>
          </p:nvPr>
        </p:nvSpPr>
        <p:spPr>
          <a:xfrm>
            <a:off x="1465243" y="1839816"/>
            <a:ext cx="8847157" cy="4021157"/>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u="sng" dirty="0">
                <a:solidFill>
                  <a:srgbClr val="FFFF00"/>
                </a:solidFill>
                <a:latin typeface="Century Gothic" panose="020B0502020202020204"/>
              </a:rPr>
              <a:t>ANYONE</a:t>
            </a:r>
            <a:r>
              <a:rPr lang="en-US" sz="3600" b="1" dirty="0">
                <a:solidFill>
                  <a:prstClr val="black"/>
                </a:solidFill>
                <a:latin typeface="Century Gothic" panose="020B0502020202020204"/>
              </a:rPr>
              <a:t> </a:t>
            </a:r>
            <a:r>
              <a:rPr lang="en-US" sz="3600" b="1" dirty="0">
                <a:solidFill>
                  <a:prstClr val="white"/>
                </a:solidFill>
                <a:latin typeface="Century Gothic" panose="020B0502020202020204"/>
              </a:rPr>
              <a:t>who experiences, observes, or hears about an incident of sexual harassment or sex discrimination should report it to the Title IX Coordinator as soon as possible.</a:t>
            </a:r>
          </a:p>
          <a:p>
            <a:pPr marL="0" indent="0" algn="ctr">
              <a:buNone/>
            </a:pPr>
            <a:endParaRPr lang="en-US" dirty="0"/>
          </a:p>
        </p:txBody>
      </p:sp>
    </p:spTree>
    <p:extLst>
      <p:ext uri="{BB962C8B-B14F-4D97-AF65-F5344CB8AC3E}">
        <p14:creationId xmlns:p14="http://schemas.microsoft.com/office/powerpoint/2010/main" val="3135272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a:xfrm>
            <a:off x="1388125" y="1927952"/>
            <a:ext cx="9375355" cy="4549048"/>
          </a:xfrm>
        </p:spPr>
        <p:txBody>
          <a:bodyPr/>
          <a:lstStyle/>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q"/>
            </a:pPr>
            <a:r>
              <a:rPr lang="en-US" sz="3200" b="1" dirty="0">
                <a:solidFill>
                  <a:prstClr val="white"/>
                </a:solidFill>
                <a:latin typeface="Century Gothic" panose="020B0502020202020204"/>
              </a:rPr>
              <a:t>Who can hold confidentiality?</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Professional Mental Health Providers</a:t>
            </a:r>
          </a:p>
          <a:p>
            <a:pPr marL="0" lvl="0" indent="0" defTabSz="457200" fontAlgn="auto">
              <a:lnSpc>
                <a:spcPct val="100000"/>
              </a:lnSpc>
              <a:spcBef>
                <a:spcPct val="20000"/>
              </a:spcBef>
              <a:spcAft>
                <a:spcPts val="600"/>
              </a:spcAft>
              <a:buClr>
                <a:prstClr val="white"/>
              </a:buClr>
              <a:buSzPct val="80000"/>
              <a:buNone/>
            </a:pPr>
            <a:r>
              <a:rPr lang="en-US" sz="3200" b="1" dirty="0">
                <a:solidFill>
                  <a:prstClr val="white"/>
                </a:solidFill>
                <a:latin typeface="Century Gothic" panose="020B0502020202020204"/>
              </a:rPr>
              <a:t>	</a:t>
            </a:r>
            <a:r>
              <a:rPr lang="en-US" sz="2800" b="1" dirty="0">
                <a:solidFill>
                  <a:prstClr val="white"/>
                </a:solidFill>
                <a:latin typeface="Century Gothic" panose="020B0502020202020204"/>
              </a:rPr>
              <a:t>* Latasha Norman Center</a:t>
            </a:r>
          </a:p>
          <a:p>
            <a:pPr marL="0" lvl="0" indent="0" defTabSz="457200" fontAlgn="auto">
              <a:lnSpc>
                <a:spcPct val="100000"/>
              </a:lnSpc>
              <a:spcBef>
                <a:spcPct val="20000"/>
              </a:spcBef>
              <a:spcAft>
                <a:spcPts val="600"/>
              </a:spcAft>
              <a:buClr>
                <a:prstClr val="white"/>
              </a:buClr>
              <a:buSzPct val="80000"/>
              <a:buNone/>
            </a:pPr>
            <a:r>
              <a:rPr lang="en-US" sz="2800" b="1" dirty="0">
                <a:solidFill>
                  <a:prstClr val="white"/>
                </a:solidFill>
                <a:latin typeface="Century Gothic" panose="020B0502020202020204"/>
              </a:rPr>
              <a:t>	* Applied Psychological Services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Clergy - Campus Ministries </a:t>
            </a:r>
          </a:p>
          <a:p>
            <a:pPr marL="571500" lvl="0" indent="-571500" defTabSz="457200" fontAlgn="auto">
              <a:lnSpc>
                <a:spcPct val="100000"/>
              </a:lnSpc>
              <a:spcBef>
                <a:spcPct val="20000"/>
              </a:spcBef>
              <a:spcAft>
                <a:spcPts val="600"/>
              </a:spcAft>
              <a:buClr>
                <a:prstClr val="white"/>
              </a:buClr>
              <a:buSzPct val="80000"/>
              <a:buFont typeface="Wingdings" panose="05000000000000000000" pitchFamily="2" charset="2"/>
              <a:buChar char="ü"/>
            </a:pPr>
            <a:r>
              <a:rPr lang="en-US" sz="3200" b="1" dirty="0">
                <a:solidFill>
                  <a:prstClr val="white"/>
                </a:solidFill>
                <a:latin typeface="Century Gothic" panose="020B0502020202020204"/>
              </a:rPr>
              <a:t>Medical Professionals – JSU Health Services Center </a:t>
            </a:r>
          </a:p>
          <a:p>
            <a:pPr marL="0" indent="0" algn="just">
              <a:buNone/>
            </a:pPr>
            <a:endParaRPr lang="en-US" dirty="0"/>
          </a:p>
        </p:txBody>
      </p:sp>
    </p:spTree>
    <p:extLst>
      <p:ext uri="{BB962C8B-B14F-4D97-AF65-F5344CB8AC3E}">
        <p14:creationId xmlns:p14="http://schemas.microsoft.com/office/powerpoint/2010/main" val="1790812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Confidentiality</a:t>
            </a:r>
            <a:r>
              <a:rPr lang="en-US" sz="3600" dirty="0"/>
              <a:t> </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EVERYONE ELSE IS REQUIRED </a:t>
            </a:r>
          </a:p>
          <a:p>
            <a:pPr marL="0" lvl="0" indent="0" algn="ctr" defTabSz="457200" fontAlgn="auto">
              <a:lnSpc>
                <a:spcPct val="100000"/>
              </a:lnSpc>
              <a:spcBef>
                <a:spcPct val="20000"/>
              </a:spcBef>
              <a:spcAft>
                <a:spcPts val="600"/>
              </a:spcAft>
              <a:buClr>
                <a:prstClr val="white"/>
              </a:buClr>
              <a:buSzPct val="80000"/>
              <a:buNone/>
            </a:pPr>
            <a:r>
              <a:rPr lang="en-US" sz="6600" b="1" dirty="0">
                <a:solidFill>
                  <a:srgbClr val="FFFF00"/>
                </a:solidFill>
                <a:latin typeface="Century Gothic" panose="020B0502020202020204"/>
              </a:rPr>
              <a:t>TO REPORT!!!</a:t>
            </a:r>
          </a:p>
          <a:p>
            <a:endParaRPr lang="en-US" dirty="0"/>
          </a:p>
        </p:txBody>
      </p:sp>
    </p:spTree>
    <p:extLst>
      <p:ext uri="{BB962C8B-B14F-4D97-AF65-F5344CB8AC3E}">
        <p14:creationId xmlns:p14="http://schemas.microsoft.com/office/powerpoint/2010/main" val="2039496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Who do I tell?</a:t>
            </a:r>
            <a:br>
              <a:rPr lang="en-US" b="1" dirty="0"/>
            </a:br>
            <a:r>
              <a:rPr lang="en-US" b="1" dirty="0"/>
              <a:t>Can I just tell the Police?</a:t>
            </a:r>
          </a:p>
        </p:txBody>
      </p:sp>
      <p:sp>
        <p:nvSpPr>
          <p:cNvPr id="3" name="Content Placeholder 2"/>
          <p:cNvSpPr>
            <a:spLocks noGrp="1"/>
          </p:cNvSpPr>
          <p:nvPr>
            <p:ph idx="1"/>
          </p:nvPr>
        </p:nvSpPr>
        <p:spPr>
          <a:xfrm>
            <a:off x="1079653" y="2038120"/>
            <a:ext cx="9970265" cy="4667480"/>
          </a:xfrm>
        </p:spPr>
        <p:txBody>
          <a:bodyPr/>
          <a:lstStyle/>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Law enforcement involvement does not relieve the institution from investigating under Title IX.</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You may have a Title IX violation without a criminal violation (standard of proof is different).</a:t>
            </a:r>
          </a:p>
          <a:p>
            <a:pPr marL="342900" lvl="0" indent="-3429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3200" b="1" dirty="0">
                <a:solidFill>
                  <a:srgbClr val="FFFF00"/>
                </a:solidFill>
                <a:latin typeface="Century Gothic" panose="020B0502020202020204"/>
              </a:rPr>
              <a:t>Complainant may not want to notify the police. </a:t>
            </a:r>
          </a:p>
          <a:p>
            <a:pPr marL="0" indent="0" algn="just">
              <a:buNone/>
            </a:pPr>
            <a:endParaRPr lang="en-US" dirty="0"/>
          </a:p>
        </p:txBody>
      </p:sp>
    </p:spTree>
    <p:extLst>
      <p:ext uri="{BB962C8B-B14F-4D97-AF65-F5344CB8AC3E}">
        <p14:creationId xmlns:p14="http://schemas.microsoft.com/office/powerpoint/2010/main" val="17691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82563" indent="-182563">
              <a:lnSpc>
                <a:spcPct val="90000"/>
              </a:lnSpc>
              <a:spcBef>
                <a:spcPts val="1200"/>
              </a:spcBef>
              <a:spcAft>
                <a:spcPts val="200"/>
              </a:spcAft>
            </a:pPr>
            <a:r>
              <a:rPr lang="en-US" sz="2200" b="1" dirty="0">
                <a:solidFill>
                  <a:prstClr val="white"/>
                </a:solidFill>
                <a:ea typeface="+mn-ea"/>
                <a:cs typeface="+mn-cs"/>
              </a:rPr>
              <a:t> </a:t>
            </a:r>
            <a:br>
              <a:rPr lang="en-US" sz="2200" b="1" dirty="0">
                <a:solidFill>
                  <a:prstClr val="white"/>
                </a:solidFill>
                <a:ea typeface="+mn-ea"/>
                <a:cs typeface="+mn-cs"/>
              </a:rPr>
            </a:br>
            <a:r>
              <a:rPr lang="en-US" sz="6000" b="1" dirty="0">
                <a:solidFill>
                  <a:prstClr val="white"/>
                </a:solidFill>
                <a:ea typeface="+mn-ea"/>
                <a:cs typeface="+mn-cs"/>
              </a:rPr>
              <a:t>overview</a:t>
            </a:r>
            <a:r>
              <a:rPr lang="en-US" b="1" dirty="0">
                <a:solidFill>
                  <a:prstClr val="white"/>
                </a:solidFill>
                <a:ea typeface="+mn-ea"/>
                <a:cs typeface="+mn-cs"/>
              </a:rPr>
              <a:t> </a:t>
            </a:r>
            <a:r>
              <a:rPr lang="en-US" sz="2200" cap="none" dirty="0">
                <a:solidFill>
                  <a:prstClr val="white"/>
                </a:solidFill>
                <a:ea typeface="+mn-ea"/>
                <a:cs typeface="+mn-cs"/>
              </a:rPr>
              <a:t/>
            </a:r>
            <a:br>
              <a:rPr lang="en-US" sz="2200" cap="none" dirty="0">
                <a:solidFill>
                  <a:prstClr val="white"/>
                </a:solidFill>
                <a:ea typeface="+mn-ea"/>
                <a:cs typeface="+mn-cs"/>
              </a:rPr>
            </a:br>
            <a:endParaRPr lang="en-US" dirty="0"/>
          </a:p>
        </p:txBody>
      </p:sp>
      <p:sp>
        <p:nvSpPr>
          <p:cNvPr id="3" name="Content Placeholder 2"/>
          <p:cNvSpPr>
            <a:spLocks noGrp="1"/>
          </p:cNvSpPr>
          <p:nvPr>
            <p:ph idx="1"/>
          </p:nvPr>
        </p:nvSpPr>
        <p:spPr>
          <a:xfrm>
            <a:off x="1718631" y="1872868"/>
            <a:ext cx="8119431" cy="4345372"/>
          </a:xfrm>
        </p:spPr>
        <p:txBody>
          <a:bodyPr/>
          <a:lstStyle/>
          <a:p>
            <a:pPr marL="0" indent="0">
              <a:buNone/>
            </a:pPr>
            <a:endParaRPr lang="en-US" dirty="0"/>
          </a:p>
          <a:p>
            <a:pPr>
              <a:buFont typeface="Wingdings" panose="05000000000000000000" pitchFamily="2" charset="2"/>
              <a:buChar char="v"/>
            </a:pPr>
            <a:r>
              <a:rPr lang="en-US" sz="3200" b="1" dirty="0" smtClean="0"/>
              <a:t>Title IX Overview </a:t>
            </a:r>
            <a:endParaRPr lang="en-US" sz="3200" b="1" dirty="0"/>
          </a:p>
          <a:p>
            <a:pPr>
              <a:buFont typeface="Wingdings" panose="05000000000000000000" pitchFamily="2" charset="2"/>
              <a:buChar char="v"/>
            </a:pPr>
            <a:r>
              <a:rPr lang="en-US" sz="3200" b="1" dirty="0"/>
              <a:t>Reporting </a:t>
            </a:r>
            <a:r>
              <a:rPr lang="en-US" sz="3200" b="1" dirty="0" smtClean="0"/>
              <a:t>Requirements As a Coach </a:t>
            </a:r>
            <a:endParaRPr lang="en-US" sz="3200" b="1" dirty="0"/>
          </a:p>
          <a:p>
            <a:pPr>
              <a:buFont typeface="Wingdings" panose="05000000000000000000" pitchFamily="2" charset="2"/>
              <a:buChar char="v"/>
            </a:pPr>
            <a:r>
              <a:rPr lang="en-US" sz="3200" b="1" dirty="0"/>
              <a:t>Confidentiality</a:t>
            </a:r>
          </a:p>
          <a:p>
            <a:pPr>
              <a:buFont typeface="Wingdings" panose="05000000000000000000" pitchFamily="2" charset="2"/>
              <a:buChar char="v"/>
            </a:pPr>
            <a:r>
              <a:rPr lang="en-US" sz="3200" b="1" dirty="0" smtClean="0"/>
              <a:t>Pregnancy </a:t>
            </a:r>
          </a:p>
          <a:p>
            <a:pPr>
              <a:buFont typeface="Wingdings" panose="05000000000000000000" pitchFamily="2" charset="2"/>
              <a:buChar char="v"/>
            </a:pPr>
            <a:r>
              <a:rPr lang="en-US" sz="3200" b="1" dirty="0" smtClean="0"/>
              <a:t>Retaliation  </a:t>
            </a:r>
            <a:endParaRPr lang="en-US" sz="3200"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89958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Investigations and the grievance process: reporting party/complainant</a:t>
            </a:r>
            <a:r>
              <a:rPr lang="en-US" b="1" dirty="0"/>
              <a:t> </a:t>
            </a:r>
          </a:p>
        </p:txBody>
      </p:sp>
      <p:sp>
        <p:nvSpPr>
          <p:cNvPr id="3" name="Content Placeholder 2"/>
          <p:cNvSpPr>
            <a:spLocks noGrp="1"/>
          </p:cNvSpPr>
          <p:nvPr>
            <p:ph idx="1"/>
          </p:nvPr>
        </p:nvSpPr>
        <p:spPr>
          <a:xfrm>
            <a:off x="451692" y="2011364"/>
            <a:ext cx="11127036" cy="4206875"/>
          </a:xfrm>
        </p:spPr>
        <p:txBody>
          <a:bodyPr/>
          <a:lstStyle/>
          <a:p>
            <a:pPr marL="0" lvl="0" indent="0" defTabSz="457200" fontAlgn="auto">
              <a:lnSpc>
                <a:spcPct val="100000"/>
              </a:lnSpc>
              <a:spcBef>
                <a:spcPct val="20000"/>
              </a:spcBef>
              <a:spcAft>
                <a:spcPts val="600"/>
              </a:spcAft>
              <a:buClr>
                <a:prstClr val="white"/>
              </a:buClr>
              <a:buSzPct val="80000"/>
              <a:buNone/>
            </a:pPr>
            <a:r>
              <a:rPr lang="en-US" sz="3600" b="1" dirty="0">
                <a:solidFill>
                  <a:srgbClr val="FFFF00"/>
                </a:solidFill>
                <a:latin typeface="Century Gothic" panose="020B0502020202020204"/>
              </a:rPr>
              <a:t>The investigation begins once Title IX receives notice of a complaint of sexual harassment.</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Notice to Title IX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Trigger duty to investigate </a:t>
            </a:r>
          </a:p>
          <a:p>
            <a:pPr lvl="1" defTabSz="457200" fontAlgn="auto">
              <a:lnSpc>
                <a:spcPct val="100000"/>
              </a:lnSpc>
              <a:spcBef>
                <a:spcPct val="20000"/>
              </a:spcBef>
              <a:spcAft>
                <a:spcPts val="600"/>
              </a:spcAft>
              <a:buClr>
                <a:prstClr val="white"/>
              </a:buClr>
              <a:buSzPct val="80000"/>
              <a:buFont typeface="Wingdings" panose="05000000000000000000" pitchFamily="2" charset="2"/>
              <a:buChar char="§"/>
            </a:pPr>
            <a:r>
              <a:rPr lang="en-US" sz="3200" b="1" dirty="0">
                <a:solidFill>
                  <a:srgbClr val="FFFF00"/>
                </a:solidFill>
                <a:latin typeface="Century Gothic" panose="020B0502020202020204"/>
              </a:rPr>
              <a:t>Supportive measures </a:t>
            </a:r>
          </a:p>
          <a:p>
            <a:pPr marL="0" indent="0" algn="just">
              <a:buNone/>
            </a:pPr>
            <a:endParaRPr lang="en-US" dirty="0"/>
          </a:p>
          <a:p>
            <a:endParaRPr lang="en-US" dirty="0"/>
          </a:p>
        </p:txBody>
      </p:sp>
    </p:spTree>
    <p:extLst>
      <p:ext uri="{BB962C8B-B14F-4D97-AF65-F5344CB8AC3E}">
        <p14:creationId xmlns:p14="http://schemas.microsoft.com/office/powerpoint/2010/main" val="411412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must be included in a Title IX Complaint? </a:t>
            </a:r>
          </a:p>
        </p:txBody>
      </p:sp>
      <p:sp>
        <p:nvSpPr>
          <p:cNvPr id="3" name="Content Placeholder 2"/>
          <p:cNvSpPr>
            <a:spLocks noGrp="1"/>
          </p:cNvSpPr>
          <p:nvPr>
            <p:ph idx="1"/>
          </p:nvPr>
        </p:nvSpPr>
        <p:spPr>
          <a:xfrm>
            <a:off x="980500" y="1904999"/>
            <a:ext cx="10014333" cy="4385631"/>
          </a:xfrm>
        </p:spPr>
        <p:txBody>
          <a:bodyPr>
            <a:normAutofit fontScale="92500"/>
          </a:bodyPr>
          <a:lstStyle/>
          <a:p>
            <a:pPr marL="0" lvl="0" indent="0" defTabSz="457200" fontAlgn="auto">
              <a:lnSpc>
                <a:spcPct val="100000"/>
              </a:lnSpc>
              <a:spcBef>
                <a:spcPct val="20000"/>
              </a:spcBef>
              <a:spcAft>
                <a:spcPts val="600"/>
              </a:spcAft>
              <a:buClr>
                <a:prstClr val="white"/>
              </a:buClr>
              <a:buSzPct val="80000"/>
              <a:buNone/>
            </a:pPr>
            <a:r>
              <a:rPr lang="en-US" sz="2800" dirty="0"/>
              <a:t> </a:t>
            </a:r>
            <a:r>
              <a:rPr lang="en-US" sz="4400" b="1" dirty="0">
                <a:solidFill>
                  <a:srgbClr val="FFFF00"/>
                </a:solidFill>
                <a:latin typeface="Century Gothic" panose="020B0502020202020204"/>
              </a:rPr>
              <a:t>A formal Title IX investigation cannot occur unless the complainant discloses his or her identity, the identity of the alleged perpetrator, and details about the alleged misconduct in a formal complaint.</a:t>
            </a:r>
          </a:p>
          <a:p>
            <a:pPr marL="0" indent="0" algn="just">
              <a:buNone/>
            </a:pPr>
            <a:endParaRPr lang="en-US" sz="2800" dirty="0"/>
          </a:p>
          <a:p>
            <a:pPr marL="0" indent="0">
              <a:buNone/>
            </a:pPr>
            <a:endParaRPr lang="en-US" sz="2800" b="1" dirty="0"/>
          </a:p>
        </p:txBody>
      </p:sp>
    </p:spTree>
    <p:extLst>
      <p:ext uri="{BB962C8B-B14F-4D97-AF65-F5344CB8AC3E}">
        <p14:creationId xmlns:p14="http://schemas.microsoft.com/office/powerpoint/2010/main" val="35935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Formal Title IX Complaint  </a:t>
            </a:r>
          </a:p>
        </p:txBody>
      </p:sp>
      <p:sp>
        <p:nvSpPr>
          <p:cNvPr id="3" name="Content Placeholder 2"/>
          <p:cNvSpPr>
            <a:spLocks noGrp="1"/>
          </p:cNvSpPr>
          <p:nvPr>
            <p:ph idx="1"/>
          </p:nvPr>
        </p:nvSpPr>
        <p:spPr/>
        <p:txBody>
          <a:bodyPr>
            <a:normAutofit lnSpcReduction="10000"/>
          </a:bodyPr>
          <a:lstStyle/>
          <a:p>
            <a:pPr marL="0" lvl="0" indent="0" algn="ctr">
              <a:buNone/>
            </a:pPr>
            <a:r>
              <a:rPr lang="en-US" sz="3600" b="1" cap="all" dirty="0">
                <a:ln w="3175" cmpd="sng">
                  <a:noFill/>
                </a:ln>
                <a:solidFill>
                  <a:prstClr val="white"/>
                </a:solidFill>
                <a:effectLst>
                  <a:outerShdw blurRad="38100" dist="38100" dir="2700000" algn="tl">
                    <a:srgbClr val="000000">
                      <a:alpha val="43137"/>
                    </a:srgbClr>
                  </a:outerShdw>
                </a:effectLst>
                <a:latin typeface="Century Gothic" panose="020B0502020202020204"/>
                <a:ea typeface="+mj-ea"/>
                <a:cs typeface="+mj-cs"/>
              </a:rPr>
              <a:t>Do complainants need to file a formal title ix complaint to receive support?</a:t>
            </a:r>
          </a:p>
          <a:p>
            <a:pPr marL="0" lvl="0" indent="0" defTabSz="457200" fontAlgn="auto">
              <a:lnSpc>
                <a:spcPct val="100000"/>
              </a:lnSpc>
              <a:spcBef>
                <a:spcPct val="20000"/>
              </a:spcBef>
              <a:spcAft>
                <a:spcPts val="600"/>
              </a:spcAft>
              <a:buClr>
                <a:prstClr val="white"/>
              </a:buClr>
              <a:buSzPct val="80000"/>
              <a:buNone/>
            </a:pPr>
            <a:endParaRPr lang="en-US" sz="32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solidFill>
                  <a:srgbClr val="FFFF00"/>
                </a:solidFill>
                <a:latin typeface="Century Gothic" panose="020B0502020202020204"/>
              </a:rPr>
              <a:t>No.  A complainant does not need to file a formal complaint to request supportive measures or engage in mediation.  Mediation is an option in certain situations and can be done in lieu of going through the grievance process.   </a:t>
            </a:r>
          </a:p>
          <a:p>
            <a:pPr marL="0" lvl="0" indent="0" algn="ctr">
              <a:buNone/>
            </a:pPr>
            <a:endParaRPr lang="en-US" dirty="0"/>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1075255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lnSpcReduction="10000"/>
          </a:bodyPr>
          <a:lstStyle/>
          <a:p>
            <a:pPr marL="0" lvl="0" indent="0" algn="ctr">
              <a:buNone/>
            </a:pPr>
            <a:endParaRPr lang="en-US" dirty="0"/>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Campus escort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No Contact Order</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On-campus housing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Counseling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Medical services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Class accommodations </a:t>
            </a:r>
          </a:p>
          <a:p>
            <a:pPr marL="457200" lvl="0" indent="-457200" defTabSz="457200" fontAlgn="auto">
              <a:lnSpc>
                <a:spcPct val="100000"/>
              </a:lnSpc>
              <a:spcBef>
                <a:spcPct val="20000"/>
              </a:spcBef>
              <a:spcAft>
                <a:spcPts val="600"/>
              </a:spcAft>
              <a:buClr>
                <a:prstClr val="white"/>
              </a:buClr>
              <a:buSzPct val="80000"/>
              <a:buFont typeface="Arial" panose="020B0604020202020204" pitchFamily="34" charset="0"/>
              <a:buChar char="•"/>
            </a:pPr>
            <a:r>
              <a:rPr lang="en-US" sz="2800" b="1" dirty="0">
                <a:solidFill>
                  <a:srgbClr val="FFFF00"/>
                </a:solidFill>
                <a:latin typeface="Century Gothic" panose="020B0502020202020204"/>
              </a:rPr>
              <a:t>Ban from campus/on-campus housing </a:t>
            </a:r>
          </a:p>
          <a:p>
            <a:pPr marL="0" indent="0">
              <a:buNone/>
            </a:pPr>
            <a:endParaRPr lang="en-US" b="1" dirty="0"/>
          </a:p>
          <a:p>
            <a:pPr lvl="0"/>
            <a:endParaRPr lang="en-US" dirty="0"/>
          </a:p>
          <a:p>
            <a:endParaRPr lang="en-US" dirty="0"/>
          </a:p>
        </p:txBody>
      </p:sp>
    </p:spTree>
    <p:extLst>
      <p:ext uri="{BB962C8B-B14F-4D97-AF65-F5344CB8AC3E}">
        <p14:creationId xmlns:p14="http://schemas.microsoft.com/office/powerpoint/2010/main" val="2725603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Interim/supportive measures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5400" b="1" dirty="0"/>
              <a:t>Before a formal complaint is filed </a:t>
            </a:r>
          </a:p>
          <a:p>
            <a:pPr>
              <a:buFont typeface="Wingdings" panose="05000000000000000000" pitchFamily="2" charset="2"/>
              <a:buChar char="§"/>
            </a:pPr>
            <a:r>
              <a:rPr lang="en-US" sz="5400" b="1" dirty="0"/>
              <a:t>After a complaint is filed</a:t>
            </a:r>
          </a:p>
          <a:p>
            <a:pPr>
              <a:buFont typeface="Wingdings" panose="05000000000000000000" pitchFamily="2" charset="2"/>
              <a:buChar char="§"/>
            </a:pPr>
            <a:r>
              <a:rPr lang="en-US" sz="5400" b="1" dirty="0"/>
              <a:t>No complaint is filed </a:t>
            </a:r>
          </a:p>
          <a:p>
            <a:pPr lvl="0"/>
            <a:endParaRPr lang="en-US" dirty="0"/>
          </a:p>
          <a:p>
            <a:endParaRPr lang="en-US" dirty="0"/>
          </a:p>
        </p:txBody>
      </p:sp>
    </p:spTree>
    <p:extLst>
      <p:ext uri="{BB962C8B-B14F-4D97-AF65-F5344CB8AC3E}">
        <p14:creationId xmlns:p14="http://schemas.microsoft.com/office/powerpoint/2010/main" val="1829976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accused party/respondent</a:t>
            </a:r>
            <a:endParaRPr lang="en-US" dirty="0"/>
          </a:p>
        </p:txBody>
      </p:sp>
      <p:sp>
        <p:nvSpPr>
          <p:cNvPr id="3" name="Content Placeholder 2"/>
          <p:cNvSpPr>
            <a:spLocks noGrp="1"/>
          </p:cNvSpPr>
          <p:nvPr>
            <p:ph idx="1"/>
          </p:nvPr>
        </p:nvSpPr>
        <p:spPr>
          <a:xfrm>
            <a:off x="683045" y="2096064"/>
            <a:ext cx="10961783" cy="4359820"/>
          </a:xfrm>
        </p:spPr>
        <p:txBody>
          <a:bodyPr>
            <a:normAutofit/>
          </a:bodyPr>
          <a:lstStyle/>
          <a:p>
            <a:pPr marL="0" indent="0">
              <a:buNone/>
            </a:pPr>
            <a:r>
              <a:rPr lang="en-US" sz="3600" b="1" cap="all" dirty="0">
                <a:ln w="3175" cmpd="sng">
                  <a:noFill/>
                </a:ln>
                <a:solidFill>
                  <a:prstClr val="white"/>
                </a:solidFill>
                <a:latin typeface="Century Gothic" panose="020B0502020202020204"/>
                <a:ea typeface="+mj-ea"/>
                <a:cs typeface="+mj-cs"/>
              </a:rPr>
              <a:t>Knowledge of title ix violation:</a:t>
            </a:r>
          </a:p>
          <a:p>
            <a:pPr>
              <a:buFont typeface="Wingdings" panose="05000000000000000000" pitchFamily="2" charset="2"/>
              <a:buChar char="§"/>
            </a:pPr>
            <a:r>
              <a:rPr lang="en-US" sz="3200" b="1" dirty="0">
                <a:solidFill>
                  <a:srgbClr val="FFFF00"/>
                </a:solidFill>
                <a:latin typeface="Century Gothic" panose="020B0502020202020204"/>
              </a:rPr>
              <a:t>Respondents will receive notice of the pending allegations filed against them.</a:t>
            </a:r>
          </a:p>
          <a:p>
            <a:pPr>
              <a:buFont typeface="Wingdings" panose="05000000000000000000" pitchFamily="2" charset="2"/>
              <a:buChar char="§"/>
            </a:pPr>
            <a:r>
              <a:rPr lang="en-US" sz="3200" b="1" dirty="0">
                <a:solidFill>
                  <a:srgbClr val="FFFF00"/>
                </a:solidFill>
                <a:latin typeface="Century Gothic" panose="020B0502020202020204"/>
              </a:rPr>
              <a:t>The notice will also inform the Respondent of his/her right to have an advisor present when speaking with Title IX.</a:t>
            </a:r>
          </a:p>
          <a:p>
            <a:pPr>
              <a:buFont typeface="Wingdings" panose="05000000000000000000" pitchFamily="2" charset="2"/>
              <a:buChar char="§"/>
            </a:pPr>
            <a:r>
              <a:rPr lang="en-US" sz="3200" b="1" dirty="0">
                <a:solidFill>
                  <a:srgbClr val="FFFF00"/>
                </a:solidFill>
                <a:latin typeface="Century Gothic" panose="020B0502020202020204"/>
              </a:rPr>
              <a:t>The notice will state that retaliation is prohibited.</a:t>
            </a:r>
            <a:r>
              <a:rPr lang="en-US" dirty="0"/>
              <a:t/>
            </a:r>
            <a:br>
              <a:rPr lang="en-US" dirty="0"/>
            </a:br>
            <a:endParaRPr lang="en-US" dirty="0"/>
          </a:p>
        </p:txBody>
      </p:sp>
    </p:spTree>
    <p:extLst>
      <p:ext uri="{BB962C8B-B14F-4D97-AF65-F5344CB8AC3E}">
        <p14:creationId xmlns:p14="http://schemas.microsoft.com/office/powerpoint/2010/main" val="3701426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a:t>
            </a:r>
            <a:endParaRPr lang="en-US" dirty="0"/>
          </a:p>
        </p:txBody>
      </p:sp>
      <p:sp>
        <p:nvSpPr>
          <p:cNvPr id="3" name="Content Placeholder 2"/>
          <p:cNvSpPr>
            <a:spLocks noGrp="1"/>
          </p:cNvSpPr>
          <p:nvPr>
            <p:ph idx="1"/>
          </p:nvPr>
        </p:nvSpPr>
        <p:spPr>
          <a:xfrm>
            <a:off x="683045" y="2096064"/>
            <a:ext cx="10961783" cy="4359820"/>
          </a:xfrm>
        </p:spPr>
        <p:txBody>
          <a:bodyPr>
            <a:normAutofit lnSpcReduction="100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a:rPr>
              <a:t>Both Respondent and Complainant </a:t>
            </a:r>
            <a:r>
              <a:rPr lang="en-US" sz="3200" b="1" dirty="0" smtClean="0">
                <a:solidFill>
                  <a:srgbClr val="FFFF00"/>
                </a:solidFill>
                <a:latin typeface="Century Gothic" panose="020B0502020202020204"/>
              </a:rPr>
              <a:t>must have an </a:t>
            </a:r>
            <a:r>
              <a:rPr lang="en-US" sz="3200" b="1" dirty="0">
                <a:solidFill>
                  <a:srgbClr val="FFFF00"/>
                </a:solidFill>
                <a:latin typeface="Century Gothic" panose="020B0502020202020204"/>
              </a:rPr>
              <a:t>advisor </a:t>
            </a:r>
            <a:r>
              <a:rPr lang="en-US" sz="3200" b="1" dirty="0" smtClean="0">
                <a:solidFill>
                  <a:srgbClr val="FFFF00"/>
                </a:solidFill>
                <a:latin typeface="Century Gothic" panose="020B0502020202020204"/>
              </a:rPr>
              <a:t>present during </a:t>
            </a:r>
            <a:r>
              <a:rPr lang="en-US" sz="3200" b="1" dirty="0">
                <a:solidFill>
                  <a:srgbClr val="FFFF00"/>
                </a:solidFill>
                <a:latin typeface="Century Gothic" panose="020B0502020202020204"/>
              </a:rPr>
              <a:t>the hearing for cross-examination.</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a:rPr>
              <a:t>Standard of Proof – Preponderance of the Evidence. </a:t>
            </a:r>
          </a:p>
          <a:p>
            <a:pPr marL="34290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r>
              <a:rPr lang="en-US" sz="3200" b="1" dirty="0">
                <a:solidFill>
                  <a:srgbClr val="FFFF00"/>
                </a:solidFill>
                <a:latin typeface="Century Gothic" panose="020B0502020202020204" pitchFamily="34" charset="0"/>
              </a:rPr>
              <a:t>The Title IX Coordinator works closely with Student Affairs, Academic Affairs, Human Resources, Campus Police and other University offices when required. </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v"/>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1073868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smtClean="0"/>
              <a:t>scenario # 2:</a:t>
            </a:r>
            <a:endParaRPr lang="en-US" sz="6000" dirty="0"/>
          </a:p>
        </p:txBody>
      </p:sp>
      <p:sp>
        <p:nvSpPr>
          <p:cNvPr id="3" name="Content Placeholder 2"/>
          <p:cNvSpPr>
            <a:spLocks noGrp="1"/>
          </p:cNvSpPr>
          <p:nvPr>
            <p:ph idx="1"/>
          </p:nvPr>
        </p:nvSpPr>
        <p:spPr>
          <a:xfrm>
            <a:off x="683045" y="2096064"/>
            <a:ext cx="10961783" cy="4359820"/>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3200" b="1" dirty="0">
                <a:solidFill>
                  <a:prstClr val="white">
                    <a:lumMod val="95000"/>
                  </a:prstClr>
                </a:solidFill>
                <a:latin typeface="Century Gothic" panose="020B0502020202020204"/>
              </a:rPr>
              <a:t>On March 1</a:t>
            </a:r>
            <a:r>
              <a:rPr lang="en-US" sz="3200" b="1" baseline="30000" dirty="0">
                <a:solidFill>
                  <a:prstClr val="white">
                    <a:lumMod val="95000"/>
                  </a:prstClr>
                </a:solidFill>
                <a:latin typeface="Century Gothic" panose="020B0502020202020204"/>
              </a:rPr>
              <a:t>st</a:t>
            </a:r>
            <a:r>
              <a:rPr lang="en-US" sz="3200" b="1" dirty="0">
                <a:solidFill>
                  <a:prstClr val="white">
                    <a:lumMod val="95000"/>
                  </a:prstClr>
                </a:solidFill>
                <a:latin typeface="Century Gothic" panose="020B0502020202020204"/>
              </a:rPr>
              <a:t>, Jane Doe, a first year student, sets up a time to meet with Coach James to discuss ways she can be a better athlete.  Upon arriving for the appointment, Coach James can see that Jane Doe is very upset and looks exhausted.  Coach James asks if everything is ok and Jane Doe asks if she can close the door.  Coach James gets up, closes the door, sits back down and Jane Doe blurts out: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2764550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6000" b="1" dirty="0" smtClean="0"/>
              <a:t>scenario # 2 (cont.):</a:t>
            </a:r>
            <a:endParaRPr lang="en-US" sz="6000" dirty="0"/>
          </a:p>
        </p:txBody>
      </p:sp>
      <p:sp>
        <p:nvSpPr>
          <p:cNvPr id="3" name="Content Placeholder 2"/>
          <p:cNvSpPr>
            <a:spLocks noGrp="1"/>
          </p:cNvSpPr>
          <p:nvPr>
            <p:ph idx="1"/>
          </p:nvPr>
        </p:nvSpPr>
        <p:spPr>
          <a:xfrm>
            <a:off x="683045" y="2096064"/>
            <a:ext cx="10961783" cy="4359820"/>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3200" b="1" dirty="0">
                <a:solidFill>
                  <a:prstClr val="white">
                    <a:lumMod val="95000"/>
                  </a:prstClr>
                </a:solidFill>
                <a:latin typeface="Century Gothic" panose="020B0502020202020204"/>
              </a:rPr>
              <a:t>“ I think I was raped last weekend in my dorm room by another student named John.”</a:t>
            </a:r>
          </a:p>
          <a:p>
            <a:pPr marL="0" lvl="0" indent="0" defTabSz="457200" fontAlgn="auto">
              <a:lnSpc>
                <a:spcPct val="100000"/>
              </a:lnSpc>
              <a:spcBef>
                <a:spcPct val="20000"/>
              </a:spcBef>
              <a:spcAft>
                <a:spcPts val="600"/>
              </a:spcAft>
              <a:buClr>
                <a:prstClr val="white"/>
              </a:buClr>
              <a:buSzPct val="80000"/>
              <a:buNone/>
            </a:pPr>
            <a:endParaRPr lang="en-US" sz="3200" b="1" dirty="0">
              <a:solidFill>
                <a:prstClr val="white">
                  <a:lumMod val="95000"/>
                </a:prstClr>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3200" b="1" dirty="0">
                <a:solidFill>
                  <a:prstClr val="white">
                    <a:lumMod val="95000"/>
                  </a:prstClr>
                </a:solidFill>
                <a:latin typeface="Century Gothic" panose="020B0502020202020204"/>
              </a:rPr>
              <a:t>What should Coach James do next?</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131652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Retaliation</a:t>
            </a:r>
            <a:endParaRPr lang="en-US" sz="6000" b="1" dirty="0"/>
          </a:p>
        </p:txBody>
      </p:sp>
      <p:sp>
        <p:nvSpPr>
          <p:cNvPr id="3" name="Content Placeholder 2"/>
          <p:cNvSpPr>
            <a:spLocks noGrp="1"/>
          </p:cNvSpPr>
          <p:nvPr>
            <p:ph idx="1"/>
          </p:nvPr>
        </p:nvSpPr>
        <p:spPr>
          <a:xfrm>
            <a:off x="683045" y="2096064"/>
            <a:ext cx="10961783" cy="4359820"/>
          </a:xfrm>
        </p:spPr>
        <p:txBody>
          <a:bodyPr>
            <a:normAutofit/>
          </a:bodyPr>
          <a:lstStyle/>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Century Gothic" panose="020B0502020202020204"/>
              </a:rPr>
              <a:t>Unlawful for the school to retaliate against someone for bringing a complaint forward or participating in an investigation.</a:t>
            </a:r>
          </a:p>
          <a:p>
            <a:pPr lvl="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Century Gothic" panose="020B0502020202020204"/>
              </a:rPr>
              <a:t>Unlawful for respondent to retaliate against complainant or witnesses for bringing complaint forward or participating in an investigation.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242699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What is title ix?</a:t>
            </a:r>
          </a:p>
        </p:txBody>
      </p:sp>
      <p:pic>
        <p:nvPicPr>
          <p:cNvPr id="4" name="Picture Placeholder 4" descr="Strengthen, Not Dismantle, &lt;strong&gt;Title IX&lt;/strong&gt; – Gender Policy Repo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153" y="1916935"/>
            <a:ext cx="4643551" cy="4072704"/>
          </a:xfrm>
        </p:spPr>
      </p:pic>
      <p:sp>
        <p:nvSpPr>
          <p:cNvPr id="5" name="Text Placeholder 4"/>
          <p:cNvSpPr>
            <a:spLocks noGrp="1"/>
          </p:cNvSpPr>
          <p:nvPr>
            <p:ph type="body" sz="half" idx="2"/>
          </p:nvPr>
        </p:nvSpPr>
        <p:spPr>
          <a:xfrm>
            <a:off x="6863508" y="1916934"/>
            <a:ext cx="4968607" cy="4153359"/>
          </a:xfrm>
        </p:spPr>
        <p:txBody>
          <a:bodyPr>
            <a:normAutofit/>
          </a:bodyPr>
          <a:lstStyle/>
          <a:p>
            <a:r>
              <a:rPr lang="en-US" sz="2400" b="1" dirty="0"/>
              <a:t>Title IX of the Education Amendments of 1972 is a federal civil rights law that prohibits discrimination on the basis of sex (and gender) on a University campus in its educational programs and activities when the University is federally funded.</a:t>
            </a:r>
          </a:p>
          <a:p>
            <a:r>
              <a:rPr lang="en-US" sz="2400" b="1" dirty="0"/>
              <a:t>Title IX protects against sex discrimination and sexual harassment.</a:t>
            </a:r>
          </a:p>
          <a:p>
            <a:endParaRPr lang="en-US" dirty="0"/>
          </a:p>
        </p:txBody>
      </p:sp>
    </p:spTree>
    <p:extLst>
      <p:ext uri="{BB962C8B-B14F-4D97-AF65-F5344CB8AC3E}">
        <p14:creationId xmlns:p14="http://schemas.microsoft.com/office/powerpoint/2010/main" val="4066501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Investigations and the grievance process: points to remember </a:t>
            </a:r>
            <a:endParaRPr lang="en-US" dirty="0"/>
          </a:p>
        </p:txBody>
      </p:sp>
      <p:sp>
        <p:nvSpPr>
          <p:cNvPr id="3" name="Content Placeholder 2"/>
          <p:cNvSpPr>
            <a:spLocks noGrp="1"/>
          </p:cNvSpPr>
          <p:nvPr>
            <p:ph idx="1"/>
          </p:nvPr>
        </p:nvSpPr>
        <p:spPr>
          <a:xfrm>
            <a:off x="683045" y="2096064"/>
            <a:ext cx="10961783" cy="4359820"/>
          </a:xfrm>
        </p:spPr>
        <p:txBody>
          <a:bodyPr>
            <a:normAutofit fontScale="925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The University is committed to ensuring a community that is safe for all who study, live, work, and visit here.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Please report incidents of sex discrimination, sexual harassment or sexual violence.</a:t>
            </a: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3200" b="1" dirty="0">
                <a:solidFill>
                  <a:srgbClr val="FFFF00"/>
                </a:solidFill>
                <a:latin typeface="Century Gothic" panose="020B0502020202020204"/>
              </a:rPr>
              <a:t>Though it may be difficult, immediate reporting allows for the best possible efforts to support the complainant, investigate the claims, and to prevent a recurrence.</a:t>
            </a:r>
          </a:p>
          <a:p>
            <a:pPr marL="0" indent="0">
              <a:buNone/>
            </a:pPr>
            <a:endParaRPr lang="en-US" dirty="0"/>
          </a:p>
        </p:txBody>
      </p:sp>
    </p:spTree>
    <p:extLst>
      <p:ext uri="{BB962C8B-B14F-4D97-AF65-F5344CB8AC3E}">
        <p14:creationId xmlns:p14="http://schemas.microsoft.com/office/powerpoint/2010/main" val="1406207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096064"/>
            <a:ext cx="10961783" cy="4359820"/>
          </a:xfrm>
        </p:spPr>
        <p:txBody>
          <a:bodyPr>
            <a:normAutofit lnSpcReduction="10000"/>
          </a:bodyPr>
          <a:lstStyle/>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General Counsel:  Edward Watson, 601-979-3950</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Coordinator: LaShundra Jackson-Winters, 601-979-6804</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Investigator:  Bryant Guy, 601-979-1315 </a:t>
            </a:r>
          </a:p>
          <a:p>
            <a:pPr marL="0" lvl="0" indent="0" defTabSz="457200" fontAlgn="auto">
              <a:lnSpc>
                <a:spcPct val="100000"/>
              </a:lnSpc>
              <a:spcBef>
                <a:spcPct val="20000"/>
              </a:spcBef>
              <a:spcAft>
                <a:spcPts val="600"/>
              </a:spcAft>
              <a:buClr>
                <a:prstClr val="white"/>
              </a:buClr>
              <a:buSzPct val="80000"/>
              <a:buNone/>
            </a:pPr>
            <a:endParaRPr lang="en-US" sz="2800" b="1" dirty="0">
              <a:solidFill>
                <a:srgbClr val="FFFF00"/>
              </a:solidFill>
              <a:latin typeface="Arial Black" panose="020B0A04020102020204" pitchFamily="34" charset="0"/>
            </a:endParaRPr>
          </a:p>
          <a:p>
            <a:pPr marL="342900" lvl="0" indent="-342900" defTabSz="457200" fontAlgn="auto">
              <a:lnSpc>
                <a:spcPct val="100000"/>
              </a:lnSpc>
              <a:spcBef>
                <a:spcPct val="20000"/>
              </a:spcBef>
              <a:spcAft>
                <a:spcPts val="600"/>
              </a:spcAft>
              <a:buClr>
                <a:prstClr val="white"/>
              </a:buClr>
              <a:buSzPct val="80000"/>
              <a:buFont typeface="Wingdings" panose="05000000000000000000" pitchFamily="2" charset="2"/>
              <a:buChar char="Ø"/>
            </a:pPr>
            <a:r>
              <a:rPr lang="en-US" sz="2800" b="1" dirty="0">
                <a:solidFill>
                  <a:srgbClr val="FFFF00"/>
                </a:solidFill>
                <a:latin typeface="Arial Black" panose="020B0A04020102020204" pitchFamily="34" charset="0"/>
              </a:rPr>
              <a:t>Title IX Cell Phone:  601- 927-4766</a:t>
            </a:r>
          </a:p>
          <a:p>
            <a:pPr marL="0" indent="0">
              <a:buNone/>
            </a:pPr>
            <a:endParaRPr lang="en-US" dirty="0"/>
          </a:p>
        </p:txBody>
      </p:sp>
    </p:spTree>
    <p:extLst>
      <p:ext uri="{BB962C8B-B14F-4D97-AF65-F5344CB8AC3E}">
        <p14:creationId xmlns:p14="http://schemas.microsoft.com/office/powerpoint/2010/main" val="3389591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sp>
        <p:nvSpPr>
          <p:cNvPr id="3" name="Content Placeholder 2"/>
          <p:cNvSpPr>
            <a:spLocks noGrp="1"/>
          </p:cNvSpPr>
          <p:nvPr>
            <p:ph idx="1"/>
          </p:nvPr>
        </p:nvSpPr>
        <p:spPr>
          <a:xfrm>
            <a:off x="683045" y="2577946"/>
            <a:ext cx="10961783" cy="3877937"/>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5400" b="1" dirty="0">
                <a:solidFill>
                  <a:srgbClr val="FFFF00"/>
                </a:solidFill>
                <a:latin typeface="Century Gothic" panose="020B0502020202020204"/>
              </a:rPr>
              <a:t>Information regarding Title IX and the Title IX process can be found on the JSU website @ </a:t>
            </a:r>
            <a:r>
              <a:rPr lang="en-US" sz="5400" dirty="0">
                <a:highlight>
                  <a:srgbClr val="FFFF00"/>
                </a:highlight>
                <a:latin typeface="Arial" panose="020B0604020202020204" pitchFamily="34" charset="0"/>
                <a:hlinkClick r:id="rId2"/>
              </a:rPr>
              <a:t>https://www.jsums.edu/titleix/</a:t>
            </a:r>
            <a:endParaRPr lang="en-US" sz="5400" b="1" dirty="0">
              <a:highlight>
                <a:srgbClr val="FFFF00"/>
              </a:highlight>
              <a:latin typeface="Century Gothic" panose="020B0502020202020204"/>
            </a:endParaRPr>
          </a:p>
          <a:p>
            <a:pPr marL="0" indent="0">
              <a:buNone/>
            </a:pPr>
            <a:endParaRPr lang="en-US" dirty="0"/>
          </a:p>
        </p:txBody>
      </p:sp>
    </p:spTree>
    <p:extLst>
      <p:ext uri="{BB962C8B-B14F-4D97-AF65-F5344CB8AC3E}">
        <p14:creationId xmlns:p14="http://schemas.microsoft.com/office/powerpoint/2010/main" val="3360907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title ix</a:t>
            </a:r>
            <a:endParaRPr lang="en-US" dirty="0"/>
          </a:p>
        </p:txBody>
      </p:sp>
      <p:pic>
        <p:nvPicPr>
          <p:cNvPr id="5" name="Content Placeholder 4">
            <a:extLst>
              <a:ext uri="{FF2B5EF4-FFF2-40B4-BE49-F238E27FC236}">
                <a16:creationId xmlns:a16="http://schemas.microsoft.com/office/drawing/2014/main" id="{EF1B9841-9FEB-F99D-5182-A582139893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5541" y="1615324"/>
            <a:ext cx="5100918" cy="5100918"/>
          </a:xfrm>
        </p:spPr>
      </p:pic>
    </p:spTree>
    <p:extLst>
      <p:ext uri="{BB962C8B-B14F-4D97-AF65-F5344CB8AC3E}">
        <p14:creationId xmlns:p14="http://schemas.microsoft.com/office/powerpoint/2010/main" val="571294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b="1" dirty="0"/>
              <a:t>division of general counsel – </a:t>
            </a:r>
            <a:br>
              <a:rPr lang="en-US" sz="3200" b="1" dirty="0"/>
            </a:br>
            <a:r>
              <a:rPr lang="en-US" sz="3200" b="1" dirty="0"/>
              <a:t>additional resources</a:t>
            </a:r>
            <a:endParaRPr lang="en-US" dirty="0"/>
          </a:p>
        </p:txBody>
      </p:sp>
      <p:sp>
        <p:nvSpPr>
          <p:cNvPr id="3" name="Content Placeholder 2"/>
          <p:cNvSpPr>
            <a:spLocks noGrp="1"/>
          </p:cNvSpPr>
          <p:nvPr>
            <p:ph idx="1"/>
          </p:nvPr>
        </p:nvSpPr>
        <p:spPr>
          <a:xfrm>
            <a:off x="683045" y="2016088"/>
            <a:ext cx="10961783" cy="4439796"/>
          </a:xfrm>
        </p:spPr>
        <p:txBody>
          <a:bodyPr>
            <a:normAutofit/>
          </a:bodyPr>
          <a:lstStyle/>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Jackson State University Department of Public Safety</a:t>
            </a:r>
          </a:p>
          <a:p>
            <a:pPr marL="0" lvl="0" indent="0" defTabSz="457200" fontAlgn="auto">
              <a:lnSpc>
                <a:spcPct val="100000"/>
              </a:lnSpc>
              <a:spcBef>
                <a:spcPct val="20000"/>
              </a:spcBef>
              <a:spcAft>
                <a:spcPts val="600"/>
              </a:spcAft>
              <a:buClr>
                <a:prstClr val="white"/>
              </a:buClr>
              <a:buSzPct val="80000"/>
              <a:buNone/>
            </a:pPr>
            <a:r>
              <a:rPr lang="en-US" sz="2400" b="1" dirty="0">
                <a:solidFill>
                  <a:srgbClr val="FFFF00"/>
                </a:solidFill>
                <a:latin typeface="Century Gothic" panose="020B0502020202020204"/>
              </a:rPr>
              <a:t>(601) 979-2580</a:t>
            </a:r>
          </a:p>
          <a:p>
            <a:pPr marL="0" lvl="0" indent="0" defTabSz="457200" fontAlgn="auto">
              <a:lnSpc>
                <a:spcPct val="100000"/>
              </a:lnSpc>
              <a:spcBef>
                <a:spcPct val="20000"/>
              </a:spcBef>
              <a:spcAft>
                <a:spcPts val="600"/>
              </a:spcAft>
              <a:buClr>
                <a:prstClr val="white"/>
              </a:buClr>
              <a:buSzPct val="80000"/>
              <a:buNone/>
            </a:pPr>
            <a:endParaRPr lang="en-US" sz="2400" b="1" dirty="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400" b="1" u="sng" dirty="0">
                <a:solidFill>
                  <a:srgbClr val="FFFF00"/>
                </a:solidFill>
                <a:latin typeface="Century Gothic" panose="020B0502020202020204"/>
              </a:rPr>
              <a:t>Latasha Norman Counseling </a:t>
            </a:r>
            <a:r>
              <a:rPr lang="en-US" sz="2400" b="1" u="sng" dirty="0" smtClean="0">
                <a:solidFill>
                  <a:srgbClr val="FFFF00"/>
                </a:solidFill>
                <a:latin typeface="Century Gothic" panose="020B0502020202020204"/>
              </a:rPr>
              <a:t>Center</a:t>
            </a:r>
            <a:r>
              <a:rPr lang="en-US" sz="2400" b="1" dirty="0">
                <a:solidFill>
                  <a:srgbClr val="FFFF00"/>
                </a:solidFill>
                <a:latin typeface="Century Gothic" panose="020B0502020202020204"/>
              </a:rPr>
              <a:t>		</a:t>
            </a:r>
            <a:r>
              <a:rPr lang="en-US" sz="2400" b="1" u="sng" dirty="0">
                <a:solidFill>
                  <a:srgbClr val="FFFF00"/>
                </a:solidFill>
                <a:latin typeface="Century Gothic" panose="020B0502020202020204"/>
              </a:rPr>
              <a:t>Applied Psychological </a:t>
            </a:r>
            <a:r>
              <a:rPr lang="en-US" sz="2400" b="1" u="sng">
                <a:solidFill>
                  <a:srgbClr val="FFFF00"/>
                </a:solidFill>
                <a:latin typeface="Century Gothic" panose="020B0502020202020204"/>
              </a:rPr>
              <a:t>Services </a:t>
            </a:r>
            <a:endParaRPr lang="en-US" sz="2400" b="1" smtClean="0">
              <a:solidFill>
                <a:srgbClr val="FFFF00"/>
              </a:solidFill>
              <a:latin typeface="Century Gothic" panose="020B0502020202020204"/>
            </a:endParaRPr>
          </a:p>
          <a:p>
            <a:pPr marL="0" lvl="0" indent="0" defTabSz="457200" fontAlgn="auto">
              <a:lnSpc>
                <a:spcPct val="100000"/>
              </a:lnSpc>
              <a:spcBef>
                <a:spcPct val="20000"/>
              </a:spcBef>
              <a:spcAft>
                <a:spcPts val="600"/>
              </a:spcAft>
              <a:buClr>
                <a:prstClr val="white"/>
              </a:buClr>
              <a:buSzPct val="80000"/>
              <a:buNone/>
            </a:pPr>
            <a:r>
              <a:rPr lang="en-US" sz="2400" b="1" dirty="0" smtClean="0">
                <a:solidFill>
                  <a:srgbClr val="FFFF00"/>
                </a:solidFill>
                <a:latin typeface="Century Gothic" panose="020B0502020202020204"/>
              </a:rPr>
              <a:t>(</a:t>
            </a:r>
            <a:r>
              <a:rPr lang="en-US" sz="2400" b="1" dirty="0">
                <a:solidFill>
                  <a:srgbClr val="FFFF00"/>
                </a:solidFill>
                <a:latin typeface="Century Gothic" panose="020B0502020202020204"/>
              </a:rPr>
              <a:t>601) 979-0374									(601) 979-3381</a:t>
            </a:r>
          </a:p>
          <a:p>
            <a:pPr marL="0" indent="0">
              <a:buNone/>
            </a:pPr>
            <a:endParaRPr lang="en-US" dirty="0"/>
          </a:p>
        </p:txBody>
      </p:sp>
    </p:spTree>
    <p:extLst>
      <p:ext uri="{BB962C8B-B14F-4D97-AF65-F5344CB8AC3E}">
        <p14:creationId xmlns:p14="http://schemas.microsoft.com/office/powerpoint/2010/main" val="232694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latin typeface="Gill Sans MT"/>
              </a:rPr>
              <a:t>NCAA Board of Governors Policy on Campus Sexual </a:t>
            </a:r>
            <a:r>
              <a:rPr lang="en-US" sz="3600" b="1" dirty="0" smtClean="0">
                <a:solidFill>
                  <a:srgbClr val="FF0000"/>
                </a:solidFill>
                <a:latin typeface="Gill Sans MT"/>
              </a:rPr>
              <a:t>misconduct</a:t>
            </a:r>
            <a:endParaRPr lang="en-US" dirty="0"/>
          </a:p>
        </p:txBody>
      </p:sp>
      <p:sp>
        <p:nvSpPr>
          <p:cNvPr id="3" name="Content Placeholder 2"/>
          <p:cNvSpPr>
            <a:spLocks noGrp="1"/>
          </p:cNvSpPr>
          <p:nvPr>
            <p:ph idx="1"/>
          </p:nvPr>
        </p:nvSpPr>
        <p:spPr/>
        <p:txBody>
          <a:bodyPr/>
          <a:lstStyle/>
          <a:p>
            <a:r>
              <a:rPr lang="en-US" dirty="0"/>
              <a:t>Sexual discrimination, sexual harassment, and sexual and interpersonal violence violate human decency and the NCAA's core values:</a:t>
            </a:r>
          </a:p>
          <a:p>
            <a:endParaRPr lang="en-US" dirty="0"/>
          </a:p>
          <a:p>
            <a:r>
              <a:rPr lang="en-US" dirty="0"/>
              <a:t>Well-being</a:t>
            </a:r>
          </a:p>
          <a:p>
            <a:r>
              <a:rPr lang="en-US" dirty="0"/>
              <a:t>Fairness</a:t>
            </a:r>
          </a:p>
          <a:p>
            <a:r>
              <a:rPr lang="en-US" dirty="0"/>
              <a:t>Integrity </a:t>
            </a:r>
          </a:p>
          <a:p>
            <a:r>
              <a:rPr lang="en-US" dirty="0"/>
              <a:t>Teamwork</a:t>
            </a:r>
          </a:p>
          <a:p>
            <a:pPr marL="0" indent="0">
              <a:buNone/>
            </a:pP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descr="A whistle hanging on a wall">
            <a:extLst>
              <a:ext uri="{FF2B5EF4-FFF2-40B4-BE49-F238E27FC236}">
                <a16:creationId xmlns:a16="http://schemas.microsoft.com/office/drawing/2014/main" id="{E6FF166A-8B95-DA79-958F-1BFC6C13045A}"/>
              </a:ext>
            </a:extLst>
          </p:cNvPr>
          <p:cNvPicPr>
            <a:picLocks noChangeAspect="1"/>
          </p:cNvPicPr>
          <p:nvPr/>
        </p:nvPicPr>
        <p:blipFill rotWithShape="1">
          <a:blip r:embed="rId2"/>
          <a:srcRect t="7972" b="7758"/>
          <a:stretch/>
        </p:blipFill>
        <p:spPr>
          <a:xfrm>
            <a:off x="7856757" y="2147489"/>
            <a:ext cx="3331196" cy="3432318"/>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5567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Sex discrimination</a:t>
            </a:r>
            <a:br>
              <a:rPr lang="en-US" smtClean="0"/>
            </a:br>
            <a:r>
              <a:rPr lang="en-US" smtClean="0"/>
              <a:t>Gender equity</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338110" y="1350962"/>
            <a:ext cx="5794873" cy="5527677"/>
            <a:chOff x="0" y="0"/>
            <a:chExt cx="5631129" cy="5527964"/>
          </a:xfrm>
        </p:grpSpPr>
        <p:sp>
          <p:nvSpPr>
            <p:cNvPr id="5" name="Shape 875"/>
            <p:cNvSpPr/>
            <p:nvPr/>
          </p:nvSpPr>
          <p:spPr>
            <a:xfrm>
              <a:off x="1717504" y="2079848"/>
              <a:ext cx="2137766" cy="1458347"/>
            </a:xfrm>
            <a:custGeom>
              <a:avLst/>
              <a:gdLst/>
              <a:ahLst/>
              <a:cxnLst/>
              <a:rect l="0" t="0" r="0" b="0"/>
              <a:pathLst>
                <a:path w="2137766" h="1458347">
                  <a:moveTo>
                    <a:pt x="243063" y="0"/>
                  </a:moveTo>
                  <a:lnTo>
                    <a:pt x="1894703" y="0"/>
                  </a:lnTo>
                  <a:cubicBezTo>
                    <a:pt x="2028943" y="0"/>
                    <a:pt x="2137766" y="108824"/>
                    <a:pt x="2137766" y="243064"/>
                  </a:cubicBezTo>
                  <a:lnTo>
                    <a:pt x="2137766" y="1215284"/>
                  </a:lnTo>
                  <a:cubicBezTo>
                    <a:pt x="2137766" y="1349525"/>
                    <a:pt x="2028943" y="1458347"/>
                    <a:pt x="1894703" y="1458347"/>
                  </a:cubicBezTo>
                  <a:lnTo>
                    <a:pt x="243063" y="1458347"/>
                  </a:lnTo>
                  <a:cubicBezTo>
                    <a:pt x="108822" y="1458347"/>
                    <a:pt x="0" y="1349525"/>
                    <a:pt x="0" y="1215284"/>
                  </a:cubicBezTo>
                  <a:lnTo>
                    <a:pt x="0" y="243064"/>
                  </a:lnTo>
                  <a:cubicBezTo>
                    <a:pt x="0" y="108824"/>
                    <a:pt x="108822" y="0"/>
                    <a:pt x="243063" y="0"/>
                  </a:cubicBezTo>
                  <a:close/>
                </a:path>
              </a:pathLst>
            </a:custGeom>
            <a:solidFill>
              <a:srgbClr val="2B2E34"/>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hape 876"/>
            <p:cNvSpPr/>
            <p:nvPr/>
          </p:nvSpPr>
          <p:spPr>
            <a:xfrm>
              <a:off x="1717504" y="2079848"/>
              <a:ext cx="2137767" cy="1458348"/>
            </a:xfrm>
            <a:custGeom>
              <a:avLst/>
              <a:gdLst/>
              <a:ahLst/>
              <a:cxnLst/>
              <a:rect l="0" t="0" r="0" b="0"/>
              <a:pathLst>
                <a:path w="2137767" h="1458348">
                  <a:moveTo>
                    <a:pt x="0" y="243063"/>
                  </a:moveTo>
                  <a:cubicBezTo>
                    <a:pt x="0" y="108823"/>
                    <a:pt x="108823" y="0"/>
                    <a:pt x="243063" y="0"/>
                  </a:cubicBezTo>
                  <a:lnTo>
                    <a:pt x="1894703" y="0"/>
                  </a:lnTo>
                  <a:cubicBezTo>
                    <a:pt x="2028943" y="0"/>
                    <a:pt x="2137767" y="108823"/>
                    <a:pt x="2137767" y="243063"/>
                  </a:cubicBezTo>
                  <a:lnTo>
                    <a:pt x="2137767" y="1215284"/>
                  </a:lnTo>
                  <a:cubicBezTo>
                    <a:pt x="2137767" y="1349524"/>
                    <a:pt x="2028943" y="1458348"/>
                    <a:pt x="1894703" y="1458348"/>
                  </a:cubicBezTo>
                  <a:lnTo>
                    <a:pt x="243063" y="1458348"/>
                  </a:lnTo>
                  <a:cubicBezTo>
                    <a:pt x="108823" y="1458348"/>
                    <a:pt x="0" y="1349524"/>
                    <a:pt x="0" y="1215284"/>
                  </a:cubicBezTo>
                  <a:close/>
                </a:path>
              </a:pathLst>
            </a:custGeom>
            <a:noFill/>
            <a:ln w="13547"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6"/>
            <p:cNvSpPr/>
            <p:nvPr/>
          </p:nvSpPr>
          <p:spPr>
            <a:xfrm>
              <a:off x="1876423" y="2605779"/>
              <a:ext cx="1275389" cy="25336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500" b="1"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Equivalent</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8" name="Rectangle 7"/>
            <p:cNvSpPr/>
            <p:nvPr/>
          </p:nvSpPr>
          <p:spPr>
            <a:xfrm>
              <a:off x="2878198" y="2571083"/>
              <a:ext cx="1145818" cy="309283"/>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500" b="1" i="0" u="none"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rPr>
                <a:t>Treatment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9" name="Rectangle 8"/>
            <p:cNvSpPr/>
            <p:nvPr/>
          </p:nvSpPr>
          <p:spPr>
            <a:xfrm>
              <a:off x="2026317" y="2787492"/>
              <a:ext cx="2021802" cy="309283"/>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500" b="1" i="0" u="none"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rPr>
                <a:t>of Student Athletes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0" name="Shape 880"/>
            <p:cNvSpPr/>
            <p:nvPr/>
          </p:nvSpPr>
          <p:spPr>
            <a:xfrm>
              <a:off x="2786386" y="1170434"/>
              <a:ext cx="0" cy="909412"/>
            </a:xfrm>
            <a:custGeom>
              <a:avLst/>
              <a:gdLst/>
              <a:ahLst/>
              <a:cxnLst/>
              <a:rect l="0" t="0" r="0" b="0"/>
              <a:pathLst>
                <a:path h="909412">
                  <a:moveTo>
                    <a:pt x="0" y="909412"/>
                  </a:moveTo>
                  <a:lnTo>
                    <a:pt x="0" y="0"/>
                  </a:lnTo>
                </a:path>
              </a:pathLst>
            </a:custGeom>
            <a:noFill/>
            <a:ln w="0"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Shape 881"/>
            <p:cNvSpPr/>
            <p:nvPr/>
          </p:nvSpPr>
          <p:spPr>
            <a:xfrm>
              <a:off x="2201169" y="0"/>
              <a:ext cx="1170436" cy="1170436"/>
            </a:xfrm>
            <a:custGeom>
              <a:avLst/>
              <a:gdLst/>
              <a:ahLst/>
              <a:cxnLst/>
              <a:rect l="0" t="0" r="0" b="0"/>
              <a:pathLst>
                <a:path w="1170436" h="1170436">
                  <a:moveTo>
                    <a:pt x="585217" y="0"/>
                  </a:moveTo>
                  <a:cubicBezTo>
                    <a:pt x="908425" y="0"/>
                    <a:pt x="1170436" y="262011"/>
                    <a:pt x="1170436" y="585217"/>
                  </a:cubicBezTo>
                  <a:cubicBezTo>
                    <a:pt x="1170436" y="908425"/>
                    <a:pt x="908425" y="1170436"/>
                    <a:pt x="585217" y="1170436"/>
                  </a:cubicBezTo>
                  <a:cubicBezTo>
                    <a:pt x="262011" y="1170436"/>
                    <a:pt x="0" y="908425"/>
                    <a:pt x="0" y="585217"/>
                  </a:cubicBezTo>
                  <a:cubicBezTo>
                    <a:pt x="0" y="262011"/>
                    <a:pt x="262011"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Shape 882"/>
            <p:cNvSpPr/>
            <p:nvPr/>
          </p:nvSpPr>
          <p:spPr>
            <a:xfrm>
              <a:off x="2201169" y="0"/>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 name="Rectangle 12"/>
            <p:cNvSpPr/>
            <p:nvPr/>
          </p:nvSpPr>
          <p:spPr>
            <a:xfrm>
              <a:off x="2422150" y="408448"/>
              <a:ext cx="1030064" cy="24531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Equipment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4" name="Rectangle 13"/>
            <p:cNvSpPr/>
            <p:nvPr/>
          </p:nvSpPr>
          <p:spPr>
            <a:xfrm>
              <a:off x="2424861" y="573038"/>
              <a:ext cx="970776"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&amp; Supplies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5" name="Shape 885"/>
            <p:cNvSpPr/>
            <p:nvPr/>
          </p:nvSpPr>
          <p:spPr>
            <a:xfrm>
              <a:off x="3215566" y="1430555"/>
              <a:ext cx="456709" cy="710652"/>
            </a:xfrm>
            <a:custGeom>
              <a:avLst/>
              <a:gdLst/>
              <a:ahLst/>
              <a:cxnLst/>
              <a:rect l="0" t="0" r="0" b="0"/>
              <a:pathLst>
                <a:path w="456709" h="710652">
                  <a:moveTo>
                    <a:pt x="0" y="710652"/>
                  </a:moveTo>
                  <a:lnTo>
                    <a:pt x="456709" y="0"/>
                  </a:lnTo>
                </a:path>
              </a:pathLst>
            </a:custGeom>
            <a:noFill/>
            <a:ln w="7324"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Shape 886"/>
            <p:cNvSpPr/>
            <p:nvPr/>
          </p:nvSpPr>
          <p:spPr>
            <a:xfrm>
              <a:off x="3403449" y="353020"/>
              <a:ext cx="1170436" cy="1170436"/>
            </a:xfrm>
            <a:custGeom>
              <a:avLst/>
              <a:gdLst/>
              <a:ahLst/>
              <a:cxnLst/>
              <a:rect l="0" t="0" r="0" b="0"/>
              <a:pathLst>
                <a:path w="1170436" h="1170436">
                  <a:moveTo>
                    <a:pt x="585217" y="0"/>
                  </a:moveTo>
                  <a:cubicBezTo>
                    <a:pt x="908425" y="0"/>
                    <a:pt x="1170436" y="262011"/>
                    <a:pt x="1170436" y="585219"/>
                  </a:cubicBezTo>
                  <a:cubicBezTo>
                    <a:pt x="1170436" y="908424"/>
                    <a:pt x="908425" y="1170436"/>
                    <a:pt x="585217" y="1170436"/>
                  </a:cubicBezTo>
                  <a:cubicBezTo>
                    <a:pt x="262011" y="1170436"/>
                    <a:pt x="0" y="908424"/>
                    <a:pt x="0" y="585219"/>
                  </a:cubicBezTo>
                  <a:cubicBezTo>
                    <a:pt x="0" y="262011"/>
                    <a:pt x="262011"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Shape 887"/>
            <p:cNvSpPr/>
            <p:nvPr/>
          </p:nvSpPr>
          <p:spPr>
            <a:xfrm>
              <a:off x="3403449" y="353020"/>
              <a:ext cx="1170435" cy="1170435"/>
            </a:xfrm>
            <a:custGeom>
              <a:avLst/>
              <a:gdLst/>
              <a:ahLst/>
              <a:cxnLst/>
              <a:rect l="0" t="0" r="0" b="0"/>
              <a:pathLst>
                <a:path w="1170435" h="1170435">
                  <a:moveTo>
                    <a:pt x="0" y="585218"/>
                  </a:moveTo>
                  <a:cubicBezTo>
                    <a:pt x="0" y="262011"/>
                    <a:pt x="262011" y="0"/>
                    <a:pt x="585217" y="0"/>
                  </a:cubicBezTo>
                  <a:cubicBezTo>
                    <a:pt x="908424" y="0"/>
                    <a:pt x="1170435" y="262011"/>
                    <a:pt x="1170435" y="585218"/>
                  </a:cubicBezTo>
                  <a:cubicBezTo>
                    <a:pt x="1170435" y="908424"/>
                    <a:pt x="908424" y="1170435"/>
                    <a:pt x="585217"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Rectangle 17"/>
            <p:cNvSpPr/>
            <p:nvPr/>
          </p:nvSpPr>
          <p:spPr>
            <a:xfrm>
              <a:off x="3613525" y="844311"/>
              <a:ext cx="1007227"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Scheduling</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19" name="Shape 889"/>
            <p:cNvSpPr/>
            <p:nvPr/>
          </p:nvSpPr>
          <p:spPr>
            <a:xfrm>
              <a:off x="3674611" y="2128327"/>
              <a:ext cx="602287" cy="275055"/>
            </a:xfrm>
            <a:custGeom>
              <a:avLst/>
              <a:gdLst/>
              <a:ahLst/>
              <a:cxnLst/>
              <a:rect l="0" t="0" r="0" b="0"/>
              <a:pathLst>
                <a:path w="602287" h="275055">
                  <a:moveTo>
                    <a:pt x="0" y="275055"/>
                  </a:moveTo>
                  <a:lnTo>
                    <a:pt x="602287" y="0"/>
                  </a:lnTo>
                </a:path>
              </a:pathLst>
            </a:custGeom>
            <a:noFill/>
            <a:ln w="12322"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Shape 890"/>
            <p:cNvSpPr/>
            <p:nvPr/>
          </p:nvSpPr>
          <p:spPr>
            <a:xfrm>
              <a:off x="4224013" y="1300002"/>
              <a:ext cx="1170436" cy="1170435"/>
            </a:xfrm>
            <a:custGeom>
              <a:avLst/>
              <a:gdLst/>
              <a:ahLst/>
              <a:cxnLst/>
              <a:rect l="0" t="0" r="0" b="0"/>
              <a:pathLst>
                <a:path w="1170436" h="1170435">
                  <a:moveTo>
                    <a:pt x="585219" y="0"/>
                  </a:moveTo>
                  <a:cubicBezTo>
                    <a:pt x="908424" y="0"/>
                    <a:pt x="1170436" y="262011"/>
                    <a:pt x="1170436" y="585217"/>
                  </a:cubicBezTo>
                  <a:cubicBezTo>
                    <a:pt x="1170436" y="908425"/>
                    <a:pt x="908424" y="1170435"/>
                    <a:pt x="585219" y="1170435"/>
                  </a:cubicBezTo>
                  <a:cubicBezTo>
                    <a:pt x="262011" y="1170435"/>
                    <a:pt x="0" y="908425"/>
                    <a:pt x="0" y="585217"/>
                  </a:cubicBezTo>
                  <a:cubicBezTo>
                    <a:pt x="0" y="262011"/>
                    <a:pt x="262011" y="0"/>
                    <a:pt x="585219"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1" name="Shape 891"/>
            <p:cNvSpPr/>
            <p:nvPr/>
          </p:nvSpPr>
          <p:spPr>
            <a:xfrm>
              <a:off x="4224013" y="1300002"/>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Rectangle 21"/>
            <p:cNvSpPr/>
            <p:nvPr/>
          </p:nvSpPr>
          <p:spPr>
            <a:xfrm>
              <a:off x="4581512" y="1621551"/>
              <a:ext cx="666962"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Locker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3" name="Rectangle 22"/>
            <p:cNvSpPr/>
            <p:nvPr/>
          </p:nvSpPr>
          <p:spPr>
            <a:xfrm>
              <a:off x="4493932" y="1789190"/>
              <a:ext cx="899939"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Rooms &amp;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4" name="Rectangle 23"/>
            <p:cNvSpPr/>
            <p:nvPr/>
          </p:nvSpPr>
          <p:spPr>
            <a:xfrm>
              <a:off x="4520214" y="1953783"/>
              <a:ext cx="777412"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Facilities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5" name="Shape 895"/>
            <p:cNvSpPr/>
            <p:nvPr/>
          </p:nvSpPr>
          <p:spPr>
            <a:xfrm>
              <a:off x="3832294" y="2959401"/>
              <a:ext cx="576002" cy="82817"/>
            </a:xfrm>
            <a:custGeom>
              <a:avLst/>
              <a:gdLst/>
              <a:ahLst/>
              <a:cxnLst/>
              <a:rect l="0" t="0" r="0" b="0"/>
              <a:pathLst>
                <a:path w="576002" h="82817">
                  <a:moveTo>
                    <a:pt x="0" y="0"/>
                  </a:moveTo>
                  <a:lnTo>
                    <a:pt x="576002" y="82817"/>
                  </a:lnTo>
                </a:path>
              </a:pathLst>
            </a:custGeom>
            <a:noFill/>
            <a:ln w="13409"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Shape 896"/>
            <p:cNvSpPr/>
            <p:nvPr/>
          </p:nvSpPr>
          <p:spPr>
            <a:xfrm>
              <a:off x="4402338" y="2540283"/>
              <a:ext cx="1170436" cy="1170436"/>
            </a:xfrm>
            <a:custGeom>
              <a:avLst/>
              <a:gdLst/>
              <a:ahLst/>
              <a:cxnLst/>
              <a:rect l="0" t="0" r="0" b="0"/>
              <a:pathLst>
                <a:path w="1170436" h="1170436">
                  <a:moveTo>
                    <a:pt x="585219" y="0"/>
                  </a:moveTo>
                  <a:cubicBezTo>
                    <a:pt x="908425" y="0"/>
                    <a:pt x="1170436" y="262011"/>
                    <a:pt x="1170436" y="585219"/>
                  </a:cubicBezTo>
                  <a:cubicBezTo>
                    <a:pt x="1170436" y="908424"/>
                    <a:pt x="908425" y="1170436"/>
                    <a:pt x="585219" y="1170436"/>
                  </a:cubicBezTo>
                  <a:cubicBezTo>
                    <a:pt x="262011" y="1170436"/>
                    <a:pt x="0" y="908424"/>
                    <a:pt x="0" y="585219"/>
                  </a:cubicBezTo>
                  <a:cubicBezTo>
                    <a:pt x="0" y="262011"/>
                    <a:pt x="262011" y="0"/>
                    <a:pt x="585219"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Shape 897"/>
            <p:cNvSpPr/>
            <p:nvPr/>
          </p:nvSpPr>
          <p:spPr>
            <a:xfrm>
              <a:off x="4402338" y="2540283"/>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ectangle 27"/>
            <p:cNvSpPr/>
            <p:nvPr/>
          </p:nvSpPr>
          <p:spPr>
            <a:xfrm>
              <a:off x="4636901" y="2947431"/>
              <a:ext cx="994228"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Housing &amp;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29" name="Rectangle 28"/>
            <p:cNvSpPr/>
            <p:nvPr/>
          </p:nvSpPr>
          <p:spPr>
            <a:xfrm>
              <a:off x="4773384" y="3112023"/>
              <a:ext cx="579041"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Dining</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0" name="Shape 900"/>
            <p:cNvSpPr/>
            <p:nvPr/>
          </p:nvSpPr>
          <p:spPr>
            <a:xfrm>
              <a:off x="3447579" y="3381948"/>
              <a:ext cx="577169" cy="500119"/>
            </a:xfrm>
            <a:custGeom>
              <a:avLst/>
              <a:gdLst/>
              <a:ahLst/>
              <a:cxnLst/>
              <a:rect l="0" t="0" r="0" b="0"/>
              <a:pathLst>
                <a:path w="577169" h="500119">
                  <a:moveTo>
                    <a:pt x="0" y="0"/>
                  </a:moveTo>
                  <a:lnTo>
                    <a:pt x="577169" y="500119"/>
                  </a:lnTo>
                </a:path>
              </a:pathLst>
            </a:custGeom>
            <a:noFill/>
            <a:ln w="10238"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Shape 901"/>
            <p:cNvSpPr/>
            <p:nvPr/>
          </p:nvSpPr>
          <p:spPr>
            <a:xfrm>
              <a:off x="3881809" y="3680086"/>
              <a:ext cx="1170435" cy="1170436"/>
            </a:xfrm>
            <a:custGeom>
              <a:avLst/>
              <a:gdLst/>
              <a:ahLst/>
              <a:cxnLst/>
              <a:rect l="0" t="0" r="0" b="0"/>
              <a:pathLst>
                <a:path w="1170435" h="1170436">
                  <a:moveTo>
                    <a:pt x="585217" y="0"/>
                  </a:moveTo>
                  <a:cubicBezTo>
                    <a:pt x="908424" y="0"/>
                    <a:pt x="1170435" y="262011"/>
                    <a:pt x="1170435" y="585217"/>
                  </a:cubicBezTo>
                  <a:cubicBezTo>
                    <a:pt x="1170435" y="908425"/>
                    <a:pt x="908424" y="1170436"/>
                    <a:pt x="585217" y="1170436"/>
                  </a:cubicBezTo>
                  <a:cubicBezTo>
                    <a:pt x="262011" y="1170436"/>
                    <a:pt x="0" y="908425"/>
                    <a:pt x="0" y="585217"/>
                  </a:cubicBezTo>
                  <a:cubicBezTo>
                    <a:pt x="0" y="262011"/>
                    <a:pt x="262011"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Shape 902"/>
            <p:cNvSpPr/>
            <p:nvPr/>
          </p:nvSpPr>
          <p:spPr>
            <a:xfrm>
              <a:off x="3881809" y="3680086"/>
              <a:ext cx="1170435" cy="1170435"/>
            </a:xfrm>
            <a:custGeom>
              <a:avLst/>
              <a:gdLst/>
              <a:ahLst/>
              <a:cxnLst/>
              <a:rect l="0" t="0" r="0" b="0"/>
              <a:pathLst>
                <a:path w="1170435" h="1170435">
                  <a:moveTo>
                    <a:pt x="0" y="585217"/>
                  </a:moveTo>
                  <a:cubicBezTo>
                    <a:pt x="0" y="262011"/>
                    <a:pt x="262011" y="0"/>
                    <a:pt x="585218" y="0"/>
                  </a:cubicBezTo>
                  <a:cubicBezTo>
                    <a:pt x="908424" y="0"/>
                    <a:pt x="1170435" y="262011"/>
                    <a:pt x="1170435" y="585217"/>
                  </a:cubicBezTo>
                  <a:cubicBezTo>
                    <a:pt x="1170435" y="908424"/>
                    <a:pt x="908424" y="1170435"/>
                    <a:pt x="585218" y="1170435"/>
                  </a:cubicBezTo>
                  <a:cubicBezTo>
                    <a:pt x="262011" y="1170435"/>
                    <a:pt x="0" y="908424"/>
                    <a:pt x="0" y="585217"/>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Rectangle 32"/>
            <p:cNvSpPr/>
            <p:nvPr/>
          </p:nvSpPr>
          <p:spPr>
            <a:xfrm>
              <a:off x="4145259" y="4169680"/>
              <a:ext cx="865245" cy="245315"/>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Coaching</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4" name="Shape 904"/>
            <p:cNvSpPr/>
            <p:nvPr/>
          </p:nvSpPr>
          <p:spPr>
            <a:xfrm>
              <a:off x="2996321" y="3523993"/>
              <a:ext cx="251708" cy="857240"/>
            </a:xfrm>
            <a:custGeom>
              <a:avLst/>
              <a:gdLst/>
              <a:ahLst/>
              <a:cxnLst/>
              <a:rect l="0" t="0" r="0" b="0"/>
              <a:pathLst>
                <a:path w="251708" h="857240">
                  <a:moveTo>
                    <a:pt x="0" y="0"/>
                  </a:moveTo>
                  <a:lnTo>
                    <a:pt x="251708" y="857240"/>
                  </a:lnTo>
                </a:path>
              </a:pathLst>
            </a:custGeom>
            <a:noFill/>
            <a:ln w="3817"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Shape 905"/>
            <p:cNvSpPr/>
            <p:nvPr/>
          </p:nvSpPr>
          <p:spPr>
            <a:xfrm>
              <a:off x="2827688" y="4357529"/>
              <a:ext cx="1170434" cy="1170435"/>
            </a:xfrm>
            <a:custGeom>
              <a:avLst/>
              <a:gdLst/>
              <a:ahLst/>
              <a:cxnLst/>
              <a:rect l="0" t="0" r="0" b="0"/>
              <a:pathLst>
                <a:path w="1170434" h="1170435">
                  <a:moveTo>
                    <a:pt x="585217" y="0"/>
                  </a:moveTo>
                  <a:cubicBezTo>
                    <a:pt x="908423" y="0"/>
                    <a:pt x="1170434" y="262011"/>
                    <a:pt x="1170434" y="585217"/>
                  </a:cubicBezTo>
                  <a:cubicBezTo>
                    <a:pt x="1170434" y="908424"/>
                    <a:pt x="908423" y="1170435"/>
                    <a:pt x="585217" y="1170435"/>
                  </a:cubicBezTo>
                  <a:cubicBezTo>
                    <a:pt x="262010" y="1170435"/>
                    <a:pt x="0" y="908424"/>
                    <a:pt x="0" y="585217"/>
                  </a:cubicBezTo>
                  <a:cubicBezTo>
                    <a:pt x="0" y="262011"/>
                    <a:pt x="262010"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Shape 906"/>
            <p:cNvSpPr/>
            <p:nvPr/>
          </p:nvSpPr>
          <p:spPr>
            <a:xfrm>
              <a:off x="2827688" y="4357529"/>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p:cNvSpPr/>
            <p:nvPr/>
          </p:nvSpPr>
          <p:spPr>
            <a:xfrm>
              <a:off x="3134623" y="4849382"/>
              <a:ext cx="749437"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Publicity</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38" name="Shape 908"/>
            <p:cNvSpPr/>
            <p:nvPr/>
          </p:nvSpPr>
          <p:spPr>
            <a:xfrm>
              <a:off x="2324745" y="3523993"/>
              <a:ext cx="251708" cy="857240"/>
            </a:xfrm>
            <a:custGeom>
              <a:avLst/>
              <a:gdLst/>
              <a:ahLst/>
              <a:cxnLst/>
              <a:rect l="0" t="0" r="0" b="0"/>
              <a:pathLst>
                <a:path w="251708" h="857240">
                  <a:moveTo>
                    <a:pt x="251708" y="0"/>
                  </a:moveTo>
                  <a:lnTo>
                    <a:pt x="0" y="857240"/>
                  </a:lnTo>
                </a:path>
              </a:pathLst>
            </a:custGeom>
            <a:noFill/>
            <a:ln w="3817"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Shape 909"/>
            <p:cNvSpPr/>
            <p:nvPr/>
          </p:nvSpPr>
          <p:spPr>
            <a:xfrm>
              <a:off x="1574652" y="4357529"/>
              <a:ext cx="1170434" cy="1170435"/>
            </a:xfrm>
            <a:custGeom>
              <a:avLst/>
              <a:gdLst/>
              <a:ahLst/>
              <a:cxnLst/>
              <a:rect l="0" t="0" r="0" b="0"/>
              <a:pathLst>
                <a:path w="1170434" h="1170435">
                  <a:moveTo>
                    <a:pt x="585217" y="0"/>
                  </a:moveTo>
                  <a:cubicBezTo>
                    <a:pt x="908423" y="0"/>
                    <a:pt x="1170434" y="262011"/>
                    <a:pt x="1170434" y="585217"/>
                  </a:cubicBezTo>
                  <a:cubicBezTo>
                    <a:pt x="1170434" y="908424"/>
                    <a:pt x="908423" y="1170435"/>
                    <a:pt x="585217" y="1170435"/>
                  </a:cubicBezTo>
                  <a:cubicBezTo>
                    <a:pt x="262010" y="1170435"/>
                    <a:pt x="0" y="908424"/>
                    <a:pt x="0" y="585217"/>
                  </a:cubicBezTo>
                  <a:cubicBezTo>
                    <a:pt x="0" y="262011"/>
                    <a:pt x="262010"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Shape 910"/>
            <p:cNvSpPr/>
            <p:nvPr/>
          </p:nvSpPr>
          <p:spPr>
            <a:xfrm>
              <a:off x="1574652" y="4357529"/>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p:nvPr/>
          </p:nvSpPr>
          <p:spPr>
            <a:xfrm>
              <a:off x="1881958" y="4764039"/>
              <a:ext cx="800556"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Travel &amp;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2" name="Rectangle 41"/>
            <p:cNvSpPr/>
            <p:nvPr/>
          </p:nvSpPr>
          <p:spPr>
            <a:xfrm>
              <a:off x="1842810" y="4928630"/>
              <a:ext cx="853519"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Per Diem</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3" name="Shape 913"/>
            <p:cNvSpPr/>
            <p:nvPr/>
          </p:nvSpPr>
          <p:spPr>
            <a:xfrm>
              <a:off x="1548026" y="3381948"/>
              <a:ext cx="577169" cy="500119"/>
            </a:xfrm>
            <a:custGeom>
              <a:avLst/>
              <a:gdLst/>
              <a:ahLst/>
              <a:cxnLst/>
              <a:rect l="0" t="0" r="0" b="0"/>
              <a:pathLst>
                <a:path w="577169" h="500119">
                  <a:moveTo>
                    <a:pt x="577169" y="0"/>
                  </a:moveTo>
                  <a:lnTo>
                    <a:pt x="0" y="500119"/>
                  </a:lnTo>
                </a:path>
              </a:pathLst>
            </a:custGeom>
            <a:noFill/>
            <a:ln w="10238"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Shape 914"/>
            <p:cNvSpPr/>
            <p:nvPr/>
          </p:nvSpPr>
          <p:spPr>
            <a:xfrm>
              <a:off x="520531" y="3680086"/>
              <a:ext cx="1170435" cy="1170436"/>
            </a:xfrm>
            <a:custGeom>
              <a:avLst/>
              <a:gdLst/>
              <a:ahLst/>
              <a:cxnLst/>
              <a:rect l="0" t="0" r="0" b="0"/>
              <a:pathLst>
                <a:path w="1170435" h="1170436">
                  <a:moveTo>
                    <a:pt x="585217" y="0"/>
                  </a:moveTo>
                  <a:cubicBezTo>
                    <a:pt x="908423" y="0"/>
                    <a:pt x="1170435" y="262011"/>
                    <a:pt x="1170435" y="585217"/>
                  </a:cubicBezTo>
                  <a:cubicBezTo>
                    <a:pt x="1170435" y="908425"/>
                    <a:pt x="908423" y="1170436"/>
                    <a:pt x="585217" y="1170436"/>
                  </a:cubicBezTo>
                  <a:cubicBezTo>
                    <a:pt x="262010" y="1170436"/>
                    <a:pt x="0" y="908425"/>
                    <a:pt x="0" y="585217"/>
                  </a:cubicBezTo>
                  <a:cubicBezTo>
                    <a:pt x="0" y="262011"/>
                    <a:pt x="262010"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Shape 915"/>
            <p:cNvSpPr/>
            <p:nvPr/>
          </p:nvSpPr>
          <p:spPr>
            <a:xfrm>
              <a:off x="520531" y="3680086"/>
              <a:ext cx="1170435" cy="1170435"/>
            </a:xfrm>
            <a:custGeom>
              <a:avLst/>
              <a:gdLst/>
              <a:ahLst/>
              <a:cxnLst/>
              <a:rect l="0" t="0" r="0" b="0"/>
              <a:pathLst>
                <a:path w="1170435" h="1170435">
                  <a:moveTo>
                    <a:pt x="0" y="585217"/>
                  </a:moveTo>
                  <a:cubicBezTo>
                    <a:pt x="0" y="262011"/>
                    <a:pt x="262011" y="0"/>
                    <a:pt x="585218" y="0"/>
                  </a:cubicBezTo>
                  <a:cubicBezTo>
                    <a:pt x="908424" y="0"/>
                    <a:pt x="1170435" y="262011"/>
                    <a:pt x="1170435" y="585217"/>
                  </a:cubicBezTo>
                  <a:cubicBezTo>
                    <a:pt x="1170435" y="908424"/>
                    <a:pt x="908424" y="1170435"/>
                    <a:pt x="585218" y="1170435"/>
                  </a:cubicBezTo>
                  <a:cubicBezTo>
                    <a:pt x="262011" y="1170435"/>
                    <a:pt x="0" y="908424"/>
                    <a:pt x="0" y="585217"/>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a:off x="839996" y="4087382"/>
              <a:ext cx="768101"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Support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7" name="Rectangle 46"/>
            <p:cNvSpPr/>
            <p:nvPr/>
          </p:nvSpPr>
          <p:spPr>
            <a:xfrm>
              <a:off x="815748" y="4251975"/>
              <a:ext cx="780617"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Services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48" name="Shape 918"/>
            <p:cNvSpPr/>
            <p:nvPr/>
          </p:nvSpPr>
          <p:spPr>
            <a:xfrm>
              <a:off x="1164478" y="2959400"/>
              <a:ext cx="576002" cy="82817"/>
            </a:xfrm>
            <a:custGeom>
              <a:avLst/>
              <a:gdLst/>
              <a:ahLst/>
              <a:cxnLst/>
              <a:rect l="0" t="0" r="0" b="0"/>
              <a:pathLst>
                <a:path w="576002" h="82817">
                  <a:moveTo>
                    <a:pt x="576002" y="0"/>
                  </a:moveTo>
                  <a:lnTo>
                    <a:pt x="0" y="82817"/>
                  </a:lnTo>
                </a:path>
              </a:pathLst>
            </a:custGeom>
            <a:noFill/>
            <a:ln w="13409"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Shape 919"/>
            <p:cNvSpPr/>
            <p:nvPr/>
          </p:nvSpPr>
          <p:spPr>
            <a:xfrm>
              <a:off x="0" y="2540283"/>
              <a:ext cx="1170436" cy="1170436"/>
            </a:xfrm>
            <a:custGeom>
              <a:avLst/>
              <a:gdLst/>
              <a:ahLst/>
              <a:cxnLst/>
              <a:rect l="0" t="0" r="0" b="0"/>
              <a:pathLst>
                <a:path w="1170436" h="1170436">
                  <a:moveTo>
                    <a:pt x="585219" y="0"/>
                  </a:moveTo>
                  <a:cubicBezTo>
                    <a:pt x="908425" y="0"/>
                    <a:pt x="1170436" y="262011"/>
                    <a:pt x="1170436" y="585219"/>
                  </a:cubicBezTo>
                  <a:cubicBezTo>
                    <a:pt x="1170436" y="908424"/>
                    <a:pt x="908425" y="1170436"/>
                    <a:pt x="585219" y="1170436"/>
                  </a:cubicBezTo>
                  <a:cubicBezTo>
                    <a:pt x="262011" y="1170436"/>
                    <a:pt x="0" y="908424"/>
                    <a:pt x="0" y="585219"/>
                  </a:cubicBezTo>
                  <a:cubicBezTo>
                    <a:pt x="0" y="262011"/>
                    <a:pt x="262011" y="0"/>
                    <a:pt x="585219"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Shape 920"/>
            <p:cNvSpPr/>
            <p:nvPr/>
          </p:nvSpPr>
          <p:spPr>
            <a:xfrm>
              <a:off x="0" y="2540283"/>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50"/>
            <p:cNvSpPr/>
            <p:nvPr/>
          </p:nvSpPr>
          <p:spPr>
            <a:xfrm>
              <a:off x="324072" y="2779791"/>
              <a:ext cx="756046"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Medical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2" name="Rectangle 51"/>
            <p:cNvSpPr/>
            <p:nvPr/>
          </p:nvSpPr>
          <p:spPr>
            <a:xfrm>
              <a:off x="457709" y="2944383"/>
              <a:ext cx="400234"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and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3" name="Rectangle 52"/>
            <p:cNvSpPr/>
            <p:nvPr/>
          </p:nvSpPr>
          <p:spPr>
            <a:xfrm>
              <a:off x="316215" y="3108975"/>
              <a:ext cx="776841"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Training </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4" name="Rectangle 53"/>
            <p:cNvSpPr/>
            <p:nvPr/>
          </p:nvSpPr>
          <p:spPr>
            <a:xfrm>
              <a:off x="295218" y="3273567"/>
              <a:ext cx="780618"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Services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5" name="Shape 925"/>
            <p:cNvSpPr/>
            <p:nvPr/>
          </p:nvSpPr>
          <p:spPr>
            <a:xfrm>
              <a:off x="1295877" y="2128328"/>
              <a:ext cx="602287" cy="275055"/>
            </a:xfrm>
            <a:custGeom>
              <a:avLst/>
              <a:gdLst/>
              <a:ahLst/>
              <a:cxnLst/>
              <a:rect l="0" t="0" r="0" b="0"/>
              <a:pathLst>
                <a:path w="602287" h="275055">
                  <a:moveTo>
                    <a:pt x="602287" y="275055"/>
                  </a:moveTo>
                  <a:lnTo>
                    <a:pt x="0" y="0"/>
                  </a:lnTo>
                </a:path>
              </a:pathLst>
            </a:custGeom>
            <a:noFill/>
            <a:ln w="12322"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Shape 926"/>
            <p:cNvSpPr/>
            <p:nvPr/>
          </p:nvSpPr>
          <p:spPr>
            <a:xfrm>
              <a:off x="178326" y="1300002"/>
              <a:ext cx="1170435" cy="1170435"/>
            </a:xfrm>
            <a:custGeom>
              <a:avLst/>
              <a:gdLst/>
              <a:ahLst/>
              <a:cxnLst/>
              <a:rect l="0" t="0" r="0" b="0"/>
              <a:pathLst>
                <a:path w="1170435" h="1170435">
                  <a:moveTo>
                    <a:pt x="585217" y="0"/>
                  </a:moveTo>
                  <a:cubicBezTo>
                    <a:pt x="908425" y="0"/>
                    <a:pt x="1170435" y="262011"/>
                    <a:pt x="1170435" y="585217"/>
                  </a:cubicBezTo>
                  <a:cubicBezTo>
                    <a:pt x="1170435" y="908425"/>
                    <a:pt x="908425" y="1170435"/>
                    <a:pt x="585217" y="1170435"/>
                  </a:cubicBezTo>
                  <a:cubicBezTo>
                    <a:pt x="262011" y="1170435"/>
                    <a:pt x="0" y="908425"/>
                    <a:pt x="0" y="585217"/>
                  </a:cubicBezTo>
                  <a:cubicBezTo>
                    <a:pt x="0" y="262011"/>
                    <a:pt x="262011"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Shape 927"/>
            <p:cNvSpPr/>
            <p:nvPr/>
          </p:nvSpPr>
          <p:spPr>
            <a:xfrm>
              <a:off x="178326" y="1300002"/>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Rectangle 57"/>
            <p:cNvSpPr/>
            <p:nvPr/>
          </p:nvSpPr>
          <p:spPr>
            <a:xfrm>
              <a:off x="490036" y="1792238"/>
              <a:ext cx="736854"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Tutoring</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sp>
          <p:nvSpPr>
            <p:cNvPr id="59" name="Shape 929"/>
            <p:cNvSpPr/>
            <p:nvPr/>
          </p:nvSpPr>
          <p:spPr>
            <a:xfrm>
              <a:off x="1900500" y="1430555"/>
              <a:ext cx="456709" cy="710653"/>
            </a:xfrm>
            <a:custGeom>
              <a:avLst/>
              <a:gdLst/>
              <a:ahLst/>
              <a:cxnLst/>
              <a:rect l="0" t="0" r="0" b="0"/>
              <a:pathLst>
                <a:path w="456709" h="710653">
                  <a:moveTo>
                    <a:pt x="456709" y="710653"/>
                  </a:moveTo>
                  <a:lnTo>
                    <a:pt x="0" y="0"/>
                  </a:lnTo>
                </a:path>
              </a:pathLst>
            </a:custGeom>
            <a:noFill/>
            <a:ln w="7324" cap="flat" cmpd="sng" algn="ctr">
              <a:solidFill>
                <a:srgbClr val="2B2E34"/>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Shape 930"/>
            <p:cNvSpPr/>
            <p:nvPr/>
          </p:nvSpPr>
          <p:spPr>
            <a:xfrm>
              <a:off x="998891" y="353020"/>
              <a:ext cx="1170435" cy="1170436"/>
            </a:xfrm>
            <a:custGeom>
              <a:avLst/>
              <a:gdLst/>
              <a:ahLst/>
              <a:cxnLst/>
              <a:rect l="0" t="0" r="0" b="0"/>
              <a:pathLst>
                <a:path w="1170435" h="1170436">
                  <a:moveTo>
                    <a:pt x="585217" y="0"/>
                  </a:moveTo>
                  <a:cubicBezTo>
                    <a:pt x="908423" y="0"/>
                    <a:pt x="1170435" y="262011"/>
                    <a:pt x="1170435" y="585219"/>
                  </a:cubicBezTo>
                  <a:cubicBezTo>
                    <a:pt x="1170435" y="908424"/>
                    <a:pt x="908423" y="1170436"/>
                    <a:pt x="585217" y="1170436"/>
                  </a:cubicBezTo>
                  <a:cubicBezTo>
                    <a:pt x="262010" y="1170436"/>
                    <a:pt x="0" y="908424"/>
                    <a:pt x="0" y="585219"/>
                  </a:cubicBezTo>
                  <a:cubicBezTo>
                    <a:pt x="0" y="262011"/>
                    <a:pt x="262010" y="0"/>
                    <a:pt x="585217" y="0"/>
                  </a:cubicBezTo>
                  <a:close/>
                </a:path>
              </a:pathLst>
            </a:custGeom>
            <a:solidFill>
              <a:srgbClr val="5D5D5D"/>
            </a:solidFill>
            <a:ln w="0" cap="flat">
              <a:noFill/>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Shape 931"/>
            <p:cNvSpPr/>
            <p:nvPr/>
          </p:nvSpPr>
          <p:spPr>
            <a:xfrm>
              <a:off x="998891" y="353020"/>
              <a:ext cx="1170435" cy="1170435"/>
            </a:xfrm>
            <a:custGeom>
              <a:avLst/>
              <a:gdLst/>
              <a:ahLst/>
              <a:cxnLst/>
              <a:rect l="0" t="0" r="0" b="0"/>
              <a:pathLst>
                <a:path w="1170435" h="1170435">
                  <a:moveTo>
                    <a:pt x="0" y="585218"/>
                  </a:moveTo>
                  <a:cubicBezTo>
                    <a:pt x="0" y="262011"/>
                    <a:pt x="262011" y="0"/>
                    <a:pt x="585218" y="0"/>
                  </a:cubicBezTo>
                  <a:cubicBezTo>
                    <a:pt x="908424" y="0"/>
                    <a:pt x="1170435" y="262011"/>
                    <a:pt x="1170435" y="585218"/>
                  </a:cubicBezTo>
                  <a:cubicBezTo>
                    <a:pt x="1170435" y="908424"/>
                    <a:pt x="908424" y="1170435"/>
                    <a:pt x="585218" y="1170435"/>
                  </a:cubicBezTo>
                  <a:cubicBezTo>
                    <a:pt x="262011" y="1170435"/>
                    <a:pt x="0" y="908424"/>
                    <a:pt x="0" y="585218"/>
                  </a:cubicBezTo>
                  <a:close/>
                </a:path>
              </a:pathLst>
            </a:custGeom>
            <a:noFill/>
            <a:ln w="13547" cap="flat" cmpd="sng" algn="ctr">
              <a:solidFill>
                <a:srgbClr val="FFFFFF"/>
              </a:solidFill>
              <a:prstDash val="solid"/>
              <a:miter lim="1016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Rectangle 61"/>
            <p:cNvSpPr/>
            <p:nvPr/>
          </p:nvSpPr>
          <p:spPr>
            <a:xfrm>
              <a:off x="1191897" y="844311"/>
              <a:ext cx="1061684" cy="245316"/>
            </a:xfrm>
            <a:prstGeom prst="rect">
              <a:avLst/>
            </a:prstGeom>
            <a:ln>
              <a:noFill/>
            </a:ln>
          </p:spPr>
          <p:txBody>
            <a:bodyPr vert="horz" lIns="0" tIns="0" rIns="0" bIns="0"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3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Scholarships</a:t>
              </a:r>
              <a:endParaRPr kumimoji="0" lang="en-US" sz="11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endParaRPr>
            </a:p>
          </p:txBody>
        </p:sp>
      </p:grpSp>
    </p:spTree>
    <p:extLst>
      <p:ext uri="{BB962C8B-B14F-4D97-AF65-F5344CB8AC3E}">
        <p14:creationId xmlns:p14="http://schemas.microsoft.com/office/powerpoint/2010/main" val="133729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Sex discrimination </a:t>
            </a:r>
            <a:br>
              <a:rPr lang="en-US" sz="5400" b="1" dirty="0" smtClean="0"/>
            </a:br>
            <a:r>
              <a:rPr lang="en-US" sz="5400" b="1" dirty="0" smtClean="0"/>
              <a:t>gender equity</a:t>
            </a:r>
            <a:endParaRPr lang="en-US" sz="5400" b="1" dirty="0"/>
          </a:p>
        </p:txBody>
      </p:sp>
      <p:sp>
        <p:nvSpPr>
          <p:cNvPr id="3" name="Content Placeholder 2"/>
          <p:cNvSpPr>
            <a:spLocks noGrp="1"/>
          </p:cNvSpPr>
          <p:nvPr>
            <p:ph idx="1"/>
          </p:nvPr>
        </p:nvSpPr>
        <p:spPr>
          <a:xfrm>
            <a:off x="462707" y="1784733"/>
            <a:ext cx="10950767" cy="4920869"/>
          </a:xfrm>
        </p:spPr>
        <p:txBody>
          <a:bodyPr/>
          <a:lstStyle/>
          <a:p>
            <a:pPr marL="457200" lvl="2" indent="0" algn="just">
              <a:buNone/>
            </a:pPr>
            <a:r>
              <a:rPr lang="en-US" sz="2800" b="1" dirty="0" smtClean="0"/>
              <a:t>Title IX Athletics – There are three conditions for compliance:</a:t>
            </a:r>
          </a:p>
          <a:p>
            <a:pPr marL="457200" lvl="2" indent="0" algn="just">
              <a:buNone/>
            </a:pPr>
            <a:endParaRPr lang="en-US" sz="2000" b="1" dirty="0" smtClean="0"/>
          </a:p>
          <a:p>
            <a:pPr lvl="2" algn="just">
              <a:buFont typeface="Wingdings" panose="05000000000000000000" pitchFamily="2" charset="2"/>
              <a:buChar char="q"/>
            </a:pPr>
            <a:r>
              <a:rPr lang="en-US" sz="2800" b="1" dirty="0" smtClean="0"/>
              <a:t> Participation </a:t>
            </a:r>
            <a:endParaRPr lang="en-US" sz="2800" b="1" dirty="0"/>
          </a:p>
          <a:p>
            <a:pPr marL="457200" lvl="2" indent="0" algn="just">
              <a:buNone/>
            </a:pPr>
            <a:endParaRPr lang="en-US" sz="2800" b="1" dirty="0"/>
          </a:p>
          <a:p>
            <a:pPr lvl="2" algn="just">
              <a:buFont typeface="Wingdings" panose="05000000000000000000" pitchFamily="2" charset="2"/>
              <a:buChar char="q"/>
            </a:pPr>
            <a:r>
              <a:rPr lang="en-US" sz="2800" b="1" dirty="0"/>
              <a:t> </a:t>
            </a:r>
            <a:r>
              <a:rPr lang="en-US" sz="2800" b="1" dirty="0" smtClean="0"/>
              <a:t>Athletic Financial Assistance </a:t>
            </a:r>
            <a:endParaRPr lang="en-US" sz="2800" b="1" dirty="0"/>
          </a:p>
          <a:p>
            <a:pPr marL="457200" lvl="2" indent="0" algn="just">
              <a:buNone/>
            </a:pPr>
            <a:endParaRPr lang="en-US" sz="2800" b="1" dirty="0"/>
          </a:p>
          <a:p>
            <a:pPr lvl="2" algn="just">
              <a:buFont typeface="Wingdings" panose="05000000000000000000" pitchFamily="2" charset="2"/>
              <a:buChar char="q"/>
            </a:pPr>
            <a:r>
              <a:rPr lang="en-US" sz="2800" b="1" dirty="0"/>
              <a:t>  </a:t>
            </a:r>
            <a:r>
              <a:rPr lang="en-US" sz="2800" b="1" dirty="0" smtClean="0"/>
              <a:t>Treatment of Students </a:t>
            </a:r>
            <a:endParaRPr lang="en-US" sz="2800" b="1" dirty="0"/>
          </a:p>
          <a:p>
            <a:pPr marL="457200" lvl="2" indent="0" algn="just">
              <a:buNone/>
            </a:pPr>
            <a:endParaRPr lang="en-US" sz="3200" b="1" dirty="0"/>
          </a:p>
          <a:p>
            <a:pPr marL="457200" lvl="2" indent="0" algn="just">
              <a:buNone/>
            </a:pPr>
            <a:endParaRPr lang="en-US" sz="2000" b="1" dirty="0"/>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363166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Scenario # 1</a:t>
            </a:r>
            <a:endParaRPr lang="en-US" sz="5400" b="1" dirty="0"/>
          </a:p>
        </p:txBody>
      </p:sp>
      <p:sp>
        <p:nvSpPr>
          <p:cNvPr id="3" name="Content Placeholder 2"/>
          <p:cNvSpPr>
            <a:spLocks noGrp="1"/>
          </p:cNvSpPr>
          <p:nvPr>
            <p:ph idx="1"/>
          </p:nvPr>
        </p:nvSpPr>
        <p:spPr>
          <a:xfrm>
            <a:off x="462707" y="1784733"/>
            <a:ext cx="10950767" cy="4920869"/>
          </a:xfrm>
        </p:spPr>
        <p:txBody>
          <a:bodyPr/>
          <a:lstStyle/>
          <a:p>
            <a:pPr marL="457200" lvl="2" indent="0" algn="just">
              <a:buNone/>
            </a:pPr>
            <a:r>
              <a:rPr lang="en-US" sz="3200" b="1" dirty="0"/>
              <a:t>T</a:t>
            </a:r>
            <a:r>
              <a:rPr lang="en-US" sz="3200" b="1" dirty="0" smtClean="0"/>
              <a:t>he boys baseball field has concrete dugouts, large bleachers, an enclosed fence with warning pads, three batting cages and an electronic scoreboards.  Also, the field has new sod and a sprinkler system.  The softball field does not have a sprinkler system, scoreboard, outfield fence, batting cages or press box.  The dugout is old and the paint is chipping.  Is this a violation of Title IX? </a:t>
            </a:r>
            <a:endParaRPr lang="en-US" sz="3200" b="1" dirty="0"/>
          </a:p>
          <a:p>
            <a:pPr marL="457200" lvl="2" indent="0" algn="just">
              <a:buNone/>
            </a:pPr>
            <a:endParaRPr lang="en-US" sz="2000" b="1" dirty="0"/>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133914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Scenario # 1 (Cont.)</a:t>
            </a:r>
            <a:endParaRPr lang="en-US" sz="5400" b="1" dirty="0"/>
          </a:p>
        </p:txBody>
      </p:sp>
      <p:sp>
        <p:nvSpPr>
          <p:cNvPr id="3" name="Content Placeholder 2"/>
          <p:cNvSpPr>
            <a:spLocks noGrp="1"/>
          </p:cNvSpPr>
          <p:nvPr>
            <p:ph idx="1"/>
          </p:nvPr>
        </p:nvSpPr>
        <p:spPr>
          <a:xfrm>
            <a:off x="330507" y="1784733"/>
            <a:ext cx="11005850" cy="4920869"/>
          </a:xfrm>
        </p:spPr>
        <p:txBody>
          <a:bodyPr/>
          <a:lstStyle/>
          <a:p>
            <a:pPr marL="457200" lvl="2" indent="0" algn="just">
              <a:buNone/>
            </a:pPr>
            <a:r>
              <a:rPr lang="en-US" sz="2800" b="1" dirty="0"/>
              <a:t>Title IX does not require identical athletics programs for males and females. Rather, Title IX requires that the athletics programs meet the interests and abilities of each gender. Under Title IX, one team is not compared to the same team in each sport. </a:t>
            </a:r>
            <a:r>
              <a:rPr lang="en-US" sz="2800" b="1" dirty="0" smtClean="0"/>
              <a:t>Office of Civil Rights </a:t>
            </a:r>
            <a:r>
              <a:rPr lang="en-US" sz="2800" b="1" dirty="0"/>
              <a:t>examines the total program afforded to male student-athletes and the total program afforded to female student-athletes and whether each program meets the standards of equal treatment. Title IX does not require that each team receive exactly the same services and supplies. Rather, Title IX requires that the men and women's program receive the same level of service, facilities, supplies and etc. Variations within the men and women's program are allowed, as long as the variations are justified.</a:t>
            </a:r>
          </a:p>
          <a:p>
            <a:pPr marL="457200" lvl="2" indent="0" algn="just">
              <a:buNone/>
            </a:pPr>
            <a:endParaRPr lang="en-US" sz="3400" b="1" dirty="0"/>
          </a:p>
          <a:p>
            <a:pPr lvl="2" algn="just"/>
            <a:endParaRPr lang="en-US" sz="3400" b="1" dirty="0"/>
          </a:p>
          <a:p>
            <a:pPr marL="457200" lvl="2" indent="0" algn="just">
              <a:buNone/>
            </a:pPr>
            <a:endParaRPr lang="en-US" sz="3400" b="1" dirty="0"/>
          </a:p>
          <a:p>
            <a:pPr lvl="2" algn="just"/>
            <a:endParaRPr lang="en-US" sz="3400" b="1" dirty="0"/>
          </a:p>
          <a:p>
            <a:pPr marL="0" indent="0" algn="ctr">
              <a:buNone/>
            </a:pPr>
            <a:endParaRPr lang="en-US" sz="4000" b="1" dirty="0"/>
          </a:p>
          <a:p>
            <a:pPr marL="0" indent="0" algn="just">
              <a:buNone/>
            </a:pPr>
            <a:endParaRPr lang="en-US" dirty="0"/>
          </a:p>
        </p:txBody>
      </p:sp>
    </p:spTree>
    <p:extLst>
      <p:ext uri="{BB962C8B-B14F-4D97-AF65-F5344CB8AC3E}">
        <p14:creationId xmlns:p14="http://schemas.microsoft.com/office/powerpoint/2010/main" val="34598436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ppt/theme/theme2.xml><?xml version="1.0" encoding="utf-8"?>
<a:theme xmlns:a="http://schemas.openxmlformats.org/drawingml/2006/main" name="1_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docProps/app.xml><?xml version="1.0" encoding="utf-8"?>
<Properties xmlns="http://schemas.openxmlformats.org/officeDocument/2006/extended-properties" xmlns:vt="http://schemas.openxmlformats.org/officeDocument/2006/docPropsVTypes">
  <TotalTime>2790</TotalTime>
  <Words>1792</Words>
  <Application>Microsoft Office PowerPoint</Application>
  <PresentationFormat>Widescreen</PresentationFormat>
  <Paragraphs>232</Paragraphs>
  <Slides>44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Arial Black</vt:lpstr>
      <vt:lpstr>Calibri</vt:lpstr>
      <vt:lpstr>Century Gothic</vt:lpstr>
      <vt:lpstr>Corbel</vt:lpstr>
      <vt:lpstr>Garamond</vt:lpstr>
      <vt:lpstr>Gill Sans MT</vt:lpstr>
      <vt:lpstr>Wingdings</vt:lpstr>
      <vt:lpstr>Theme JSU</vt:lpstr>
      <vt:lpstr>1_Theme JSU</vt:lpstr>
      <vt:lpstr>Title ix essentials: discrimination and sexual harassment in athletics</vt:lpstr>
      <vt:lpstr>Division of general counsel: title ix office</vt:lpstr>
      <vt:lpstr>  overview  </vt:lpstr>
      <vt:lpstr>What is title ix?</vt:lpstr>
      <vt:lpstr>NCAA Board of Governors Policy on Campus Sexual misconduct</vt:lpstr>
      <vt:lpstr>Sex discrimination Gender equity</vt:lpstr>
      <vt:lpstr>Sex discrimination  gender equity</vt:lpstr>
      <vt:lpstr>Scenario # 1</vt:lpstr>
      <vt:lpstr>Scenario # 1 (Cont.)</vt:lpstr>
      <vt:lpstr>Title ix &amp; pregnancy </vt:lpstr>
      <vt:lpstr>Title ix &amp; pregnancy </vt:lpstr>
      <vt:lpstr>Title ix &amp; pregnancy </vt:lpstr>
      <vt:lpstr>Title ix office</vt:lpstr>
      <vt:lpstr>Offenses covered under title ix</vt:lpstr>
      <vt:lpstr>On-campus vs. off-campus</vt:lpstr>
      <vt:lpstr>Sex discrimination</vt:lpstr>
      <vt:lpstr>Unlawful discrimination and harassment</vt:lpstr>
      <vt:lpstr>Sexual harassment</vt:lpstr>
      <vt:lpstr>Sexual assault </vt:lpstr>
      <vt:lpstr>rape </vt:lpstr>
      <vt:lpstr>Dating and domestic violence</vt:lpstr>
      <vt:lpstr>stalking</vt:lpstr>
      <vt:lpstr>What is consent?</vt:lpstr>
      <vt:lpstr>Essential reporting requirements</vt:lpstr>
      <vt:lpstr>Essential compliance elements </vt:lpstr>
      <vt:lpstr>Who needs to report?</vt:lpstr>
      <vt:lpstr>Confidentiality </vt:lpstr>
      <vt:lpstr>Confidentiality </vt:lpstr>
      <vt:lpstr>Who do I tell? Can I just tell the Police?</vt:lpstr>
      <vt:lpstr>Investigations and the grievance process: reporting party/complainant </vt:lpstr>
      <vt:lpstr>What must be included in a Title IX Complaint? </vt:lpstr>
      <vt:lpstr>Formal Title IX Complaint  </vt:lpstr>
      <vt:lpstr>Interim/supportive measures </vt:lpstr>
      <vt:lpstr>Interim/supportive measures </vt:lpstr>
      <vt:lpstr> Investigations and the grievance process: accused party/respondent</vt:lpstr>
      <vt:lpstr> Investigations and the grievance process</vt:lpstr>
      <vt:lpstr> scenario # 2:</vt:lpstr>
      <vt:lpstr> scenario # 2 (cont.):</vt:lpstr>
      <vt:lpstr>Retaliation</vt:lpstr>
      <vt:lpstr> Investigations and the grievance process: points to remember </vt:lpstr>
      <vt:lpstr> division of general counsel – title ix</vt:lpstr>
      <vt:lpstr> division of general counsel – title ix</vt:lpstr>
      <vt:lpstr> division of general counsel – title ix</vt:lpstr>
      <vt:lpstr> division of general counsel –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of general counsel</dc:title>
  <dc:creator>Edward Watson</dc:creator>
  <cp:lastModifiedBy>LaShundra B. Jackson-Winters</cp:lastModifiedBy>
  <cp:revision>64</cp:revision>
  <cp:lastPrinted>2023-07-31T17:42:16Z</cp:lastPrinted>
  <dcterms:created xsi:type="dcterms:W3CDTF">2023-01-18T21:21:40Z</dcterms:created>
  <dcterms:modified xsi:type="dcterms:W3CDTF">2023-11-15T15:22:55Z</dcterms:modified>
</cp:coreProperties>
</file>