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9" r:id="rId4"/>
    <p:sldId id="285" r:id="rId5"/>
    <p:sldId id="266" r:id="rId6"/>
    <p:sldId id="267" r:id="rId7"/>
    <p:sldId id="268" r:id="rId8"/>
    <p:sldId id="269" r:id="rId9"/>
    <p:sldId id="270" r:id="rId10"/>
    <p:sldId id="309" r:id="rId11"/>
    <p:sldId id="310" r:id="rId12"/>
    <p:sldId id="311" r:id="rId13"/>
    <p:sldId id="271" r:id="rId14"/>
    <p:sldId id="273" r:id="rId15"/>
    <p:sldId id="299" r:id="rId16"/>
    <p:sldId id="301" r:id="rId17"/>
    <p:sldId id="272" r:id="rId18"/>
    <p:sldId id="302" r:id="rId19"/>
    <p:sldId id="303" r:id="rId20"/>
    <p:sldId id="304" r:id="rId21"/>
    <p:sldId id="276" r:id="rId22"/>
    <p:sldId id="305" r:id="rId23"/>
    <p:sldId id="306" r:id="rId24"/>
    <p:sldId id="307" r:id="rId25"/>
    <p:sldId id="308" r:id="rId26"/>
    <p:sldId id="274" r:id="rId27"/>
    <p:sldId id="275" r:id="rId28"/>
    <p:sldId id="277" r:id="rId29"/>
    <p:sldId id="278" r:id="rId30"/>
    <p:sldId id="279" r:id="rId31"/>
    <p:sldId id="280" r:id="rId32"/>
    <p:sldId id="286" r:id="rId33"/>
    <p:sldId id="282" r:id="rId34"/>
    <p:sldId id="283" r:id="rId35"/>
    <p:sldId id="290" r:id="rId36"/>
    <p:sldId id="297" r:id="rId37"/>
    <p:sldId id="284" r:id="rId38"/>
    <p:sldId id="287" r:id="rId39"/>
    <p:sldId id="296" r:id="rId40"/>
    <p:sldId id="288" r:id="rId41"/>
    <p:sldId id="289" r:id="rId42"/>
    <p:sldId id="300" r:id="rId43"/>
    <p:sldId id="298"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6"/>
            <a:ext cx="7734300" cy="1371600"/>
          </a:xfrm>
        </p:spPr>
        <p:txBody>
          <a:bodyPr>
            <a:normAutofit/>
          </a:bodyPr>
          <a:lstStyle/>
          <a:p>
            <a:pPr algn="ctr"/>
            <a:r>
              <a:rPr lang="en-US" b="1" dirty="0" smtClean="0"/>
              <a:t>An essential guide</a:t>
            </a:r>
            <a:r>
              <a:rPr lang="en-US" b="1" dirty="0"/>
              <a:t/>
            </a:r>
            <a:br>
              <a:rPr lang="en-US" b="1" dirty="0"/>
            </a:br>
            <a:r>
              <a:rPr lang="en-US" b="1" dirty="0" smtClean="0"/>
              <a:t>to </a:t>
            </a:r>
            <a:r>
              <a:rPr lang="en-US" b="1" dirty="0"/>
              <a:t>title </a:t>
            </a:r>
            <a:r>
              <a:rPr lang="en-US" b="1" dirty="0" smtClean="0"/>
              <a:t>ix for students</a:t>
            </a:r>
            <a:endParaRPr lang="en-US" b="1" dirty="0"/>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a:t>
            </a:r>
            <a:r>
              <a:rPr lang="en-US" sz="5400" b="1" dirty="0" smtClean="0"/>
              <a:t>harassment (nonverbal)</a:t>
            </a:r>
            <a:endParaRPr lang="en-US" sz="5400" b="1" dirty="0"/>
          </a:p>
        </p:txBody>
      </p:sp>
      <p:sp>
        <p:nvSpPr>
          <p:cNvPr id="3" name="Content Placeholder 2"/>
          <p:cNvSpPr>
            <a:spLocks noGrp="1"/>
          </p:cNvSpPr>
          <p:nvPr>
            <p:ph idx="1"/>
          </p:nvPr>
        </p:nvSpPr>
        <p:spPr>
          <a:xfrm>
            <a:off x="1288973" y="1732548"/>
            <a:ext cx="9904164" cy="5049252"/>
          </a:xfrm>
        </p:spPr>
        <p:txBody>
          <a:bodyPr/>
          <a:lstStyle/>
          <a:p>
            <a:pPr marL="0" indent="0">
              <a:buNone/>
            </a:pPr>
            <a:r>
              <a:rPr lang="en-US" sz="3000" b="1" dirty="0">
                <a:solidFill>
                  <a:srgbClr val="FFFF00"/>
                </a:solidFill>
              </a:rPr>
              <a:t>Nonverbal – May include, but not limited to the following: </a:t>
            </a:r>
          </a:p>
          <a:p>
            <a:pPr marL="342900" indent="-342900">
              <a:buFont typeface="Wingdings" panose="05000000000000000000" pitchFamily="2" charset="2"/>
              <a:buChar char="§"/>
            </a:pPr>
            <a:r>
              <a:rPr lang="en-US" sz="3000" b="1" dirty="0"/>
              <a:t>staring at someone for an unnatural period of time (i.e. undressing someone with one’s eyes”); </a:t>
            </a:r>
          </a:p>
          <a:p>
            <a:pPr marL="342900" indent="-342900">
              <a:buFont typeface="Wingdings" panose="05000000000000000000" pitchFamily="2" charset="2"/>
              <a:buChar char="§"/>
            </a:pPr>
            <a:r>
              <a:rPr lang="en-US" sz="3000" b="1" dirty="0">
                <a:solidFill>
                  <a:srgbClr val="FFFF00"/>
                </a:solidFill>
              </a:rPr>
              <a:t>blowing kisses; </a:t>
            </a:r>
          </a:p>
          <a:p>
            <a:pPr marL="342900" indent="-342900">
              <a:buFont typeface="Wingdings" panose="05000000000000000000" pitchFamily="2" charset="2"/>
              <a:buChar char="§"/>
            </a:pPr>
            <a:r>
              <a:rPr lang="en-US" sz="3000" b="1" dirty="0"/>
              <a:t>Winking or licking of one’s lips in a suggestive manner; </a:t>
            </a:r>
          </a:p>
          <a:p>
            <a:pPr marL="342900" indent="-342900">
              <a:buFont typeface="Wingdings" panose="05000000000000000000" pitchFamily="2" charset="2"/>
              <a:buChar char="§"/>
            </a:pPr>
            <a:r>
              <a:rPr lang="en-US" sz="3000" b="1" dirty="0">
                <a:solidFill>
                  <a:srgbClr val="FFFF00"/>
                </a:solidFill>
              </a:rPr>
              <a:t>displaying/showing sexually oriented pictures or cartoons; using/showing sexually oriented screen savers; or</a:t>
            </a:r>
          </a:p>
          <a:p>
            <a:pPr marL="342900" indent="-342900">
              <a:buFont typeface="Wingdings" panose="05000000000000000000" pitchFamily="2" charset="2"/>
              <a:buChar char="§"/>
            </a:pPr>
            <a:r>
              <a:rPr lang="en-US" sz="3000" b="1" dirty="0"/>
              <a:t>making lewd or obscene gestures with one’s hands.</a:t>
            </a:r>
          </a:p>
          <a:p>
            <a:pPr marL="0" indent="0">
              <a:buNone/>
            </a:pPr>
            <a:endParaRPr lang="en-US" sz="3200" b="1" dirty="0"/>
          </a:p>
        </p:txBody>
      </p:sp>
    </p:spTree>
    <p:extLst>
      <p:ext uri="{BB962C8B-B14F-4D97-AF65-F5344CB8AC3E}">
        <p14:creationId xmlns:p14="http://schemas.microsoft.com/office/powerpoint/2010/main" val="369133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a:t>
            </a:r>
            <a:r>
              <a:rPr lang="en-US" sz="5400" b="1" dirty="0" smtClean="0"/>
              <a:t>harassment (physical contact)</a:t>
            </a:r>
            <a:endParaRPr lang="en-US" sz="5400" b="1" dirty="0"/>
          </a:p>
        </p:txBody>
      </p:sp>
      <p:sp>
        <p:nvSpPr>
          <p:cNvPr id="3" name="Content Placeholder 2"/>
          <p:cNvSpPr>
            <a:spLocks noGrp="1"/>
          </p:cNvSpPr>
          <p:nvPr>
            <p:ph idx="1"/>
          </p:nvPr>
        </p:nvSpPr>
        <p:spPr>
          <a:xfrm>
            <a:off x="539827" y="1732548"/>
            <a:ext cx="10653310" cy="5049252"/>
          </a:xfrm>
        </p:spPr>
        <p:txBody>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Physical Contact – May include touching, patting, pinching, bumping, groping, cornering or blocking a passageway, kissing, providing unsolicited back or neck rubs </a:t>
            </a:r>
          </a:p>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Bottom Line:  Any unwanted physical contact. </a:t>
            </a:r>
          </a:p>
          <a:p>
            <a:pPr marL="0" indent="0">
              <a:buNone/>
            </a:pPr>
            <a:endParaRPr lang="en-US" sz="3200" b="1" dirty="0"/>
          </a:p>
        </p:txBody>
      </p:sp>
    </p:spTree>
    <p:extLst>
      <p:ext uri="{BB962C8B-B14F-4D97-AF65-F5344CB8AC3E}">
        <p14:creationId xmlns:p14="http://schemas.microsoft.com/office/powerpoint/2010/main" val="101810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152275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 offenses</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000" b="1" dirty="0">
                <a:solidFill>
                  <a:prstClr val="white"/>
                </a:solidFill>
                <a:latin typeface="Century Gothic" panose="020B0502020202020204"/>
              </a:rPr>
              <a:t>Any sexual act directed against another person,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Fondling</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The touching of the private body parts of another person for the purpose of sexual gratification,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because of his/her age or because of his/her temporary or permanent mental incapacity.</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Incest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between persons who are related to each other within the degrees wherein marriage is prohibited by law.</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Statutory Rape</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with a person who is under the statutory age of</a:t>
            </a:r>
            <a:r>
              <a:rPr lang="en-US" sz="2000" b="1" dirty="0">
                <a:solidFill>
                  <a:prstClr val="black"/>
                </a:solidFill>
                <a:latin typeface="Century Gothic" panose="020B0502020202020204"/>
              </a:rPr>
              <a:t>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endParaRPr lang="en-US" sz="2000" dirty="0">
              <a:solidFill>
                <a:prstClr val="white"/>
              </a:solidFill>
            </a:endParaRPr>
          </a:p>
          <a:p>
            <a:endParaRPr lang="en-US" dirty="0"/>
          </a:p>
        </p:txBody>
      </p:sp>
    </p:spTree>
    <p:extLst>
      <p:ext uri="{BB962C8B-B14F-4D97-AF65-F5344CB8AC3E}">
        <p14:creationId xmlns:p14="http://schemas.microsoft.com/office/powerpoint/2010/main" val="388880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 is consent?</a:t>
            </a:r>
            <a:endParaRPr lang="en-US" sz="5400" b="1" dirty="0"/>
          </a:p>
        </p:txBody>
      </p:sp>
      <p:sp>
        <p:nvSpPr>
          <p:cNvPr id="3" name="Content Placeholder 2"/>
          <p:cNvSpPr>
            <a:spLocks noGrp="1"/>
          </p:cNvSpPr>
          <p:nvPr>
            <p:ph idx="1"/>
          </p:nvPr>
        </p:nvSpPr>
        <p:spPr/>
        <p:txBody>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srgbClr val="FFFF00"/>
                </a:solidFill>
                <a:latin typeface="Century Gothic" panose="020B0502020202020204"/>
              </a:rPr>
              <a:t>Consent</a:t>
            </a:r>
            <a:r>
              <a:rPr lang="en-US" b="1" dirty="0">
                <a:solidFill>
                  <a:srgbClr val="FFFF00"/>
                </a:solidFill>
                <a:latin typeface="Century Gothic" panose="020B0502020202020204"/>
              </a:rPr>
              <a:t> is an understandable exchange of affirmative actions or words which indicate an active, knowing and voluntary agreement to engage in mutually agreed upon sexual activity.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prstClr val="white"/>
                </a:solidFill>
                <a:latin typeface="Century Gothic" panose="020B0502020202020204"/>
              </a:rPr>
              <a:t>Consent</a:t>
            </a:r>
            <a:r>
              <a:rPr lang="en-US" b="1" dirty="0">
                <a:solidFill>
                  <a:prstClr val="white"/>
                </a:solidFill>
                <a:latin typeface="Century Gothic" panose="020B0502020202020204"/>
              </a:rPr>
              <a:t> is not freely given when it is in response to force or threat of force or when a person is incapacitated by the (voluntary or involuntary) use of drugs or alcohol or when the person is otherwise physically helpless and the person performing the act knows or should reasonably know that the other person is incapacitated or otherwise physically helpless.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dirty="0">
                <a:solidFill>
                  <a:srgbClr val="FFFF00"/>
                </a:solidFill>
                <a:latin typeface="Century Gothic" panose="020B0502020202020204"/>
              </a:rPr>
              <a:t>An action is done “</a:t>
            </a:r>
            <a:r>
              <a:rPr lang="en-US" b="1" i="1" dirty="0">
                <a:solidFill>
                  <a:srgbClr val="FFFF00"/>
                </a:solidFill>
                <a:latin typeface="Century Gothic" panose="020B0502020202020204"/>
              </a:rPr>
              <a:t>without that person’s consent</a:t>
            </a:r>
            <a:r>
              <a:rPr lang="en-US" b="1" dirty="0">
                <a:solidFill>
                  <a:srgbClr val="FFFF00"/>
                </a:solidFill>
                <a:latin typeface="Century Gothic" panose="020B0502020202020204"/>
              </a:rPr>
              <a:t>” when it is inflicted upon a person who has not freely and actively given consent.</a:t>
            </a:r>
          </a:p>
          <a:p>
            <a:pPr marL="0" indent="0">
              <a:buNone/>
            </a:pPr>
            <a:endParaRPr lang="en-US" dirty="0"/>
          </a:p>
        </p:txBody>
      </p:sp>
    </p:spTree>
    <p:extLst>
      <p:ext uri="{BB962C8B-B14F-4D97-AF65-F5344CB8AC3E}">
        <p14:creationId xmlns:p14="http://schemas.microsoft.com/office/powerpoint/2010/main" val="177872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Consent and sexual assault</a:t>
            </a:r>
            <a:endParaRPr lang="en-US" sz="5400" b="1" dirty="0"/>
          </a:p>
        </p:txBody>
      </p:sp>
      <p:sp>
        <p:nvSpPr>
          <p:cNvPr id="3" name="Content Placeholder 2"/>
          <p:cNvSpPr>
            <a:spLocks noGrp="1"/>
          </p:cNvSpPr>
          <p:nvPr>
            <p:ph idx="1"/>
          </p:nvPr>
        </p:nvSpPr>
        <p:spPr/>
        <p:txBody>
          <a:bodyPr/>
          <a:lstStyle/>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a:solidFill>
                  <a:srgbClr val="FFFF00"/>
                </a:solidFill>
                <a:latin typeface="Century Gothic" panose="020B0502020202020204"/>
              </a:rPr>
              <a:t>A person is not required to physically resist sexual conduct in order to 	show lack of consent. </a:t>
            </a:r>
          </a:p>
          <a:p>
            <a:pPr marL="0" lvl="0" indent="0" defTabSz="457200" fontAlgn="auto">
              <a:lnSpc>
                <a:spcPct val="100000"/>
              </a:lnSpc>
              <a:spcBef>
                <a:spcPct val="20000"/>
              </a:spcBef>
              <a:spcAft>
                <a:spcPts val="600"/>
              </a:spcAft>
              <a:buClr>
                <a:prstClr val="white"/>
              </a:buClr>
              <a:buSzPct val="80000"/>
              <a:buNone/>
            </a:pPr>
            <a:endParaRPr lang="en-US" sz="2100" b="1" dirty="0">
              <a:solidFill>
                <a:srgbClr val="146194">
                  <a:lumMod val="75000"/>
                </a:srgbClr>
              </a:solidFill>
              <a:latin typeface="Century Gothic" panose="020B0502020202020204"/>
            </a:endParaRP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smtClean="0">
                <a:solidFill>
                  <a:srgbClr val="FFFF00"/>
                </a:solidFill>
                <a:latin typeface="Century Gothic" panose="020B0502020202020204"/>
              </a:rPr>
              <a:t>Past </a:t>
            </a:r>
            <a:r>
              <a:rPr lang="en-US" sz="2100" b="1" dirty="0">
                <a:solidFill>
                  <a:srgbClr val="FFFF00"/>
                </a:solidFill>
                <a:latin typeface="Century Gothic" panose="020B0502020202020204"/>
              </a:rPr>
              <a:t>consent for sexual activity does not imply ongoing future consent.</a:t>
            </a:r>
          </a:p>
          <a:p>
            <a:pPr marL="0" lvl="0" indent="0" defTabSz="457200" fontAlgn="auto">
              <a:lnSpc>
                <a:spcPct val="100000"/>
              </a:lnSpc>
              <a:spcBef>
                <a:spcPct val="20000"/>
              </a:spcBef>
              <a:spcAft>
                <a:spcPts val="600"/>
              </a:spcAft>
              <a:buClr>
                <a:prstClr val="white"/>
              </a:buClr>
              <a:buSzPct val="80000"/>
              <a:buNone/>
            </a:pPr>
            <a:endParaRPr lang="en-US" sz="2100" b="1" dirty="0">
              <a:solidFill>
                <a:srgbClr val="146194">
                  <a:lumMod val="75000"/>
                </a:srgbClr>
              </a:solidFill>
              <a:latin typeface="Century Gothic" panose="020B0502020202020204"/>
            </a:endParaRP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smtClean="0">
                <a:solidFill>
                  <a:srgbClr val="FFFF00"/>
                </a:solidFill>
                <a:latin typeface="Century Gothic" panose="020B0502020202020204"/>
              </a:rPr>
              <a:t>Sexual </a:t>
            </a:r>
            <a:r>
              <a:rPr lang="en-US" sz="2100" b="1" dirty="0">
                <a:solidFill>
                  <a:srgbClr val="FFFF00"/>
                </a:solidFill>
                <a:latin typeface="Century Gothic" panose="020B0502020202020204"/>
              </a:rPr>
              <a:t>activity without consent is sexual assault or rape.</a:t>
            </a:r>
          </a:p>
          <a:p>
            <a:pPr marL="0" lvl="0" indent="0" defTabSz="457200" fontAlgn="auto">
              <a:lnSpc>
                <a:spcPct val="100000"/>
              </a:lnSpc>
              <a:spcBef>
                <a:spcPct val="20000"/>
              </a:spcBef>
              <a:spcAft>
                <a:spcPts val="600"/>
              </a:spcAft>
              <a:buClr>
                <a:prstClr val="white"/>
              </a:buClr>
              <a:buSzPct val="80000"/>
              <a:buNone/>
            </a:pPr>
            <a:endParaRPr lang="en-US" sz="2100" b="1" dirty="0">
              <a:solidFill>
                <a:srgbClr val="146194">
                  <a:lumMod val="75000"/>
                </a:srgbClr>
              </a:solidFill>
              <a:latin typeface="Century Gothic" panose="020B0502020202020204"/>
            </a:endParaRP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100" b="1" dirty="0" smtClean="0">
                <a:solidFill>
                  <a:srgbClr val="FFFF00"/>
                </a:solidFill>
                <a:latin typeface="Century Gothic" panose="020B0502020202020204"/>
              </a:rPr>
              <a:t>The </a:t>
            </a:r>
            <a:r>
              <a:rPr lang="en-US" sz="2100" b="1" dirty="0">
                <a:solidFill>
                  <a:srgbClr val="FFFF00"/>
                </a:solidFill>
                <a:latin typeface="Century Gothic" panose="020B0502020202020204"/>
              </a:rPr>
              <a:t>decision to have any type of sexual behavior must be free of force.</a:t>
            </a:r>
          </a:p>
          <a:p>
            <a:pPr marL="0" indent="0">
              <a:buNone/>
            </a:pPr>
            <a:endParaRPr lang="en-US" dirty="0"/>
          </a:p>
        </p:txBody>
      </p:sp>
    </p:spTree>
    <p:extLst>
      <p:ext uri="{BB962C8B-B14F-4D97-AF65-F5344CB8AC3E}">
        <p14:creationId xmlns:p14="http://schemas.microsoft.com/office/powerpoint/2010/main" val="81928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Consent is not:</a:t>
            </a:r>
            <a:endParaRPr lang="en-US" sz="5400" b="1" dirty="0"/>
          </a:p>
        </p:txBody>
      </p:sp>
      <p:sp>
        <p:nvSpPr>
          <p:cNvPr id="3" name="Content Placeholder 2"/>
          <p:cNvSpPr>
            <a:spLocks noGrp="1"/>
          </p:cNvSpPr>
          <p:nvPr>
            <p:ph idx="1"/>
          </p:nvPr>
        </p:nvSpPr>
        <p:spPr>
          <a:xfrm>
            <a:off x="605928" y="2011364"/>
            <a:ext cx="10671672" cy="4206875"/>
          </a:xfrm>
        </p:spPr>
        <p:txBody>
          <a:bodyPr/>
          <a:lstStyle/>
          <a:p>
            <a:r>
              <a:rPr lang="en-US" sz="2000" b="1" dirty="0">
                <a:solidFill>
                  <a:srgbClr val="FFFF00"/>
                </a:solidFill>
              </a:rPr>
              <a:t>The absence of “NO”</a:t>
            </a:r>
          </a:p>
          <a:p>
            <a:r>
              <a:rPr lang="en-US" sz="2000" b="1" dirty="0">
                <a:solidFill>
                  <a:srgbClr val="FFFF00"/>
                </a:solidFill>
              </a:rPr>
              <a:t>	Implied or assumed – even in a relationship</a:t>
            </a:r>
          </a:p>
          <a:p>
            <a:r>
              <a:rPr lang="en-US" sz="2000" b="1" dirty="0" smtClean="0">
                <a:solidFill>
                  <a:srgbClr val="FFFF00"/>
                </a:solidFill>
              </a:rPr>
              <a:t>	Silence or not responding (not answering the question)</a:t>
            </a:r>
          </a:p>
          <a:p>
            <a:r>
              <a:rPr lang="en-US" sz="2000" b="1" dirty="0">
                <a:solidFill>
                  <a:srgbClr val="FFFF00"/>
                </a:solidFill>
              </a:rPr>
              <a:t>	Saying “yes” because you are afraid to say “no” (threats, coercion, 	blackmail)</a:t>
            </a:r>
          </a:p>
          <a:p>
            <a:r>
              <a:rPr lang="en-US" sz="2000" b="1" dirty="0">
                <a:solidFill>
                  <a:srgbClr val="FFFF00"/>
                </a:solidFill>
              </a:rPr>
              <a:t>	“I’m not sure”; “I don’t know”; I’m scared”</a:t>
            </a:r>
          </a:p>
          <a:p>
            <a:r>
              <a:rPr lang="en-US" sz="2000" b="1" dirty="0">
                <a:solidFill>
                  <a:srgbClr val="FFFF00"/>
                </a:solidFill>
              </a:rPr>
              <a:t>	Consent for one act does not mean consent for all acts.</a:t>
            </a:r>
          </a:p>
          <a:p>
            <a:r>
              <a:rPr lang="en-US" sz="2000" b="1" dirty="0">
                <a:solidFill>
                  <a:srgbClr val="FFFF00"/>
                </a:solidFill>
              </a:rPr>
              <a:t>	Consent given once before does not mean always and every time.</a:t>
            </a:r>
          </a:p>
          <a:p>
            <a:r>
              <a:rPr lang="en-US" sz="2000" b="1" dirty="0">
                <a:solidFill>
                  <a:srgbClr val="FFFF00"/>
                </a:solidFill>
              </a:rPr>
              <a:t>	Being passed out or sleeping does not equal consent.</a:t>
            </a:r>
          </a:p>
          <a:p>
            <a:pPr marL="0" lvl="0" indent="0" defTabSz="457200" fontAlgn="auto">
              <a:lnSpc>
                <a:spcPct val="100000"/>
              </a:lnSpc>
              <a:spcBef>
                <a:spcPct val="20000"/>
              </a:spcBef>
              <a:spcAft>
                <a:spcPts val="600"/>
              </a:spcAft>
              <a:buClr>
                <a:prstClr val="white"/>
              </a:buClr>
              <a:buSzPct val="80000"/>
              <a:buNone/>
            </a:pPr>
            <a:endParaRPr lang="en-US" dirty="0"/>
          </a:p>
        </p:txBody>
      </p:sp>
    </p:spTree>
    <p:extLst>
      <p:ext uri="{BB962C8B-B14F-4D97-AF65-F5344CB8AC3E}">
        <p14:creationId xmlns:p14="http://schemas.microsoft.com/office/powerpoint/2010/main" val="24645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endParaRPr lang="en-US" dirty="0"/>
          </a:p>
          <a:p>
            <a:pPr>
              <a:buFont typeface="Wingdings" panose="05000000000000000000" pitchFamily="2" charset="2"/>
              <a:buChar char="v"/>
            </a:pPr>
            <a:r>
              <a:rPr lang="en-US" sz="3200" b="1" dirty="0"/>
              <a:t>Definitions </a:t>
            </a:r>
          </a:p>
          <a:p>
            <a:pPr>
              <a:buFont typeface="Wingdings" panose="05000000000000000000" pitchFamily="2" charset="2"/>
              <a:buChar char="v"/>
            </a:pPr>
            <a:r>
              <a:rPr lang="en-US" sz="3200" b="1" dirty="0"/>
              <a:t>Reporting Requirements</a:t>
            </a:r>
          </a:p>
          <a:p>
            <a:pPr>
              <a:buFont typeface="Wingdings" panose="05000000000000000000" pitchFamily="2" charset="2"/>
              <a:buChar char="v"/>
            </a:pPr>
            <a:r>
              <a:rPr lang="en-US" sz="3200" b="1" dirty="0"/>
              <a:t>Confidentiality</a:t>
            </a:r>
          </a:p>
          <a:p>
            <a:pPr>
              <a:buFont typeface="Wingdings" panose="05000000000000000000" pitchFamily="2" charset="2"/>
              <a:buChar char="v"/>
            </a:pPr>
            <a:r>
              <a:rPr lang="en-US" sz="3200" b="1" dirty="0"/>
              <a:t>Protect and Serve – What is in the best interest of the University and its student population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1</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2100" b="1" dirty="0">
                <a:solidFill>
                  <a:srgbClr val="FFFF00"/>
                </a:solidFill>
                <a:latin typeface="Century Gothic" panose="020B0502020202020204"/>
              </a:rPr>
              <a:t>John and Jane meet at a party.  They spend the evening together dancing and getting to know each other.  John convinces Jane to come up to John’s room.  John tells Jane that if she comes up to his room they are going to have sex.  Jane comes up to John’s room.  From 11:00pm until 3:00am, John uses every line John can think of to convince Jane to have sex, but Jane refuses.  John keeps at Jane and begins to question her religious beliefs, and accuses Jane of being a tease.  At last, it seems to John that Jane’s resolve is weakening, and John convinces Jane to </a:t>
            </a:r>
            <a:r>
              <a:rPr lang="en-US" sz="2100" b="1" dirty="0" smtClean="0">
                <a:solidFill>
                  <a:srgbClr val="FFFF00"/>
                </a:solidFill>
                <a:latin typeface="Century Gothic" panose="020B0502020202020204"/>
              </a:rPr>
              <a:t>massage </a:t>
            </a:r>
            <a:r>
              <a:rPr lang="en-US" sz="2100" b="1" dirty="0">
                <a:solidFill>
                  <a:srgbClr val="FFFF00"/>
                </a:solidFill>
                <a:latin typeface="Century Gothic" panose="020B0502020202020204"/>
              </a:rPr>
              <a:t>his genitals.  Jane would never have done it but for John’s persistence.  John feels that Jane wanted to do it all along but was playing shy.  Why else would Jane come to the room?  She could have just left, right?  </a:t>
            </a:r>
          </a:p>
          <a:p>
            <a:pPr marL="0" indent="0">
              <a:buNone/>
            </a:pPr>
            <a:endParaRPr lang="en-US" dirty="0"/>
          </a:p>
        </p:txBody>
      </p:sp>
    </p:spTree>
    <p:extLst>
      <p:ext uri="{BB962C8B-B14F-4D97-AF65-F5344CB8AC3E}">
        <p14:creationId xmlns:p14="http://schemas.microsoft.com/office/powerpoint/2010/main" val="345986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1 (cont.)</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John perpetrated sexual assault against Jane by using coercion to obtain sexual contact, pressuring Jane to an unreasonable level.  Where sexual activity is coerced, </a:t>
            </a:r>
            <a:r>
              <a:rPr lang="en-US" sz="3200" b="1" u="sng" dirty="0">
                <a:solidFill>
                  <a:srgbClr val="FFFF00"/>
                </a:solidFill>
                <a:latin typeface="Century Gothic" panose="020B0502020202020204"/>
              </a:rPr>
              <a:t>IT IS FORCED</a:t>
            </a:r>
            <a:r>
              <a:rPr lang="en-US" sz="3200" b="1" dirty="0">
                <a:solidFill>
                  <a:srgbClr val="FFFF00"/>
                </a:solidFill>
                <a:latin typeface="Century Gothic" panose="020B0502020202020204"/>
              </a:rPr>
              <a: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endParaRPr lang="en-US" sz="3200" b="1" dirty="0">
              <a:solidFill>
                <a:srgbClr val="FFFF00"/>
              </a:solidFill>
              <a:latin typeface="Century Gothic" panose="020B0502020202020204"/>
            </a:endParaRP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Sexual contact without consent is sexual assault.</a:t>
            </a:r>
          </a:p>
          <a:p>
            <a:pPr marL="0" indent="0">
              <a:buNone/>
            </a:pPr>
            <a:endParaRPr lang="en-US" dirty="0"/>
          </a:p>
        </p:txBody>
      </p:sp>
    </p:spTree>
    <p:extLst>
      <p:ext uri="{BB962C8B-B14F-4D97-AF65-F5344CB8AC3E}">
        <p14:creationId xmlns:p14="http://schemas.microsoft.com/office/powerpoint/2010/main" val="120763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2</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Riley and Parker are dating.  Parker is uncertain about whether they should have sex, but Riley is persuasive and finally obtains Parker’s voluntary agreement.  As they engage in sex, Parker says “wait, stop, that hurts.” Riley nonetheless continues for several more minutes, ignoring Parker.  Afterwards, Parker is upset.  Riley apologizes, but says they were too far into it to stop.</a:t>
            </a:r>
          </a:p>
          <a:p>
            <a:pPr marL="0" indent="0">
              <a:buNone/>
            </a:pPr>
            <a:endParaRPr lang="en-US" dirty="0"/>
          </a:p>
        </p:txBody>
      </p:sp>
    </p:spTree>
    <p:extLst>
      <p:ext uri="{BB962C8B-B14F-4D97-AF65-F5344CB8AC3E}">
        <p14:creationId xmlns:p14="http://schemas.microsoft.com/office/powerpoint/2010/main" val="246657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Scenario # 2 (cont.)</a:t>
            </a:r>
            <a:endParaRPr lang="en-US" sz="6000" b="1" dirty="0"/>
          </a:p>
        </p:txBody>
      </p:sp>
      <p:sp>
        <p:nvSpPr>
          <p:cNvPr id="3" name="Content Placeholder 2"/>
          <p:cNvSpPr>
            <a:spLocks noGrp="1"/>
          </p:cNvSpPr>
          <p:nvPr>
            <p:ph idx="1"/>
          </p:nvPr>
        </p:nvSpPr>
        <p:spPr>
          <a:xfrm>
            <a:off x="528810" y="2011364"/>
            <a:ext cx="10748790"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Although Parker initially consented, that consent was withdrawn.  At any point, if consent is withdrawn, any sexual contact beyond that point is sexual </a:t>
            </a:r>
            <a:r>
              <a:rPr lang="en-US" sz="4000" b="1" dirty="0" smtClean="0">
                <a:solidFill>
                  <a:srgbClr val="FFFF00"/>
                </a:solidFill>
                <a:latin typeface="Century Gothic" panose="020B0502020202020204"/>
              </a:rPr>
              <a:t>assault or rape.</a:t>
            </a:r>
            <a:endParaRPr lang="en-US" sz="40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56457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a faculty or staff member 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Essential compliance elements </a:t>
            </a:r>
          </a:p>
        </p:txBody>
      </p:sp>
      <p:sp>
        <p:nvSpPr>
          <p:cNvPr id="3" name="Content Placeholder 2"/>
          <p:cNvSpPr>
            <a:spLocks noGrp="1"/>
          </p:cNvSpPr>
          <p:nvPr>
            <p:ph idx="1"/>
          </p:nvPr>
        </p:nvSpPr>
        <p:spPr/>
        <p:txBody>
          <a:bodyPr/>
          <a:lstStyle/>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a:t>
            </a:r>
            <a:r>
              <a:rPr lang="en-US" sz="2800" b="1" i="1" u="sng" dirty="0">
                <a:solidFill>
                  <a:srgbClr val="FFFF00"/>
                </a:solidFill>
                <a:latin typeface="Century Gothic" panose="020B0502020202020204"/>
              </a:rPr>
              <a:t>MUST</a:t>
            </a:r>
            <a:r>
              <a:rPr lang="en-US" sz="2800" b="1" dirty="0">
                <a:solidFill>
                  <a:srgbClr val="FFFF00"/>
                </a:solidFill>
                <a:latin typeface="Century Gothic" panose="020B0502020202020204"/>
              </a:rPr>
              <a:t> take immediate and appropriate steps to investigate all allegations of sexual harassment and sexual misconduct</a:t>
            </a: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will respond promptly and effectively to:</a:t>
            </a:r>
            <a:endParaRPr lang="en-US"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b="1" dirty="0">
                <a:solidFill>
                  <a:srgbClr val="FFFF00"/>
                </a:solidFill>
                <a:latin typeface="Century Gothic" panose="020B0502020202020204"/>
              </a:rPr>
              <a:t>                  </a:t>
            </a:r>
            <a:r>
              <a:rPr lang="en-US" sz="2800" b="1" dirty="0">
                <a:solidFill>
                  <a:srgbClr val="FFFF00"/>
                </a:solidFill>
                <a:latin typeface="Century Gothic" panose="020B0502020202020204"/>
              </a:rPr>
              <a:t>Stop the harassment or misconduct</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Remedy the effects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Prevent the recurrence </a:t>
            </a:r>
          </a:p>
          <a:p>
            <a:pPr marL="0" indent="0">
              <a:buNone/>
            </a:pPr>
            <a:endParaRPr lang="en-US" dirty="0"/>
          </a:p>
        </p:txBody>
      </p:sp>
    </p:spTree>
    <p:extLst>
      <p:ext uri="{BB962C8B-B14F-4D97-AF65-F5344CB8AC3E}">
        <p14:creationId xmlns:p14="http://schemas.microsoft.com/office/powerpoint/2010/main" val="345367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Investigations and the grievance process: </a:t>
            </a:r>
            <a:r>
              <a:rPr lang="en-US" sz="3600" b="1" dirty="0" smtClean="0"/>
              <a:t>reporting party/complainant</a:t>
            </a:r>
            <a:r>
              <a:rPr lang="en-US" b="1" dirty="0" smtClean="0"/>
              <a:t> </a:t>
            </a:r>
            <a:endParaRPr lang="en-US" b="1" dirty="0"/>
          </a:p>
        </p:txBody>
      </p:sp>
      <p:sp>
        <p:nvSpPr>
          <p:cNvPr id="3" name="Content Placeholder 2"/>
          <p:cNvSpPr>
            <a:spLocks noGrp="1"/>
          </p:cNvSpPr>
          <p:nvPr>
            <p:ph idx="1"/>
          </p:nvPr>
        </p:nvSpPr>
        <p:spPr>
          <a:xfrm>
            <a:off x="451692" y="2011364"/>
            <a:ext cx="11127036"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smtClean="0">
                <a:solidFill>
                  <a:srgbClr val="FFFF00"/>
                </a:solidFill>
                <a:latin typeface="Century Gothic" panose="020B0502020202020204"/>
              </a:rPr>
              <a:t>The investigation begins once Title IX receives notice of a complaint of sexual harassment.</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smtClean="0">
                <a:solidFill>
                  <a:srgbClr val="FFFF00"/>
                </a:solidFill>
                <a:latin typeface="Century Gothic" panose="020B0502020202020204"/>
              </a:rPr>
              <a:t>Notice to Title IX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smtClean="0">
                <a:solidFill>
                  <a:srgbClr val="FFFF00"/>
                </a:solidFill>
                <a:latin typeface="Century Gothic" panose="020B0502020202020204"/>
              </a:rPr>
              <a:t>Trigger duty to investigate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smtClean="0">
                <a:solidFill>
                  <a:srgbClr val="FFFF00"/>
                </a:solidFill>
                <a:latin typeface="Century Gothic" panose="020B0502020202020204"/>
              </a:rPr>
              <a:t>Supportive measures </a:t>
            </a:r>
          </a:p>
          <a:p>
            <a:pPr marL="0" indent="0" algn="just">
              <a:buNone/>
            </a:pPr>
            <a:endParaRPr lang="en-US" dirty="0"/>
          </a:p>
          <a:p>
            <a:endParaRPr lang="en-US" dirty="0"/>
          </a:p>
        </p:txBody>
      </p:sp>
    </p:spTree>
    <p:extLst>
      <p:ext uri="{BB962C8B-B14F-4D97-AF65-F5344CB8AC3E}">
        <p14:creationId xmlns:p14="http://schemas.microsoft.com/office/powerpoint/2010/main" val="4114124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must be included in a Title IX Complaint? </a:t>
            </a:r>
          </a:p>
        </p:txBody>
      </p:sp>
      <p:sp>
        <p:nvSpPr>
          <p:cNvPr id="3" name="Content Placeholder 2"/>
          <p:cNvSpPr>
            <a:spLocks noGrp="1"/>
          </p:cNvSpPr>
          <p:nvPr>
            <p:ph idx="1"/>
          </p:nvPr>
        </p:nvSpPr>
        <p:spPr>
          <a:xfrm>
            <a:off x="980500" y="1904999"/>
            <a:ext cx="10014333" cy="4385631"/>
          </a:xfrm>
        </p:spPr>
        <p:txBody>
          <a:bodyPr>
            <a:normAutofit fontScale="92500"/>
          </a:bodyPr>
          <a:lstStyle/>
          <a:p>
            <a:pPr marL="0" lvl="0" indent="0" defTabSz="457200" fontAlgn="auto">
              <a:lnSpc>
                <a:spcPct val="100000"/>
              </a:lnSpc>
              <a:spcBef>
                <a:spcPct val="20000"/>
              </a:spcBef>
              <a:spcAft>
                <a:spcPts val="600"/>
              </a:spcAft>
              <a:buClr>
                <a:prstClr val="white"/>
              </a:buClr>
              <a:buSzPct val="80000"/>
              <a:buNone/>
            </a:pPr>
            <a:r>
              <a:rPr lang="en-US" sz="2800" dirty="0"/>
              <a:t> </a:t>
            </a:r>
            <a:r>
              <a:rPr lang="en-US" sz="4400" b="1" dirty="0">
                <a:solidFill>
                  <a:srgbClr val="FFFF00"/>
                </a:solidFill>
                <a:latin typeface="Century Gothic" panose="020B0502020202020204"/>
              </a:rPr>
              <a:t>A formal Title IX investigation cannot occur unless the complainant discloses his or her identity, the identity of the alleged perpetrator, and details about the alleged misconduct in a formal complaint.</a:t>
            </a:r>
          </a:p>
          <a:p>
            <a:pPr marL="0" indent="0" algn="just">
              <a:buNone/>
            </a:pPr>
            <a:endParaRPr lang="en-US" sz="2800" dirty="0"/>
          </a:p>
          <a:p>
            <a:pPr marL="0" indent="0">
              <a:buNone/>
            </a:pPr>
            <a:endParaRPr lang="en-US" sz="2800" b="1" dirty="0"/>
          </a:p>
        </p:txBody>
      </p:sp>
    </p:spTree>
    <p:extLst>
      <p:ext uri="{BB962C8B-B14F-4D97-AF65-F5344CB8AC3E}">
        <p14:creationId xmlns:p14="http://schemas.microsoft.com/office/powerpoint/2010/main" val="35935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Formal Title IX Complaint  </a:t>
            </a:r>
          </a:p>
        </p:txBody>
      </p:sp>
      <p:sp>
        <p:nvSpPr>
          <p:cNvPr id="3" name="Content Placeholder 2"/>
          <p:cNvSpPr>
            <a:spLocks noGrp="1"/>
          </p:cNvSpPr>
          <p:nvPr>
            <p:ph idx="1"/>
          </p:nvPr>
        </p:nvSpPr>
        <p:spPr/>
        <p:txBody>
          <a:bodyPr>
            <a:normAutofit lnSpcReduction="10000"/>
          </a:bodyPr>
          <a:lstStyle/>
          <a:p>
            <a:pPr marL="0" lvl="0" indent="0" algn="ctr">
              <a:buNone/>
            </a:pPr>
            <a:r>
              <a:rPr lang="en-US" sz="3600" b="1" cap="all" dirty="0">
                <a:ln w="3175" cmpd="sng">
                  <a:noFill/>
                </a:ln>
                <a:solidFill>
                  <a:prstClr val="white"/>
                </a:solidFill>
                <a:effectLst>
                  <a:outerShdw blurRad="38100" dist="38100" dir="2700000" algn="tl">
                    <a:srgbClr val="000000">
                      <a:alpha val="43137"/>
                    </a:srgbClr>
                  </a:outerShdw>
                </a:effectLst>
                <a:latin typeface="Century Gothic" panose="020B0502020202020204"/>
                <a:ea typeface="+mj-ea"/>
                <a:cs typeface="+mj-cs"/>
              </a:rPr>
              <a:t>Do complainants need to file a formal title ix complaint to receive support?</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No.  A complainant does not need to file a formal complaint to request supportive measures or engage in mediation.  Mediation is an option in certain situations and can be done in lieu of going through the grievance process.   </a:t>
            </a:r>
          </a:p>
          <a:p>
            <a:pPr marL="0" lvl="0" indent="0" algn="ctr">
              <a:buNone/>
            </a:pPr>
            <a:endParaRPr lang="en-US" dirty="0"/>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1075255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lnSpcReduction="10000"/>
          </a:bodyPr>
          <a:lstStyle/>
          <a:p>
            <a:pPr marL="0" lvl="0" indent="0" algn="ctr">
              <a:buNone/>
            </a:pPr>
            <a:endParaRPr lang="en-US" dirty="0"/>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Campus escort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No Contact Order</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On-campus housing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Counseling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Medical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Class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Ban from campus/on-campus housing </a:t>
            </a:r>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2725603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5400" b="1" dirty="0"/>
              <a:t>Before a formal complaint is filed </a:t>
            </a:r>
          </a:p>
          <a:p>
            <a:pPr>
              <a:buFont typeface="Wingdings" panose="05000000000000000000" pitchFamily="2" charset="2"/>
              <a:buChar char="§"/>
            </a:pPr>
            <a:r>
              <a:rPr lang="en-US" sz="5400" b="1" dirty="0"/>
              <a:t>After a complaint is filed</a:t>
            </a:r>
          </a:p>
          <a:p>
            <a:pPr>
              <a:buFont typeface="Wingdings" panose="05000000000000000000" pitchFamily="2" charset="2"/>
              <a:buChar char="§"/>
            </a:pPr>
            <a:r>
              <a:rPr lang="en-US" sz="5400" b="1" dirty="0"/>
              <a:t>No complaint is filed </a:t>
            </a:r>
          </a:p>
          <a:p>
            <a:pPr lvl="0"/>
            <a:endParaRPr lang="en-US" dirty="0"/>
          </a:p>
          <a:p>
            <a:endParaRPr lang="en-US" dirty="0"/>
          </a:p>
        </p:txBody>
      </p:sp>
    </p:spTree>
    <p:extLst>
      <p:ext uri="{BB962C8B-B14F-4D97-AF65-F5344CB8AC3E}">
        <p14:creationId xmlns:p14="http://schemas.microsoft.com/office/powerpoint/2010/main" val="182997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accused party/respondent</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indent="0">
              <a:buNone/>
            </a:pPr>
            <a:r>
              <a:rPr lang="en-US" sz="3600" b="1" cap="all" dirty="0">
                <a:ln w="3175" cmpd="sng">
                  <a:noFill/>
                </a:ln>
                <a:solidFill>
                  <a:prstClr val="white"/>
                </a:solidFill>
                <a:latin typeface="Century Gothic" panose="020B0502020202020204"/>
                <a:ea typeface="+mj-ea"/>
                <a:cs typeface="+mj-cs"/>
              </a:rPr>
              <a:t>Knowledge of title ix violation:</a:t>
            </a:r>
          </a:p>
          <a:p>
            <a:pPr>
              <a:buFont typeface="Wingdings" panose="05000000000000000000" pitchFamily="2" charset="2"/>
              <a:buChar char="§"/>
            </a:pPr>
            <a:r>
              <a:rPr lang="en-US" sz="3200" b="1" dirty="0">
                <a:solidFill>
                  <a:srgbClr val="FFFF00"/>
                </a:solidFill>
                <a:latin typeface="Century Gothic" panose="020B0502020202020204"/>
              </a:rPr>
              <a:t>Respondents will receive notice of the pending allegations filed against them.</a:t>
            </a:r>
          </a:p>
          <a:p>
            <a:pPr>
              <a:buFont typeface="Wingdings" panose="05000000000000000000" pitchFamily="2" charset="2"/>
              <a:buChar char="§"/>
            </a:pPr>
            <a:r>
              <a:rPr lang="en-US" sz="3200" b="1" dirty="0">
                <a:solidFill>
                  <a:srgbClr val="FFFF00"/>
                </a:solidFill>
                <a:latin typeface="Century Gothic" panose="020B0502020202020204"/>
              </a:rPr>
              <a:t>The notice will also inform the Respondent of his/her right to have an advisor present when speaking with Title IX.</a:t>
            </a:r>
          </a:p>
          <a:p>
            <a:pPr>
              <a:buFont typeface="Wingdings" panose="05000000000000000000" pitchFamily="2" charset="2"/>
              <a:buChar char="§"/>
            </a:pPr>
            <a:r>
              <a:rPr lang="en-US" sz="3200" b="1" dirty="0">
                <a:solidFill>
                  <a:srgbClr val="FFFF00"/>
                </a:solidFill>
                <a:latin typeface="Century Gothic" panose="020B0502020202020204"/>
              </a:rPr>
              <a:t>The notice will state that retaliation is prohibited.</a:t>
            </a:r>
            <a:r>
              <a:rPr lang="en-US" dirty="0"/>
              <a:t/>
            </a:r>
            <a:br>
              <a:rPr lang="en-US" dirty="0"/>
            </a:br>
            <a:endParaRPr lang="en-US" dirty="0"/>
          </a:p>
        </p:txBody>
      </p:sp>
    </p:spTree>
    <p:extLst>
      <p:ext uri="{BB962C8B-B14F-4D97-AF65-F5344CB8AC3E}">
        <p14:creationId xmlns:p14="http://schemas.microsoft.com/office/powerpoint/2010/main" val="3701426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Both Respondent and Complainant are entitled to an advisor during the hearing for cross-examination.</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Standard of Proof – Preponderance of the Evidence. </a:t>
            </a:r>
          </a:p>
          <a:p>
            <a:pPr marL="34290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pitchFamily="34" charset="0"/>
              </a:rPr>
              <a:t>The Title IX Coordinator works closely with Student Affairs, Academic Affairs, Human Resources, Campus Police and other University offices when required.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073868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harassment or sexual violence.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a:t>
            </a:r>
            <a:r>
              <a:rPr lang="en-US" sz="3200" b="1" dirty="0" smtClean="0"/>
              <a:t>ix – 8</a:t>
            </a:r>
            <a:r>
              <a:rPr lang="en-US" sz="3200" b="1" baseline="30000" dirty="0" smtClean="0"/>
              <a:t>th</a:t>
            </a:r>
            <a:r>
              <a:rPr lang="en-US" sz="3200" b="1" dirty="0" smtClean="0"/>
              <a:t> </a:t>
            </a:r>
            <a:r>
              <a:rPr lang="en-US" sz="3200" b="1" smtClean="0"/>
              <a:t>floor administration tower</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Services </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Sex discrimination</a:t>
            </a:r>
          </a:p>
        </p:txBody>
      </p:sp>
      <p:sp>
        <p:nvSpPr>
          <p:cNvPr id="3" name="Content Placeholder 2"/>
          <p:cNvSpPr>
            <a:spLocks noGrp="1"/>
          </p:cNvSpPr>
          <p:nvPr>
            <p:ph idx="1"/>
          </p:nvPr>
        </p:nvSpPr>
        <p:spPr>
          <a:xfrm>
            <a:off x="1101687" y="2011364"/>
            <a:ext cx="9397388" cy="4541837"/>
          </a:xfrm>
        </p:spPr>
        <p:txBody>
          <a:bodyPr/>
          <a:lstStyle/>
          <a:p>
            <a:pPr marL="0" indent="0">
              <a:buNone/>
            </a:pPr>
            <a:endParaRPr lang="en-US" sz="3200" b="1" dirty="0">
              <a:solidFill>
                <a:srgbClr val="FFFF00"/>
              </a:solidFill>
              <a:latin typeface="Century Gothic" panose="020B0502020202020204"/>
              <a:ea typeface="+mj-ea"/>
              <a:cs typeface="+mj-cs"/>
            </a:endParaRPr>
          </a:p>
          <a:p>
            <a:pPr marL="0" indent="0">
              <a:buNone/>
            </a:pPr>
            <a:r>
              <a:rPr lang="en-US" sz="3200" b="1" dirty="0">
                <a:solidFill>
                  <a:srgbClr val="FFFF00"/>
                </a:solidFill>
                <a:latin typeface="Century Gothic" panose="020B0502020202020204"/>
                <a:ea typeface="+mj-ea"/>
                <a:cs typeface="+mj-cs"/>
              </a:rPr>
              <a:t>	Sex Discrimination </a:t>
            </a:r>
            <a:r>
              <a:rPr lang="en-US" sz="3200" b="1" dirty="0">
                <a:solidFill>
                  <a:prstClr val="white"/>
                </a:solidFill>
                <a:latin typeface="Century Gothic" panose="020B0502020202020204"/>
                <a:ea typeface="+mj-ea"/>
                <a:cs typeface="+mj-cs"/>
              </a:rPr>
              <a: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unfairly treating an individual or group of individuals differently than others on the basis of sex or gender.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misconduct </a:t>
            </a:r>
            <a:r>
              <a:rPr lang="en-US" sz="3200" b="1" dirty="0">
                <a:solidFill>
                  <a:prstClr val="white"/>
                </a:solidFill>
                <a:latin typeface="Century Gothic" panose="020B0502020202020204"/>
                <a:ea typeface="+mj-ea"/>
                <a:cs typeface="+mj-cs"/>
              </a:rPr>
              <a:t>is a form of sex/gender based discrimination.</a:t>
            </a:r>
            <a:br>
              <a:rPr lang="en-US" sz="3200" b="1" dirty="0">
                <a:solidFill>
                  <a:prstClr val="white"/>
                </a:solidFill>
                <a:latin typeface="Century Gothic" panose="020B0502020202020204"/>
                <a:ea typeface="+mj-ea"/>
                <a:cs typeface="+mj-cs"/>
              </a:rPr>
            </a:br>
            <a:endParaRPr lang="en-US" dirty="0"/>
          </a:p>
        </p:txBody>
      </p:sp>
    </p:spTree>
    <p:extLst>
      <p:ext uri="{BB962C8B-B14F-4D97-AF65-F5344CB8AC3E}">
        <p14:creationId xmlns:p14="http://schemas.microsoft.com/office/powerpoint/2010/main" val="246291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a:t>
            </a:r>
            <a:r>
              <a:rPr lang="en-US" sz="5400" b="1" dirty="0" smtClean="0"/>
              <a:t>harassment (verbal)</a:t>
            </a:r>
            <a:endParaRPr lang="en-US" sz="5400" b="1" dirty="0"/>
          </a:p>
        </p:txBody>
      </p:sp>
      <p:sp>
        <p:nvSpPr>
          <p:cNvPr id="3" name="Content Placeholder 2"/>
          <p:cNvSpPr>
            <a:spLocks noGrp="1"/>
          </p:cNvSpPr>
          <p:nvPr>
            <p:ph idx="1"/>
          </p:nvPr>
        </p:nvSpPr>
        <p:spPr>
          <a:xfrm>
            <a:off x="1288973" y="2269474"/>
            <a:ext cx="9904164" cy="451232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Verbal – May include telling jokes; using sexually explicit profanity or threats; describing sexual encounters with others; suggesting sexual activity; whistling in a sexually suggestive manner; using terms such as “honey”, “babe”, “sweetheart”, “dear”; repeated requests for dates, etc.</a:t>
            </a:r>
          </a:p>
          <a:p>
            <a:pPr marL="0" indent="0">
              <a:buNone/>
            </a:pPr>
            <a:endParaRPr lang="en-US" sz="3200" b="1" dirty="0"/>
          </a:p>
        </p:txBody>
      </p:sp>
    </p:spTree>
    <p:extLst>
      <p:ext uri="{BB962C8B-B14F-4D97-AF65-F5344CB8AC3E}">
        <p14:creationId xmlns:p14="http://schemas.microsoft.com/office/powerpoint/2010/main" val="3995737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1492</TotalTime>
  <Words>1740</Words>
  <Application>Microsoft Office PowerPoint</Application>
  <PresentationFormat>Widescreen</PresentationFormat>
  <Paragraphs>188</Paragraphs>
  <Slides>42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Black</vt:lpstr>
      <vt:lpstr>Century Gothic</vt:lpstr>
      <vt:lpstr>Corbel</vt:lpstr>
      <vt:lpstr>Garamond</vt:lpstr>
      <vt:lpstr>Wingdings</vt:lpstr>
      <vt:lpstr>Theme JSU</vt:lpstr>
      <vt:lpstr>1_Theme JSU</vt:lpstr>
      <vt:lpstr>An essential guide to title ix for students</vt:lpstr>
      <vt:lpstr>  overview  </vt:lpstr>
      <vt:lpstr>What is title ix?</vt:lpstr>
      <vt:lpstr>Title ix office</vt:lpstr>
      <vt:lpstr>Offenses covered under title ix</vt:lpstr>
      <vt:lpstr>Sex discrimination</vt:lpstr>
      <vt:lpstr>Unlawful discrimination and harassment</vt:lpstr>
      <vt:lpstr>Sexual harassment</vt:lpstr>
      <vt:lpstr>Sexual harassment (verbal)</vt:lpstr>
      <vt:lpstr>Sexual harassment (nonverbal)</vt:lpstr>
      <vt:lpstr>Sexual harassment (physical contact)</vt:lpstr>
      <vt:lpstr>Sexual assault </vt:lpstr>
      <vt:lpstr>Dating and domestic violence</vt:lpstr>
      <vt:lpstr>stalking</vt:lpstr>
      <vt:lpstr>rape </vt:lpstr>
      <vt:lpstr>Sex offenses</vt:lpstr>
      <vt:lpstr>What is consent?</vt:lpstr>
      <vt:lpstr>Consent and sexual assault</vt:lpstr>
      <vt:lpstr>Consent is not:</vt:lpstr>
      <vt:lpstr>On-campus vs. off-campus</vt:lpstr>
      <vt:lpstr>Scenario # 1</vt:lpstr>
      <vt:lpstr>Scenario # 1 (cont.)</vt:lpstr>
      <vt:lpstr>Scenario # 2</vt:lpstr>
      <vt:lpstr>Scenario # 2 (cont.)</vt:lpstr>
      <vt:lpstr>Essential reporting requirements</vt:lpstr>
      <vt:lpstr>Essential compliance elements </vt:lpstr>
      <vt:lpstr>Who needs to report?</vt:lpstr>
      <vt:lpstr>Confidentiality </vt:lpstr>
      <vt:lpstr>Confidentiality </vt:lpstr>
      <vt:lpstr>Who do I tell? Can I just tell the Police?</vt:lpstr>
      <vt:lpstr>Investigations and the grievance process: reporting party/complainant </vt:lpstr>
      <vt:lpstr>What must be included in a Title IX Complaint? </vt:lpstr>
      <vt:lpstr>Formal Title IX Complaint  </vt:lpstr>
      <vt:lpstr>Interim/supportive measures </vt:lpstr>
      <vt:lpstr>Interim/supportive measures </vt:lpstr>
      <vt:lpstr> Investigations and the grievance process: accused party/respondent</vt:lpstr>
      <vt:lpstr> Investigations and the grievance process</vt:lpstr>
      <vt:lpstr> Investigations and the grievance process: points to remember </vt:lpstr>
      <vt:lpstr> division of general counsel – title ix – 8th floor administration tower</vt:lpstr>
      <vt:lpstr> division of general counsel – title ix</vt:lpstr>
      <vt:lpstr> division of general counsel – title ix</vt:lpstr>
      <vt:lpstr> division of general counsel –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35</cp:revision>
  <cp:lastPrinted>2023-06-09T13:30:13Z</cp:lastPrinted>
  <dcterms:created xsi:type="dcterms:W3CDTF">2023-01-18T21:21:40Z</dcterms:created>
  <dcterms:modified xsi:type="dcterms:W3CDTF">2023-11-15T15:23:45Z</dcterms:modified>
</cp:coreProperties>
</file>