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301"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20" r:id="rId22"/>
    <p:sldId id="321" r:id="rId23"/>
    <p:sldId id="322" r:id="rId24"/>
    <p:sldId id="269" r:id="rId25"/>
    <p:sldId id="270" r:id="rId26"/>
    <p:sldId id="271" r:id="rId27"/>
    <p:sldId id="272" r:id="rId28"/>
    <p:sldId id="273" r:id="rId29"/>
    <p:sldId id="299" r:id="rId30"/>
    <p:sldId id="274" r:id="rId31"/>
    <p:sldId id="275" r:id="rId32"/>
    <p:sldId id="276" r:id="rId33"/>
    <p:sldId id="277" r:id="rId34"/>
    <p:sldId id="280" r:id="rId35"/>
    <p:sldId id="286" r:id="rId36"/>
    <p:sldId id="282" r:id="rId37"/>
    <p:sldId id="290" r:id="rId38"/>
    <p:sldId id="297" r:id="rId39"/>
    <p:sldId id="284" r:id="rId40"/>
    <p:sldId id="287" r:id="rId41"/>
    <p:sldId id="293" r:id="rId42"/>
    <p:sldId id="294" r:id="rId43"/>
    <p:sldId id="295" r:id="rId44"/>
    <p:sldId id="296" r:id="rId45"/>
    <p:sldId id="288" r:id="rId46"/>
    <p:sldId id="289" r:id="rId47"/>
    <p:sldId id="300" r:id="rId48"/>
    <p:sldId id="298" r:id="rId4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snapToGrid="0">
      <p:cViewPr varScale="1">
        <p:scale>
          <a:sx n="70" d="100"/>
          <a:sy n="70" d="100"/>
        </p:scale>
        <p:origin x="66" y="12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6351" y="2058988"/>
            <a:ext cx="12196235"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6351" y="3887788"/>
            <a:ext cx="12196235" cy="6080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7" name="Picture 12"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61600" y="7939"/>
            <a:ext cx="2084917"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65759" y="2166366"/>
            <a:ext cx="11471565" cy="1739347"/>
          </a:xfrm>
        </p:spPr>
        <p:txBody>
          <a:bodyPr/>
          <a:lstStyle>
            <a:lvl1pPr algn="ctr">
              <a:lnSpc>
                <a:spcPct val="80000"/>
              </a:lnSpc>
              <a:defRPr sz="6000" spc="0" baseline="0">
                <a:solidFill>
                  <a:srgbClr val="FFFFFF"/>
                </a:solidFill>
                <a:latin typeface="Garamond" panose="02020404030301010803" pitchFamily="18" charset="0"/>
              </a:defRPr>
            </a:lvl1pPr>
          </a:lstStyle>
          <a:p>
            <a:r>
              <a:rPr lang="en-US"/>
              <a:t>Click to edit Master title style</a:t>
            </a:r>
            <a:endParaRPr lang="en-US" dirty="0"/>
          </a:p>
        </p:txBody>
      </p:sp>
      <p:sp>
        <p:nvSpPr>
          <p:cNvPr id="3" name="Subtitle 2"/>
          <p:cNvSpPr>
            <a:spLocks noGrp="1"/>
          </p:cNvSpPr>
          <p:nvPr>
            <p:ph type="subTitle" idx="1"/>
          </p:nvPr>
        </p:nvSpPr>
        <p:spPr>
          <a:xfrm>
            <a:off x="406400" y="3844269"/>
            <a:ext cx="11379200" cy="667512"/>
          </a:xfrm>
        </p:spPr>
        <p:txBody>
          <a:bodyPr anchor="ctr">
            <a:normAutofit/>
          </a:bodyPr>
          <a:lstStyle>
            <a:lvl1pPr marL="0" indent="0" algn="ctr">
              <a:buNone/>
              <a:defRPr sz="2000">
                <a:solidFill>
                  <a:srgbClr val="FFFFFF"/>
                </a:solidFill>
                <a:latin typeface="Garamond" panose="02020404030301010803" pitchFamily="18"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8" name="Date Placeholder 3"/>
          <p:cNvSpPr>
            <a:spLocks noGrp="1"/>
          </p:cNvSpPr>
          <p:nvPr>
            <p:ph type="dt" sz="half" idx="10"/>
          </p:nvPr>
        </p:nvSpPr>
        <p:spPr/>
        <p:txBody>
          <a:bodyPr/>
          <a:lstStyle>
            <a:lvl1pPr>
              <a:defRPr>
                <a:latin typeface="Garamond" panose="02020404030301010803" pitchFamily="18" charset="0"/>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9" name="Slide Number Placeholder 5"/>
          <p:cNvSpPr>
            <a:spLocks noGrp="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10" name="Footer Placeholder 4"/>
          <p:cNvSpPr>
            <a:spLocks noGrp="1"/>
          </p:cNvSpPr>
          <p:nvPr>
            <p:ph type="ftr" sz="quarter" idx="12"/>
          </p:nvPr>
        </p:nvSpPr>
        <p:spPr/>
        <p:txBody>
          <a:bodyPr/>
          <a:lstStyle>
            <a:lvl1pPr>
              <a:defRPr>
                <a:latin typeface="Garamond" panose="02020404030301010803" pitchFamily="18" charset="0"/>
              </a:defRPr>
            </a:lvl1pPr>
          </a:lstStyle>
          <a:p>
            <a:endParaRPr lang="en-US" dirty="0">
              <a:solidFill>
                <a:prstClr val="white"/>
              </a:solidFill>
            </a:endParaRPr>
          </a:p>
        </p:txBody>
      </p:sp>
    </p:spTree>
    <p:extLst>
      <p:ext uri="{BB962C8B-B14F-4D97-AF65-F5344CB8AC3E}">
        <p14:creationId xmlns:p14="http://schemas.microsoft.com/office/powerpoint/2010/main" val="30502198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4095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10312400" y="0"/>
            <a:ext cx="1879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6" name="Picture 11"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86952" y="5367338"/>
            <a:ext cx="2305049"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10348421" y="0"/>
            <a:ext cx="1843580" cy="5486400"/>
          </a:xfrm>
        </p:spPr>
        <p:txBody>
          <a:bodyPr vert="eaVert"/>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09600"/>
            <a:ext cx="7973291"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838200" y="6423026"/>
            <a:ext cx="2743200" cy="365125"/>
          </a:xfrm>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8" name="Footer Placeholder 4"/>
          <p:cNvSpPr>
            <a:spLocks noGrp="1"/>
          </p:cNvSpPr>
          <p:nvPr>
            <p:ph type="ftr" sz="quarter" idx="11"/>
          </p:nvPr>
        </p:nvSpPr>
        <p:spPr>
          <a:xfrm>
            <a:off x="3776134" y="6423026"/>
            <a:ext cx="4279900" cy="365125"/>
          </a:xfrm>
        </p:spPr>
        <p:txBody>
          <a:bodyPr/>
          <a:lstStyle>
            <a:lvl1pPr>
              <a:defRPr/>
            </a:lvl1pPr>
          </a:lstStyle>
          <a:p>
            <a:endParaRPr lang="en-US" dirty="0">
              <a:solidFill>
                <a:prstClr val="white"/>
              </a:solidFill>
            </a:endParaRPr>
          </a:p>
        </p:txBody>
      </p:sp>
      <p:sp>
        <p:nvSpPr>
          <p:cNvPr id="9" name="Slide Number Placeholder 5"/>
          <p:cNvSpPr>
            <a:spLocks noGrp="1"/>
          </p:cNvSpPr>
          <p:nvPr>
            <p:ph type="sldNum" sz="quarter" idx="12"/>
          </p:nvPr>
        </p:nvSpPr>
        <p:spPr>
          <a:xfrm>
            <a:off x="8072967" y="6423026"/>
            <a:ext cx="880533" cy="365125"/>
          </a:xfrm>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40193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3"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4" name="Picture 10"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53651" y="0"/>
            <a:ext cx="2190749"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
          <p:cNvSpPr>
            <a:spLocks noGrp="1" noChangeArrowheads="1"/>
          </p:cNvSpPr>
          <p:nvPr>
            <p:ph type="dt" sz="half" idx="10"/>
          </p:nvPr>
        </p:nvSpPr>
        <p:spPr>
          <a:xfrm>
            <a:off x="609600" y="6251575"/>
            <a:ext cx="2844800" cy="476250"/>
          </a:xfrm>
        </p:spPr>
        <p:txBody>
          <a:bodyPr/>
          <a:lstStyle>
            <a:lvl1pPr>
              <a:defRPr>
                <a:latin typeface="Garamond" panose="02020404030301010803" pitchFamily="18" charset="0"/>
                <a:ea typeface="+mn-ea"/>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Slide Number Placeholder 4"/>
          <p:cNvSpPr>
            <a:spLocks noGrp="1" noChangeArrowheads="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7" name="Rectangle 14"/>
          <p:cNvSpPr>
            <a:spLocks noGrp="1" noChangeArrowheads="1"/>
          </p:cNvSpPr>
          <p:nvPr>
            <p:ph type="ftr" sz="quarter" idx="12"/>
          </p:nvPr>
        </p:nvSpPr>
        <p:spPr/>
        <p:txBody>
          <a:bodyPr/>
          <a:lstStyle>
            <a:lvl1pPr>
              <a:defRPr/>
            </a:lvl1pPr>
          </a:lstStyle>
          <a:p>
            <a:endParaRPr lang="en-US" dirty="0">
              <a:solidFill>
                <a:prstClr val="white"/>
              </a:solidFill>
            </a:endParaRPr>
          </a:p>
        </p:txBody>
      </p:sp>
    </p:spTree>
    <p:extLst>
      <p:ext uri="{BB962C8B-B14F-4D97-AF65-F5344CB8AC3E}">
        <p14:creationId xmlns:p14="http://schemas.microsoft.com/office/powerpoint/2010/main" val="1214780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6351" y="2058988"/>
            <a:ext cx="12196235"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6351" y="3887788"/>
            <a:ext cx="12196235" cy="6080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7" name="Picture 12"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61600" y="7939"/>
            <a:ext cx="2084917"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65759" y="2166366"/>
            <a:ext cx="11471565" cy="1739347"/>
          </a:xfrm>
        </p:spPr>
        <p:txBody>
          <a:bodyPr/>
          <a:lstStyle>
            <a:lvl1pPr algn="ctr">
              <a:lnSpc>
                <a:spcPct val="80000"/>
              </a:lnSpc>
              <a:defRPr sz="6000" spc="0" baseline="0">
                <a:solidFill>
                  <a:srgbClr val="FFFFFF"/>
                </a:solidFill>
                <a:latin typeface="Garamond" panose="02020404030301010803" pitchFamily="18" charset="0"/>
              </a:defRPr>
            </a:lvl1pPr>
          </a:lstStyle>
          <a:p>
            <a:r>
              <a:rPr lang="en-US"/>
              <a:t>Click to edit Master title style</a:t>
            </a:r>
            <a:endParaRPr lang="en-US" dirty="0"/>
          </a:p>
        </p:txBody>
      </p:sp>
      <p:sp>
        <p:nvSpPr>
          <p:cNvPr id="3" name="Subtitle 2"/>
          <p:cNvSpPr>
            <a:spLocks noGrp="1"/>
          </p:cNvSpPr>
          <p:nvPr>
            <p:ph type="subTitle" idx="1"/>
          </p:nvPr>
        </p:nvSpPr>
        <p:spPr>
          <a:xfrm>
            <a:off x="406400" y="3844269"/>
            <a:ext cx="11379200" cy="667512"/>
          </a:xfrm>
        </p:spPr>
        <p:txBody>
          <a:bodyPr anchor="ctr">
            <a:normAutofit/>
          </a:bodyPr>
          <a:lstStyle>
            <a:lvl1pPr marL="0" indent="0" algn="ctr">
              <a:buNone/>
              <a:defRPr sz="2000">
                <a:solidFill>
                  <a:srgbClr val="FFFFFF"/>
                </a:solidFill>
                <a:latin typeface="Garamond" panose="02020404030301010803" pitchFamily="18"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8" name="Date Placeholder 3"/>
          <p:cNvSpPr>
            <a:spLocks noGrp="1"/>
          </p:cNvSpPr>
          <p:nvPr>
            <p:ph type="dt" sz="half" idx="10"/>
          </p:nvPr>
        </p:nvSpPr>
        <p:spPr/>
        <p:txBody>
          <a:bodyPr/>
          <a:lstStyle>
            <a:lvl1pPr>
              <a:defRPr>
                <a:latin typeface="Garamond" panose="02020404030301010803" pitchFamily="18" charset="0"/>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9" name="Slide Number Placeholder 5"/>
          <p:cNvSpPr>
            <a:spLocks noGrp="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10" name="Footer Placeholder 4"/>
          <p:cNvSpPr>
            <a:spLocks noGrp="1"/>
          </p:cNvSpPr>
          <p:nvPr>
            <p:ph type="ftr" sz="quarter" idx="12"/>
          </p:nvPr>
        </p:nvSpPr>
        <p:spPr/>
        <p:txBody>
          <a:bodyPr/>
          <a:lstStyle>
            <a:lvl1pPr>
              <a:defRPr>
                <a:latin typeface="Garamond" panose="02020404030301010803" pitchFamily="18" charset="0"/>
              </a:defRPr>
            </a:lvl1pPr>
          </a:lstStyle>
          <a:p>
            <a:endParaRPr lang="en-US" dirty="0">
              <a:solidFill>
                <a:prstClr val="white"/>
              </a:solidFill>
            </a:endParaRPr>
          </a:p>
        </p:txBody>
      </p:sp>
    </p:spTree>
    <p:extLst>
      <p:ext uri="{BB962C8B-B14F-4D97-AF65-F5344CB8AC3E}">
        <p14:creationId xmlns:p14="http://schemas.microsoft.com/office/powerpoint/2010/main" val="2621826862"/>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Picture 15" descr="New Picture (14).png"/>
          <p:cNvSpPr>
            <a:spLocks noChangeAspect="1"/>
          </p:cNvSpPr>
          <p:nvPr/>
        </p:nvSpPr>
        <p:spPr bwMode="auto">
          <a:xfrm>
            <a:off x="10312400" y="0"/>
            <a:ext cx="2194984" cy="1773238"/>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Slide Number Placeholder 5"/>
          <p:cNvSpPr>
            <a:spLocks noGrp="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7" name="Footer Placeholder 4"/>
          <p:cNvSpPr>
            <a:spLocks noGrp="1"/>
          </p:cNvSpPr>
          <p:nvPr>
            <p:ph type="ftr" sz="quarter" idx="12"/>
          </p:nvPr>
        </p:nvSpPr>
        <p:spPr/>
        <p:txBody>
          <a:bodyPr/>
          <a:lstStyle>
            <a:lvl1pPr>
              <a:defRPr/>
            </a:lvl1pPr>
          </a:lstStyle>
          <a:p>
            <a:endParaRPr lang="en-US" dirty="0">
              <a:solidFill>
                <a:prstClr val="white"/>
              </a:solidFill>
            </a:endParaRPr>
          </a:p>
        </p:txBody>
      </p:sp>
    </p:spTree>
    <p:extLst>
      <p:ext uri="{BB962C8B-B14F-4D97-AF65-F5344CB8AC3E}">
        <p14:creationId xmlns:p14="http://schemas.microsoft.com/office/powerpoint/2010/main" val="2959169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6351" y="2058988"/>
            <a:ext cx="12196235"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6351" y="3887788"/>
            <a:ext cx="12196235" cy="6080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7" name="Picture 12"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60000" y="1"/>
            <a:ext cx="2194984"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3191" y="2208879"/>
            <a:ext cx="10515600" cy="1676400"/>
          </a:xfrm>
        </p:spPr>
        <p:txBody>
          <a:bodyPr>
            <a:noAutofit/>
          </a:bodyPr>
          <a:lstStyle>
            <a:lvl1pPr algn="ctr">
              <a:lnSpc>
                <a:spcPct val="80000"/>
              </a:lnSpc>
              <a:defRPr sz="6000" b="0" spc="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3851528"/>
            <a:ext cx="10515600"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0"/>
          </p:nvPr>
        </p:nvSpPr>
        <p:spPr/>
        <p:txBody>
          <a:bodyPr/>
          <a:lstStyle>
            <a:lvl1pPr>
              <a:defRPr>
                <a:solidFill>
                  <a:schemeClr val="tx2"/>
                </a:solidFill>
              </a:defRPr>
            </a:lvl1pPr>
          </a:lstStyle>
          <a:p>
            <a:fld id="{8264C8A9-20F6-4611-90A5-1CC169B1053C}" type="datetimeFigureOut">
              <a:rPr lang="en-US" smtClean="0">
                <a:solidFill>
                  <a:srgbClr val="ACCBF9"/>
                </a:solidFill>
              </a:rPr>
              <a:pPr/>
              <a:t>11/15/2023</a:t>
            </a:fld>
            <a:endParaRPr lang="en-US" dirty="0">
              <a:solidFill>
                <a:srgbClr val="ACCBF9"/>
              </a:solidFill>
            </a:endParaRPr>
          </a:p>
        </p:txBody>
      </p:sp>
      <p:sp>
        <p:nvSpPr>
          <p:cNvPr id="9" name="Slide Number Placeholder 5"/>
          <p:cNvSpPr>
            <a:spLocks noGrp="1"/>
          </p:cNvSpPr>
          <p:nvPr>
            <p:ph type="sldNum" sz="quarter" idx="11"/>
          </p:nvPr>
        </p:nvSpPr>
        <p:spPr/>
        <p:txBody>
          <a:bodyPr/>
          <a:lstStyle>
            <a:lvl1pPr>
              <a:defRPr smtClean="0">
                <a:solidFill>
                  <a:schemeClr val="tx2"/>
                </a:solidFill>
              </a:defRPr>
            </a:lvl1pPr>
          </a:lstStyle>
          <a:p>
            <a:fld id="{EFB5661C-0D85-46AA-AED8-31ED4110DBAD}" type="slidenum">
              <a:rPr lang="en-US" smtClean="0">
                <a:solidFill>
                  <a:srgbClr val="ACCBF9"/>
                </a:solidFill>
              </a:rPr>
              <a:pPr/>
              <a:t>‹#›</a:t>
            </a:fld>
            <a:endParaRPr lang="en-US" dirty="0">
              <a:solidFill>
                <a:srgbClr val="ACCBF9"/>
              </a:solidFill>
            </a:endParaRPr>
          </a:p>
        </p:txBody>
      </p:sp>
      <p:sp>
        <p:nvSpPr>
          <p:cNvPr id="10" name="Footer Placeholder 4"/>
          <p:cNvSpPr>
            <a:spLocks noGrp="1"/>
          </p:cNvSpPr>
          <p:nvPr>
            <p:ph type="ftr" sz="quarter" idx="12"/>
          </p:nvPr>
        </p:nvSpPr>
        <p:spPr/>
        <p:txBody>
          <a:bodyPr/>
          <a:lstStyle>
            <a:lvl1pPr>
              <a:defRPr>
                <a:solidFill>
                  <a:schemeClr val="tx2"/>
                </a:solidFill>
              </a:defRPr>
            </a:lvl1pPr>
          </a:lstStyle>
          <a:p>
            <a:endParaRPr lang="en-US" dirty="0">
              <a:solidFill>
                <a:srgbClr val="ACCBF9"/>
              </a:solidFill>
            </a:endParaRPr>
          </a:p>
        </p:txBody>
      </p:sp>
    </p:spTree>
    <p:extLst>
      <p:ext uri="{BB962C8B-B14F-4D97-AF65-F5344CB8AC3E}">
        <p14:creationId xmlns:p14="http://schemas.microsoft.com/office/powerpoint/2010/main" val="381083758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4396"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00800"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7" name="Slide Number Placeholder 6"/>
          <p:cNvSpPr>
            <a:spLocks noGrp="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9" name="Footer Placeholder 5"/>
          <p:cNvSpPr>
            <a:spLocks noGrp="1"/>
          </p:cNvSpPr>
          <p:nvPr>
            <p:ph type="ftr" sz="quarter" idx="12"/>
          </p:nvPr>
        </p:nvSpPr>
        <p:spPr/>
        <p:txBody>
          <a:bodyPr/>
          <a:lstStyle>
            <a:lvl1pPr>
              <a:defRPr/>
            </a:lvl1pPr>
          </a:lstStyle>
          <a:p>
            <a:endParaRPr lang="en-US" dirty="0">
              <a:solidFill>
                <a:prstClr val="white"/>
              </a:solidFill>
            </a:endParaRPr>
          </a:p>
        </p:txBody>
      </p:sp>
    </p:spTree>
    <p:extLst>
      <p:ext uri="{BB962C8B-B14F-4D97-AF65-F5344CB8AC3E}">
        <p14:creationId xmlns:p14="http://schemas.microsoft.com/office/powerpoint/2010/main" val="3304434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14400"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4400" y="2656566"/>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571"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0571" y="2656564"/>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9" name="Footer Placeholder 7"/>
          <p:cNvSpPr>
            <a:spLocks noGrp="1"/>
          </p:cNvSpPr>
          <p:nvPr>
            <p:ph type="ftr" sz="quarter" idx="11"/>
          </p:nvPr>
        </p:nvSpPr>
        <p:spPr/>
        <p:txBody>
          <a:bodyPr/>
          <a:lstStyle>
            <a:lvl1pPr>
              <a:defRPr/>
            </a:lvl1pPr>
          </a:lstStyle>
          <a:p>
            <a:endParaRPr lang="en-US" dirty="0">
              <a:solidFill>
                <a:prstClr val="white"/>
              </a:solidFill>
            </a:endParaRPr>
          </a:p>
        </p:txBody>
      </p:sp>
      <p:sp>
        <p:nvSpPr>
          <p:cNvPr id="11" name="Slide Number Placeholder 8"/>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55900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5" name="Footer Placeholder 3"/>
          <p:cNvSpPr>
            <a:spLocks noGrp="1"/>
          </p:cNvSpPr>
          <p:nvPr>
            <p:ph type="ftr" sz="quarter" idx="11"/>
          </p:nvPr>
        </p:nvSpPr>
        <p:spPr/>
        <p:txBody>
          <a:bodyPr/>
          <a:lstStyle>
            <a:lvl1pPr>
              <a:defRPr/>
            </a:lvl1pPr>
          </a:lstStyle>
          <a:p>
            <a:endParaRPr lang="en-US" dirty="0">
              <a:solidFill>
                <a:prstClr val="white"/>
              </a:solidFill>
            </a:endParaRPr>
          </a:p>
        </p:txBody>
      </p:sp>
      <p:sp>
        <p:nvSpPr>
          <p:cNvPr id="6" name="Slide Number Placeholder 4"/>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306112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3" name="Date Placeholder 1"/>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4" name="Footer Placeholder 2"/>
          <p:cNvSpPr>
            <a:spLocks noGrp="1"/>
          </p:cNvSpPr>
          <p:nvPr>
            <p:ph type="ftr" sz="quarter" idx="11"/>
          </p:nvPr>
        </p:nvSpPr>
        <p:spPr/>
        <p:txBody>
          <a:bodyPr/>
          <a:lstStyle>
            <a:lvl1pPr>
              <a:defRPr/>
            </a:lvl1pPr>
          </a:lstStyle>
          <a:p>
            <a:endParaRPr lang="en-US" dirty="0">
              <a:solidFill>
                <a:prstClr val="white"/>
              </a:solidFill>
            </a:endParaRPr>
          </a:p>
        </p:txBody>
      </p:sp>
      <p:sp>
        <p:nvSpPr>
          <p:cNvPr id="5" name="Slide Number Placeholder 3"/>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4950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Picture 15" descr="New Picture (14).png"/>
          <p:cNvSpPr>
            <a:spLocks noChangeAspect="1"/>
          </p:cNvSpPr>
          <p:nvPr/>
        </p:nvSpPr>
        <p:spPr bwMode="auto">
          <a:xfrm>
            <a:off x="10312400" y="0"/>
            <a:ext cx="2194984" cy="1773238"/>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Slide Number Placeholder 5"/>
          <p:cNvSpPr>
            <a:spLocks noGrp="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7" name="Footer Placeholder 4"/>
          <p:cNvSpPr>
            <a:spLocks noGrp="1"/>
          </p:cNvSpPr>
          <p:nvPr>
            <p:ph type="ftr" sz="quarter" idx="12"/>
          </p:nvPr>
        </p:nvSpPr>
        <p:spPr/>
        <p:txBody>
          <a:bodyPr/>
          <a:lstStyle>
            <a:lvl1pPr>
              <a:defRPr/>
            </a:lvl1pPr>
          </a:lstStyle>
          <a:p>
            <a:endParaRPr lang="en-US" dirty="0">
              <a:solidFill>
                <a:prstClr val="white"/>
              </a:solidFill>
            </a:endParaRPr>
          </a:p>
        </p:txBody>
      </p:sp>
    </p:spTree>
    <p:extLst>
      <p:ext uri="{BB962C8B-B14F-4D97-AF65-F5344CB8AC3E}">
        <p14:creationId xmlns:p14="http://schemas.microsoft.com/office/powerpoint/2010/main" val="14910153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14400" y="2148840"/>
            <a:ext cx="6096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56757" y="2147488"/>
            <a:ext cx="341376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7" name="Footer Placeholder 5"/>
          <p:cNvSpPr>
            <a:spLocks noGrp="1"/>
          </p:cNvSpPr>
          <p:nvPr>
            <p:ph type="ftr" sz="quarter" idx="11"/>
          </p:nvPr>
        </p:nvSpPr>
        <p:spPr/>
        <p:txBody>
          <a:bodyPr/>
          <a:lstStyle>
            <a:lvl1pPr>
              <a:defRPr/>
            </a:lvl1pPr>
          </a:lstStyle>
          <a:p>
            <a:endParaRPr lang="en-US" dirty="0">
              <a:solidFill>
                <a:prstClr val="white"/>
              </a:solidFill>
            </a:endParaRPr>
          </a:p>
        </p:txBody>
      </p:sp>
      <p:sp>
        <p:nvSpPr>
          <p:cNvPr id="9" name="Slide Number Placeholder 6"/>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85049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914400" y="2211494"/>
            <a:ext cx="6339840" cy="3840480"/>
          </a:xfrm>
          <a:solidFill>
            <a:schemeClr val="tx2">
              <a:lumMod val="60000"/>
              <a:lumOff val="40000"/>
            </a:schemeClr>
          </a:solidFill>
        </p:spPr>
        <p:txBody>
          <a:bodyPr tIns="365760" rtlCol="0">
            <a:normAutofit/>
          </a:bodyPr>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847135" y="2150621"/>
            <a:ext cx="341376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7" name="Footer Placeholder 5"/>
          <p:cNvSpPr>
            <a:spLocks noGrp="1"/>
          </p:cNvSpPr>
          <p:nvPr>
            <p:ph type="ftr" sz="quarter" idx="11"/>
          </p:nvPr>
        </p:nvSpPr>
        <p:spPr/>
        <p:txBody>
          <a:bodyPr/>
          <a:lstStyle>
            <a:lvl1pPr>
              <a:defRPr/>
            </a:lvl1pPr>
          </a:lstStyle>
          <a:p>
            <a:endParaRPr lang="en-US" dirty="0">
              <a:solidFill>
                <a:prstClr val="white"/>
              </a:solidFill>
            </a:endParaRPr>
          </a:p>
        </p:txBody>
      </p:sp>
      <p:sp>
        <p:nvSpPr>
          <p:cNvPr id="9" name="Slide Number Placeholder 6"/>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45069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57107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10312400" y="0"/>
            <a:ext cx="1879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6" name="Picture 11"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86952" y="5367338"/>
            <a:ext cx="2305049"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10348421" y="0"/>
            <a:ext cx="1843580" cy="5486400"/>
          </a:xfrm>
        </p:spPr>
        <p:txBody>
          <a:bodyPr vert="eaVert"/>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09600"/>
            <a:ext cx="7973291"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838200" y="6423026"/>
            <a:ext cx="2743200" cy="365125"/>
          </a:xfrm>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8" name="Footer Placeholder 4"/>
          <p:cNvSpPr>
            <a:spLocks noGrp="1"/>
          </p:cNvSpPr>
          <p:nvPr>
            <p:ph type="ftr" sz="quarter" idx="11"/>
          </p:nvPr>
        </p:nvSpPr>
        <p:spPr>
          <a:xfrm>
            <a:off x="3776134" y="6423026"/>
            <a:ext cx="4279900" cy="365125"/>
          </a:xfrm>
        </p:spPr>
        <p:txBody>
          <a:bodyPr/>
          <a:lstStyle>
            <a:lvl1pPr>
              <a:defRPr/>
            </a:lvl1pPr>
          </a:lstStyle>
          <a:p>
            <a:endParaRPr lang="en-US" dirty="0">
              <a:solidFill>
                <a:prstClr val="white"/>
              </a:solidFill>
            </a:endParaRPr>
          </a:p>
        </p:txBody>
      </p:sp>
      <p:sp>
        <p:nvSpPr>
          <p:cNvPr id="9" name="Slide Number Placeholder 5"/>
          <p:cNvSpPr>
            <a:spLocks noGrp="1"/>
          </p:cNvSpPr>
          <p:nvPr>
            <p:ph type="sldNum" sz="quarter" idx="12"/>
          </p:nvPr>
        </p:nvSpPr>
        <p:spPr>
          <a:xfrm>
            <a:off x="8072967" y="6423026"/>
            <a:ext cx="880533" cy="365125"/>
          </a:xfrm>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8418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3"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4" name="Picture 10"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53651" y="0"/>
            <a:ext cx="2190749"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
          <p:cNvSpPr>
            <a:spLocks noGrp="1" noChangeArrowheads="1"/>
          </p:cNvSpPr>
          <p:nvPr>
            <p:ph type="dt" sz="half" idx="10"/>
          </p:nvPr>
        </p:nvSpPr>
        <p:spPr>
          <a:xfrm>
            <a:off x="609600" y="6251575"/>
            <a:ext cx="2844800" cy="476250"/>
          </a:xfrm>
        </p:spPr>
        <p:txBody>
          <a:bodyPr/>
          <a:lstStyle>
            <a:lvl1pPr>
              <a:defRPr>
                <a:latin typeface="Garamond" panose="02020404030301010803" pitchFamily="18" charset="0"/>
                <a:ea typeface="+mn-ea"/>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Slide Number Placeholder 4"/>
          <p:cNvSpPr>
            <a:spLocks noGrp="1" noChangeArrowheads="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7" name="Rectangle 14"/>
          <p:cNvSpPr>
            <a:spLocks noGrp="1" noChangeArrowheads="1"/>
          </p:cNvSpPr>
          <p:nvPr>
            <p:ph type="ftr" sz="quarter" idx="12"/>
          </p:nvPr>
        </p:nvSpPr>
        <p:spPr/>
        <p:txBody>
          <a:bodyPr/>
          <a:lstStyle>
            <a:lvl1pPr>
              <a:defRPr/>
            </a:lvl1pPr>
          </a:lstStyle>
          <a:p>
            <a:endParaRPr lang="en-US" dirty="0">
              <a:solidFill>
                <a:prstClr val="white"/>
              </a:solidFill>
            </a:endParaRPr>
          </a:p>
        </p:txBody>
      </p:sp>
    </p:spTree>
    <p:extLst>
      <p:ext uri="{BB962C8B-B14F-4D97-AF65-F5344CB8AC3E}">
        <p14:creationId xmlns:p14="http://schemas.microsoft.com/office/powerpoint/2010/main" val="412722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6351" y="2058988"/>
            <a:ext cx="12196235"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6351" y="3887788"/>
            <a:ext cx="12196235" cy="6080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7" name="Picture 12" descr="New Picture (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60000" y="1"/>
            <a:ext cx="2194984"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3191" y="2208879"/>
            <a:ext cx="10515600" cy="1676400"/>
          </a:xfrm>
        </p:spPr>
        <p:txBody>
          <a:bodyPr>
            <a:noAutofit/>
          </a:bodyPr>
          <a:lstStyle>
            <a:lvl1pPr algn="ctr">
              <a:lnSpc>
                <a:spcPct val="80000"/>
              </a:lnSpc>
              <a:defRPr sz="6000" b="0" spc="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3851528"/>
            <a:ext cx="10515600"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0"/>
          </p:nvPr>
        </p:nvSpPr>
        <p:spPr/>
        <p:txBody>
          <a:bodyPr/>
          <a:lstStyle>
            <a:lvl1pPr>
              <a:defRPr>
                <a:solidFill>
                  <a:schemeClr val="tx2"/>
                </a:solidFill>
              </a:defRPr>
            </a:lvl1pPr>
          </a:lstStyle>
          <a:p>
            <a:fld id="{8264C8A9-20F6-4611-90A5-1CC169B1053C}" type="datetimeFigureOut">
              <a:rPr lang="en-US" smtClean="0">
                <a:solidFill>
                  <a:srgbClr val="ACCBF9"/>
                </a:solidFill>
              </a:rPr>
              <a:pPr/>
              <a:t>11/15/2023</a:t>
            </a:fld>
            <a:endParaRPr lang="en-US" dirty="0">
              <a:solidFill>
                <a:srgbClr val="ACCBF9"/>
              </a:solidFill>
            </a:endParaRPr>
          </a:p>
        </p:txBody>
      </p:sp>
      <p:sp>
        <p:nvSpPr>
          <p:cNvPr id="9" name="Slide Number Placeholder 5"/>
          <p:cNvSpPr>
            <a:spLocks noGrp="1"/>
          </p:cNvSpPr>
          <p:nvPr>
            <p:ph type="sldNum" sz="quarter" idx="11"/>
          </p:nvPr>
        </p:nvSpPr>
        <p:spPr/>
        <p:txBody>
          <a:bodyPr/>
          <a:lstStyle>
            <a:lvl1pPr>
              <a:defRPr smtClean="0">
                <a:solidFill>
                  <a:schemeClr val="tx2"/>
                </a:solidFill>
              </a:defRPr>
            </a:lvl1pPr>
          </a:lstStyle>
          <a:p>
            <a:fld id="{EFB5661C-0D85-46AA-AED8-31ED4110DBAD}" type="slidenum">
              <a:rPr lang="en-US" smtClean="0">
                <a:solidFill>
                  <a:srgbClr val="ACCBF9"/>
                </a:solidFill>
              </a:rPr>
              <a:pPr/>
              <a:t>‹#›</a:t>
            </a:fld>
            <a:endParaRPr lang="en-US" dirty="0">
              <a:solidFill>
                <a:srgbClr val="ACCBF9"/>
              </a:solidFill>
            </a:endParaRPr>
          </a:p>
        </p:txBody>
      </p:sp>
      <p:sp>
        <p:nvSpPr>
          <p:cNvPr id="10" name="Footer Placeholder 4"/>
          <p:cNvSpPr>
            <a:spLocks noGrp="1"/>
          </p:cNvSpPr>
          <p:nvPr>
            <p:ph type="ftr" sz="quarter" idx="12"/>
          </p:nvPr>
        </p:nvSpPr>
        <p:spPr/>
        <p:txBody>
          <a:bodyPr/>
          <a:lstStyle>
            <a:lvl1pPr>
              <a:defRPr>
                <a:solidFill>
                  <a:schemeClr val="tx2"/>
                </a:solidFill>
              </a:defRPr>
            </a:lvl1pPr>
          </a:lstStyle>
          <a:p>
            <a:endParaRPr lang="en-US" dirty="0">
              <a:solidFill>
                <a:srgbClr val="ACCBF9"/>
              </a:solidFill>
            </a:endParaRPr>
          </a:p>
        </p:txBody>
      </p:sp>
    </p:spTree>
    <p:extLst>
      <p:ext uri="{BB962C8B-B14F-4D97-AF65-F5344CB8AC3E}">
        <p14:creationId xmlns:p14="http://schemas.microsoft.com/office/powerpoint/2010/main" val="23795672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4396"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00800"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7" name="Slide Number Placeholder 6"/>
          <p:cNvSpPr>
            <a:spLocks noGrp="1"/>
          </p:cNvSpPr>
          <p:nvPr>
            <p:ph type="sldNum" sz="quarter" idx="11"/>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9" name="Footer Placeholder 5"/>
          <p:cNvSpPr>
            <a:spLocks noGrp="1"/>
          </p:cNvSpPr>
          <p:nvPr>
            <p:ph type="ftr" sz="quarter" idx="12"/>
          </p:nvPr>
        </p:nvSpPr>
        <p:spPr/>
        <p:txBody>
          <a:bodyPr/>
          <a:lstStyle>
            <a:lvl1pPr>
              <a:defRPr/>
            </a:lvl1pPr>
          </a:lstStyle>
          <a:p>
            <a:endParaRPr lang="en-US" dirty="0">
              <a:solidFill>
                <a:prstClr val="white"/>
              </a:solidFill>
            </a:endParaRPr>
          </a:p>
        </p:txBody>
      </p:sp>
    </p:spTree>
    <p:extLst>
      <p:ext uri="{BB962C8B-B14F-4D97-AF65-F5344CB8AC3E}">
        <p14:creationId xmlns:p14="http://schemas.microsoft.com/office/powerpoint/2010/main" val="4230459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14400"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4400" y="2656566"/>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571"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0571" y="2656564"/>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9" name="Footer Placeholder 7"/>
          <p:cNvSpPr>
            <a:spLocks noGrp="1"/>
          </p:cNvSpPr>
          <p:nvPr>
            <p:ph type="ftr" sz="quarter" idx="11"/>
          </p:nvPr>
        </p:nvSpPr>
        <p:spPr/>
        <p:txBody>
          <a:bodyPr/>
          <a:lstStyle>
            <a:lvl1pPr>
              <a:defRPr/>
            </a:lvl1pPr>
          </a:lstStyle>
          <a:p>
            <a:endParaRPr lang="en-US" dirty="0">
              <a:solidFill>
                <a:prstClr val="white"/>
              </a:solidFill>
            </a:endParaRPr>
          </a:p>
        </p:txBody>
      </p:sp>
      <p:sp>
        <p:nvSpPr>
          <p:cNvPr id="11" name="Slide Number Placeholder 8"/>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2491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5" name="Footer Placeholder 3"/>
          <p:cNvSpPr>
            <a:spLocks noGrp="1"/>
          </p:cNvSpPr>
          <p:nvPr>
            <p:ph type="ftr" sz="quarter" idx="11"/>
          </p:nvPr>
        </p:nvSpPr>
        <p:spPr/>
        <p:txBody>
          <a:bodyPr/>
          <a:lstStyle>
            <a:lvl1pPr>
              <a:defRPr/>
            </a:lvl1pPr>
          </a:lstStyle>
          <a:p>
            <a:endParaRPr lang="en-US" dirty="0">
              <a:solidFill>
                <a:prstClr val="white"/>
              </a:solidFill>
            </a:endParaRPr>
          </a:p>
        </p:txBody>
      </p:sp>
      <p:sp>
        <p:nvSpPr>
          <p:cNvPr id="6" name="Slide Number Placeholder 4"/>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85046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3" name="Date Placeholder 1"/>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4" name="Footer Placeholder 2"/>
          <p:cNvSpPr>
            <a:spLocks noGrp="1"/>
          </p:cNvSpPr>
          <p:nvPr>
            <p:ph type="ftr" sz="quarter" idx="11"/>
          </p:nvPr>
        </p:nvSpPr>
        <p:spPr/>
        <p:txBody>
          <a:bodyPr/>
          <a:lstStyle>
            <a:lvl1pPr>
              <a:defRPr/>
            </a:lvl1pPr>
          </a:lstStyle>
          <a:p>
            <a:endParaRPr lang="en-US" dirty="0">
              <a:solidFill>
                <a:prstClr val="white"/>
              </a:solidFill>
            </a:endParaRPr>
          </a:p>
        </p:txBody>
      </p:sp>
      <p:sp>
        <p:nvSpPr>
          <p:cNvPr id="5" name="Slide Number Placeholder 3"/>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90865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14400" y="2148840"/>
            <a:ext cx="6096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56757" y="2147488"/>
            <a:ext cx="341376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7" name="Footer Placeholder 5"/>
          <p:cNvSpPr>
            <a:spLocks noGrp="1"/>
          </p:cNvSpPr>
          <p:nvPr>
            <p:ph type="ftr" sz="quarter" idx="11"/>
          </p:nvPr>
        </p:nvSpPr>
        <p:spPr/>
        <p:txBody>
          <a:bodyPr/>
          <a:lstStyle>
            <a:lvl1pPr>
              <a:defRPr/>
            </a:lvl1pPr>
          </a:lstStyle>
          <a:p>
            <a:endParaRPr lang="en-US" dirty="0">
              <a:solidFill>
                <a:prstClr val="white"/>
              </a:solidFill>
            </a:endParaRPr>
          </a:p>
        </p:txBody>
      </p:sp>
      <p:sp>
        <p:nvSpPr>
          <p:cNvPr id="9" name="Slide Number Placeholder 6"/>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3081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914400" y="2211494"/>
            <a:ext cx="6339840" cy="3840480"/>
          </a:xfrm>
          <a:solidFill>
            <a:schemeClr val="tx2">
              <a:lumMod val="60000"/>
              <a:lumOff val="40000"/>
            </a:schemeClr>
          </a:solidFill>
        </p:spPr>
        <p:txBody>
          <a:bodyPr tIns="365760" rtlCol="0">
            <a:normAutofit/>
          </a:bodyPr>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847135" y="2150621"/>
            <a:ext cx="341376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7" name="Footer Placeholder 5"/>
          <p:cNvSpPr>
            <a:spLocks noGrp="1"/>
          </p:cNvSpPr>
          <p:nvPr>
            <p:ph type="ftr" sz="quarter" idx="11"/>
          </p:nvPr>
        </p:nvSpPr>
        <p:spPr/>
        <p:txBody>
          <a:bodyPr/>
          <a:lstStyle>
            <a:lvl1pPr>
              <a:defRPr/>
            </a:lvl1pPr>
          </a:lstStyle>
          <a:p>
            <a:endParaRPr lang="en-US" dirty="0">
              <a:solidFill>
                <a:prstClr val="white"/>
              </a:solidFill>
            </a:endParaRPr>
          </a:p>
        </p:txBody>
      </p:sp>
      <p:sp>
        <p:nvSpPr>
          <p:cNvPr id="9" name="Slide Number Placeholder 6"/>
          <p:cNvSpPr>
            <a:spLocks noGrp="1"/>
          </p:cNvSpPr>
          <p:nvPr>
            <p:ph type="sldNum" sz="quarter" idx="12"/>
          </p:nvPr>
        </p:nvSpPr>
        <p:spPr/>
        <p:txBody>
          <a:bodyPr/>
          <a:lstStyle>
            <a:lvl1pPr>
              <a:defRPr smtClean="0"/>
            </a:lvl1pPr>
          </a:lstStyle>
          <a:p>
            <a:fld id="{EFB5661C-0D85-46AA-AED8-31ED4110DBAD}"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4444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0"/>
            <a:ext cx="11965517" cy="137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0" y="0"/>
            <a:ext cx="10312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914400" y="2011364"/>
            <a:ext cx="1036320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908051" y="6423026"/>
            <a:ext cx="3460749" cy="365125"/>
          </a:xfrm>
          <a:prstGeom prst="rect">
            <a:avLst/>
          </a:prstGeom>
        </p:spPr>
        <p:txBody>
          <a:bodyPr vert="horz" lIns="91440" tIns="45720" rIns="45720" bIns="45720" rtlCol="0" anchor="ctr"/>
          <a:lstStyle>
            <a:lvl1pPr algn="l">
              <a:defRPr sz="1050">
                <a:solidFill>
                  <a:schemeClr val="tx1"/>
                </a:solidFill>
                <a:latin typeface="Garamond" panose="02020404030301010803" pitchFamily="18" charset="0"/>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Slide Number Placeholder 5"/>
          <p:cNvSpPr>
            <a:spLocks noGrp="1"/>
          </p:cNvSpPr>
          <p:nvPr>
            <p:ph type="sldNum" sz="quarter" idx="4"/>
          </p:nvPr>
        </p:nvSpPr>
        <p:spPr>
          <a:xfrm>
            <a:off x="11019367" y="6423026"/>
            <a:ext cx="946151" cy="365125"/>
          </a:xfrm>
          <a:prstGeom prst="rect">
            <a:avLst/>
          </a:prstGeom>
        </p:spPr>
        <p:txBody>
          <a:bodyPr vert="horz" wrap="square" lIns="45720" tIns="45720" rIns="91440" bIns="45720" numCol="1" anchor="ctr" anchorCtr="0" compatLnSpc="1">
            <a:prstTxWarp prst="textNoShape">
              <a:avLst/>
            </a:prstTxWarp>
          </a:bodyPr>
          <a:lstStyle>
            <a:lvl1pPr>
              <a:defRPr sz="1200"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8"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1032" name="Picture 8" descr="New Picture (14).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153651" y="0"/>
            <a:ext cx="2190749"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3"/>
          </p:nvPr>
        </p:nvSpPr>
        <p:spPr>
          <a:xfrm>
            <a:off x="5588001" y="6423026"/>
            <a:ext cx="5414433" cy="365125"/>
          </a:xfrm>
          <a:prstGeom prst="rect">
            <a:avLst/>
          </a:prstGeom>
        </p:spPr>
        <p:txBody>
          <a:bodyPr vert="horz" lIns="91440" tIns="45720" rIns="91440" bIns="45720" rtlCol="0" anchor="ctr"/>
          <a:lstStyle>
            <a:lvl1pPr algn="r">
              <a:defRPr sz="1050" i="1">
                <a:solidFill>
                  <a:schemeClr val="tx1"/>
                </a:solidFill>
                <a:latin typeface="Garamond" panose="02020404030301010803" pitchFamily="18" charset="0"/>
              </a:defRPr>
            </a:lvl1pPr>
          </a:lstStyle>
          <a:p>
            <a:endParaRPr lang="en-US" dirty="0">
              <a:solidFill>
                <a:prstClr val="white"/>
              </a:solidFill>
            </a:endParaRPr>
          </a:p>
        </p:txBody>
      </p:sp>
    </p:spTree>
    <p:extLst>
      <p:ext uri="{BB962C8B-B14F-4D97-AF65-F5344CB8AC3E}">
        <p14:creationId xmlns:p14="http://schemas.microsoft.com/office/powerpoint/2010/main" val="17078281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lnSpc>
          <a:spcPct val="85000"/>
        </a:lnSpc>
        <a:spcBef>
          <a:spcPct val="0"/>
        </a:spcBef>
        <a:spcAft>
          <a:spcPct val="0"/>
        </a:spcAft>
        <a:defRPr sz="4000" kern="1200" cap="all">
          <a:solidFill>
            <a:srgbClr val="FFFFFF"/>
          </a:solidFill>
          <a:latin typeface="Garamond" panose="02020404030301010803" pitchFamily="18" charset="0"/>
          <a:ea typeface="+mj-ea"/>
          <a:cs typeface="+mj-cs"/>
        </a:defRPr>
      </a:lvl1pPr>
      <a:lvl2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2pPr>
      <a:lvl3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3pPr>
      <a:lvl4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4pPr>
      <a:lvl5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5pPr>
      <a:lvl6pPr marL="457200" algn="l" rtl="0" eaLnBrk="1" fontAlgn="base" hangingPunct="1">
        <a:lnSpc>
          <a:spcPct val="85000"/>
        </a:lnSpc>
        <a:spcBef>
          <a:spcPct val="0"/>
        </a:spcBef>
        <a:spcAft>
          <a:spcPct val="0"/>
        </a:spcAft>
        <a:defRPr sz="4000">
          <a:solidFill>
            <a:srgbClr val="FFFFFF"/>
          </a:solidFill>
          <a:latin typeface="Corbel" panose="020B0503020204020204" pitchFamily="34" charset="0"/>
        </a:defRPr>
      </a:lvl6pPr>
      <a:lvl7pPr marL="914400" algn="l" rtl="0" eaLnBrk="1" fontAlgn="base" hangingPunct="1">
        <a:lnSpc>
          <a:spcPct val="85000"/>
        </a:lnSpc>
        <a:spcBef>
          <a:spcPct val="0"/>
        </a:spcBef>
        <a:spcAft>
          <a:spcPct val="0"/>
        </a:spcAft>
        <a:defRPr sz="4000">
          <a:solidFill>
            <a:srgbClr val="FFFFFF"/>
          </a:solidFill>
          <a:latin typeface="Corbel" panose="020B0503020204020204" pitchFamily="34" charset="0"/>
        </a:defRPr>
      </a:lvl7pPr>
      <a:lvl8pPr marL="1371600" algn="l" rtl="0" eaLnBrk="1" fontAlgn="base" hangingPunct="1">
        <a:lnSpc>
          <a:spcPct val="85000"/>
        </a:lnSpc>
        <a:spcBef>
          <a:spcPct val="0"/>
        </a:spcBef>
        <a:spcAft>
          <a:spcPct val="0"/>
        </a:spcAft>
        <a:defRPr sz="4000">
          <a:solidFill>
            <a:srgbClr val="FFFFFF"/>
          </a:solidFill>
          <a:latin typeface="Corbel" panose="020B0503020204020204" pitchFamily="34" charset="0"/>
        </a:defRPr>
      </a:lvl8pPr>
      <a:lvl9pPr marL="1828800" algn="l" rtl="0" eaLnBrk="1" fontAlgn="base" hangingPunct="1">
        <a:lnSpc>
          <a:spcPct val="85000"/>
        </a:lnSpc>
        <a:spcBef>
          <a:spcPct val="0"/>
        </a:spcBef>
        <a:spcAft>
          <a:spcPct val="0"/>
        </a:spcAft>
        <a:defRPr sz="4000">
          <a:solidFill>
            <a:srgbClr val="FFFFFF"/>
          </a:solidFill>
          <a:latin typeface="Corbel" panose="020B0503020204020204" pitchFamily="34" charset="0"/>
        </a:defRPr>
      </a:lvl9pPr>
    </p:titleStyle>
    <p:bodyStyle>
      <a:lvl1pPr marL="182563" indent="-182563" algn="l" rtl="0" eaLnBrk="1" fontAlgn="base" hangingPunct="1">
        <a:lnSpc>
          <a:spcPct val="90000"/>
        </a:lnSpc>
        <a:spcBef>
          <a:spcPts val="1200"/>
        </a:spcBef>
        <a:spcAft>
          <a:spcPts val="200"/>
        </a:spcAft>
        <a:buClr>
          <a:schemeClr val="tx1"/>
        </a:buClr>
        <a:buFont typeface="Wingdings" panose="05000000000000000000" pitchFamily="2" charset="2"/>
        <a:buChar char=""/>
        <a:defRPr sz="2200" kern="1200">
          <a:solidFill>
            <a:schemeClr val="tx1"/>
          </a:solidFill>
          <a:latin typeface="Garamond" panose="02020404030301010803" pitchFamily="18" charset="0"/>
          <a:ea typeface="+mn-ea"/>
          <a:cs typeface="+mn-cs"/>
        </a:defRPr>
      </a:lvl1pPr>
      <a:lvl2pPr marL="4111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2000" kern="1200">
          <a:solidFill>
            <a:schemeClr val="tx1"/>
          </a:solidFill>
          <a:latin typeface="Garamond" panose="02020404030301010803" pitchFamily="18" charset="0"/>
          <a:ea typeface="+mn-ea"/>
          <a:cs typeface="+mn-cs"/>
        </a:defRPr>
      </a:lvl2pPr>
      <a:lvl3pPr marL="6397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2400" kern="1200">
          <a:solidFill>
            <a:schemeClr val="tx1"/>
          </a:solidFill>
          <a:latin typeface="Garamond" panose="02020404030301010803" pitchFamily="18" charset="0"/>
          <a:ea typeface="+mn-ea"/>
          <a:cs typeface="+mn-cs"/>
        </a:defRPr>
      </a:lvl3pPr>
      <a:lvl4pPr marL="8683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1600" kern="1200">
          <a:solidFill>
            <a:schemeClr val="tx1"/>
          </a:solidFill>
          <a:latin typeface="Garamond" panose="02020404030301010803" pitchFamily="18" charset="0"/>
          <a:ea typeface="+mn-ea"/>
          <a:cs typeface="+mn-cs"/>
        </a:defRPr>
      </a:lvl4pPr>
      <a:lvl5pPr marL="10969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1600" kern="1200">
          <a:solidFill>
            <a:schemeClr val="tx1"/>
          </a:solidFill>
          <a:latin typeface="Garamond" panose="02020404030301010803" pitchFamily="18" charset="0"/>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0"/>
            <a:ext cx="11965517" cy="137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0" y="0"/>
            <a:ext cx="10312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914400" y="2011364"/>
            <a:ext cx="1036320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908051" y="6423026"/>
            <a:ext cx="3460749" cy="365125"/>
          </a:xfrm>
          <a:prstGeom prst="rect">
            <a:avLst/>
          </a:prstGeom>
        </p:spPr>
        <p:txBody>
          <a:bodyPr vert="horz" lIns="91440" tIns="45720" rIns="45720" bIns="45720" rtlCol="0" anchor="ctr"/>
          <a:lstStyle>
            <a:lvl1pPr algn="l">
              <a:defRPr sz="1050">
                <a:solidFill>
                  <a:schemeClr val="tx1"/>
                </a:solidFill>
                <a:latin typeface="Garamond" panose="02020404030301010803" pitchFamily="18" charset="0"/>
              </a:defRPr>
            </a:lvl1pPr>
          </a:lstStyle>
          <a:p>
            <a:fld id="{8264C8A9-20F6-4611-90A5-1CC169B1053C}" type="datetimeFigureOut">
              <a:rPr lang="en-US" smtClean="0">
                <a:solidFill>
                  <a:prstClr val="white"/>
                </a:solidFill>
              </a:rPr>
              <a:pPr/>
              <a:t>11/15/2023</a:t>
            </a:fld>
            <a:endParaRPr lang="en-US" dirty="0">
              <a:solidFill>
                <a:prstClr val="white"/>
              </a:solidFill>
            </a:endParaRPr>
          </a:p>
        </p:txBody>
      </p:sp>
      <p:sp>
        <p:nvSpPr>
          <p:cNvPr id="6" name="Slide Number Placeholder 5"/>
          <p:cNvSpPr>
            <a:spLocks noGrp="1"/>
          </p:cNvSpPr>
          <p:nvPr>
            <p:ph type="sldNum" sz="quarter" idx="4"/>
          </p:nvPr>
        </p:nvSpPr>
        <p:spPr>
          <a:xfrm>
            <a:off x="11019367" y="6423026"/>
            <a:ext cx="946151" cy="365125"/>
          </a:xfrm>
          <a:prstGeom prst="rect">
            <a:avLst/>
          </a:prstGeom>
        </p:spPr>
        <p:txBody>
          <a:bodyPr vert="horz" wrap="square" lIns="45720" tIns="45720" rIns="91440" bIns="45720" numCol="1" anchor="ctr" anchorCtr="0" compatLnSpc="1">
            <a:prstTxWarp prst="textNoShape">
              <a:avLst/>
            </a:prstTxWarp>
          </a:bodyPr>
          <a:lstStyle>
            <a:lvl1pPr>
              <a:defRPr sz="1200" smtClean="0"/>
            </a:lvl1pPr>
          </a:lstStyle>
          <a:p>
            <a:fld id="{EFB5661C-0D85-46AA-AED8-31ED4110DBAD}" type="slidenum">
              <a:rPr lang="en-US" smtClean="0">
                <a:solidFill>
                  <a:prstClr val="white"/>
                </a:solidFill>
              </a:rPr>
              <a:pPr/>
              <a:t>‹#›</a:t>
            </a:fld>
            <a:endParaRPr lang="en-US" dirty="0">
              <a:solidFill>
                <a:prstClr val="white"/>
              </a:solidFill>
            </a:endParaRPr>
          </a:p>
        </p:txBody>
      </p:sp>
      <p:sp>
        <p:nvSpPr>
          <p:cNvPr id="8" name="Picture 15" descr="New Picture (14).png"/>
          <p:cNvSpPr>
            <a:spLocks noChangeAspect="1"/>
          </p:cNvSpPr>
          <p:nvPr/>
        </p:nvSpPr>
        <p:spPr bwMode="auto">
          <a:xfrm>
            <a:off x="10312400" y="0"/>
            <a:ext cx="1981200" cy="1600200"/>
          </a:xfrm>
          <a:prstGeom prst="rect">
            <a:avLst/>
          </a:prstGeom>
          <a:noFill/>
          <a:ln>
            <a:noFill/>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endParaRPr>
          </a:p>
        </p:txBody>
      </p:sp>
      <p:pic>
        <p:nvPicPr>
          <p:cNvPr id="1032" name="Picture 8" descr="New Picture (14).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153651" y="0"/>
            <a:ext cx="2190749"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3"/>
          </p:nvPr>
        </p:nvSpPr>
        <p:spPr>
          <a:xfrm>
            <a:off x="5588001" y="6423026"/>
            <a:ext cx="5414433" cy="365125"/>
          </a:xfrm>
          <a:prstGeom prst="rect">
            <a:avLst/>
          </a:prstGeom>
        </p:spPr>
        <p:txBody>
          <a:bodyPr vert="horz" lIns="91440" tIns="45720" rIns="91440" bIns="45720" rtlCol="0" anchor="ctr"/>
          <a:lstStyle>
            <a:lvl1pPr algn="r">
              <a:defRPr sz="1050" i="1">
                <a:solidFill>
                  <a:schemeClr val="tx1"/>
                </a:solidFill>
                <a:latin typeface="Garamond" panose="02020404030301010803" pitchFamily="18" charset="0"/>
              </a:defRPr>
            </a:lvl1pPr>
          </a:lstStyle>
          <a:p>
            <a:endParaRPr lang="en-US" dirty="0">
              <a:solidFill>
                <a:prstClr val="white"/>
              </a:solidFill>
            </a:endParaRPr>
          </a:p>
        </p:txBody>
      </p:sp>
    </p:spTree>
    <p:extLst>
      <p:ext uri="{BB962C8B-B14F-4D97-AF65-F5344CB8AC3E}">
        <p14:creationId xmlns:p14="http://schemas.microsoft.com/office/powerpoint/2010/main" val="219855752"/>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1" fontAlgn="base" hangingPunct="1">
        <a:lnSpc>
          <a:spcPct val="85000"/>
        </a:lnSpc>
        <a:spcBef>
          <a:spcPct val="0"/>
        </a:spcBef>
        <a:spcAft>
          <a:spcPct val="0"/>
        </a:spcAft>
        <a:defRPr sz="4000" kern="1200" cap="all">
          <a:solidFill>
            <a:srgbClr val="FFFFFF"/>
          </a:solidFill>
          <a:latin typeface="Garamond" panose="02020404030301010803" pitchFamily="18" charset="0"/>
          <a:ea typeface="+mj-ea"/>
          <a:cs typeface="+mj-cs"/>
        </a:defRPr>
      </a:lvl1pPr>
      <a:lvl2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2pPr>
      <a:lvl3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3pPr>
      <a:lvl4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4pPr>
      <a:lvl5pPr algn="l" rtl="0" eaLnBrk="1" fontAlgn="base" hangingPunct="1">
        <a:lnSpc>
          <a:spcPct val="85000"/>
        </a:lnSpc>
        <a:spcBef>
          <a:spcPct val="0"/>
        </a:spcBef>
        <a:spcAft>
          <a:spcPct val="0"/>
        </a:spcAft>
        <a:defRPr sz="4000">
          <a:solidFill>
            <a:srgbClr val="FFFFFF"/>
          </a:solidFill>
          <a:latin typeface="Garamond" panose="02020404030301010803" pitchFamily="18" charset="0"/>
        </a:defRPr>
      </a:lvl5pPr>
      <a:lvl6pPr marL="457200" algn="l" rtl="0" eaLnBrk="1" fontAlgn="base" hangingPunct="1">
        <a:lnSpc>
          <a:spcPct val="85000"/>
        </a:lnSpc>
        <a:spcBef>
          <a:spcPct val="0"/>
        </a:spcBef>
        <a:spcAft>
          <a:spcPct val="0"/>
        </a:spcAft>
        <a:defRPr sz="4000">
          <a:solidFill>
            <a:srgbClr val="FFFFFF"/>
          </a:solidFill>
          <a:latin typeface="Corbel" panose="020B0503020204020204" pitchFamily="34" charset="0"/>
        </a:defRPr>
      </a:lvl6pPr>
      <a:lvl7pPr marL="914400" algn="l" rtl="0" eaLnBrk="1" fontAlgn="base" hangingPunct="1">
        <a:lnSpc>
          <a:spcPct val="85000"/>
        </a:lnSpc>
        <a:spcBef>
          <a:spcPct val="0"/>
        </a:spcBef>
        <a:spcAft>
          <a:spcPct val="0"/>
        </a:spcAft>
        <a:defRPr sz="4000">
          <a:solidFill>
            <a:srgbClr val="FFFFFF"/>
          </a:solidFill>
          <a:latin typeface="Corbel" panose="020B0503020204020204" pitchFamily="34" charset="0"/>
        </a:defRPr>
      </a:lvl7pPr>
      <a:lvl8pPr marL="1371600" algn="l" rtl="0" eaLnBrk="1" fontAlgn="base" hangingPunct="1">
        <a:lnSpc>
          <a:spcPct val="85000"/>
        </a:lnSpc>
        <a:spcBef>
          <a:spcPct val="0"/>
        </a:spcBef>
        <a:spcAft>
          <a:spcPct val="0"/>
        </a:spcAft>
        <a:defRPr sz="4000">
          <a:solidFill>
            <a:srgbClr val="FFFFFF"/>
          </a:solidFill>
          <a:latin typeface="Corbel" panose="020B0503020204020204" pitchFamily="34" charset="0"/>
        </a:defRPr>
      </a:lvl8pPr>
      <a:lvl9pPr marL="1828800" algn="l" rtl="0" eaLnBrk="1" fontAlgn="base" hangingPunct="1">
        <a:lnSpc>
          <a:spcPct val="85000"/>
        </a:lnSpc>
        <a:spcBef>
          <a:spcPct val="0"/>
        </a:spcBef>
        <a:spcAft>
          <a:spcPct val="0"/>
        </a:spcAft>
        <a:defRPr sz="4000">
          <a:solidFill>
            <a:srgbClr val="FFFFFF"/>
          </a:solidFill>
          <a:latin typeface="Corbel" panose="020B0503020204020204" pitchFamily="34" charset="0"/>
        </a:defRPr>
      </a:lvl9pPr>
    </p:titleStyle>
    <p:bodyStyle>
      <a:lvl1pPr marL="182563" indent="-182563" algn="l" rtl="0" eaLnBrk="1" fontAlgn="base" hangingPunct="1">
        <a:lnSpc>
          <a:spcPct val="90000"/>
        </a:lnSpc>
        <a:spcBef>
          <a:spcPts val="1200"/>
        </a:spcBef>
        <a:spcAft>
          <a:spcPts val="200"/>
        </a:spcAft>
        <a:buClr>
          <a:schemeClr val="tx1"/>
        </a:buClr>
        <a:buFont typeface="Wingdings" panose="05000000000000000000" pitchFamily="2" charset="2"/>
        <a:buChar char=""/>
        <a:defRPr sz="2200" kern="1200">
          <a:solidFill>
            <a:schemeClr val="tx1"/>
          </a:solidFill>
          <a:latin typeface="Garamond" panose="02020404030301010803" pitchFamily="18" charset="0"/>
          <a:ea typeface="+mn-ea"/>
          <a:cs typeface="+mn-cs"/>
        </a:defRPr>
      </a:lvl1pPr>
      <a:lvl2pPr marL="4111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2000" kern="1200">
          <a:solidFill>
            <a:schemeClr val="tx1"/>
          </a:solidFill>
          <a:latin typeface="Garamond" panose="02020404030301010803" pitchFamily="18" charset="0"/>
          <a:ea typeface="+mn-ea"/>
          <a:cs typeface="+mn-cs"/>
        </a:defRPr>
      </a:lvl2pPr>
      <a:lvl3pPr marL="6397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2400" kern="1200">
          <a:solidFill>
            <a:schemeClr val="tx1"/>
          </a:solidFill>
          <a:latin typeface="Garamond" panose="02020404030301010803" pitchFamily="18" charset="0"/>
          <a:ea typeface="+mn-ea"/>
          <a:cs typeface="+mn-cs"/>
        </a:defRPr>
      </a:lvl3pPr>
      <a:lvl4pPr marL="8683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1600" kern="1200">
          <a:solidFill>
            <a:schemeClr val="tx1"/>
          </a:solidFill>
          <a:latin typeface="Garamond" panose="02020404030301010803" pitchFamily="18" charset="0"/>
          <a:ea typeface="+mn-ea"/>
          <a:cs typeface="+mn-cs"/>
        </a:defRPr>
      </a:lvl4pPr>
      <a:lvl5pPr marL="1096963" indent="-182563" algn="l" rtl="0" eaLnBrk="1" fontAlgn="base" hangingPunct="1">
        <a:lnSpc>
          <a:spcPct val="90000"/>
        </a:lnSpc>
        <a:spcBef>
          <a:spcPts val="200"/>
        </a:spcBef>
        <a:spcAft>
          <a:spcPts val="400"/>
        </a:spcAft>
        <a:buClr>
          <a:schemeClr val="tx1"/>
        </a:buClr>
        <a:buFont typeface="Wingdings" panose="05000000000000000000" pitchFamily="2" charset="2"/>
        <a:buChar char=""/>
        <a:defRPr sz="1600" kern="1200">
          <a:solidFill>
            <a:schemeClr val="tx1"/>
          </a:solidFill>
          <a:latin typeface="Garamond" panose="02020404030301010803" pitchFamily="18" charset="0"/>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hyperlink" Target="https://www.jsums.edu/titleix/" TargetMode="Externa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6030" y="762000"/>
            <a:ext cx="8229600" cy="752901"/>
          </a:xfrm>
        </p:spPr>
        <p:txBody>
          <a:bodyPr>
            <a:normAutofit fontScale="90000"/>
          </a:bodyPr>
          <a:lstStyle/>
          <a:p>
            <a:r>
              <a:rPr lang="en-US" dirty="0"/>
              <a:t>Title </a:t>
            </a:r>
            <a:r>
              <a:rPr lang="en-US" dirty="0" smtClean="0"/>
              <a:t>ix:</a:t>
            </a:r>
            <a:r>
              <a:rPr lang="en-US" dirty="0"/>
              <a:t/>
            </a:r>
            <a:br>
              <a:rPr lang="en-US" dirty="0"/>
            </a:br>
            <a:r>
              <a:rPr lang="en-US" dirty="0"/>
              <a:t>in the complaint process</a:t>
            </a:r>
            <a:endParaRPr lang="en-US" b="1" dirty="0"/>
          </a:p>
        </p:txBody>
      </p:sp>
      <p:sp>
        <p:nvSpPr>
          <p:cNvPr id="3" name="Subtitle 2"/>
          <p:cNvSpPr>
            <a:spLocks noGrp="1"/>
          </p:cNvSpPr>
          <p:nvPr>
            <p:ph type="subTitle" idx="1"/>
          </p:nvPr>
        </p:nvSpPr>
        <p:spPr>
          <a:xfrm>
            <a:off x="406400" y="2183643"/>
            <a:ext cx="11379200" cy="2306470"/>
          </a:xfrm>
        </p:spPr>
        <p:txBody>
          <a:bodyPr>
            <a:normAutofit/>
          </a:bodyPr>
          <a:lstStyle/>
          <a:p>
            <a:r>
              <a:rPr lang="en-US" sz="6600" dirty="0"/>
              <a:t>INVESTIGATOR TRAINING</a:t>
            </a:r>
          </a:p>
        </p:txBody>
      </p:sp>
    </p:spTree>
    <p:extLst>
      <p:ext uri="{BB962C8B-B14F-4D97-AF65-F5344CB8AC3E}">
        <p14:creationId xmlns:p14="http://schemas.microsoft.com/office/powerpoint/2010/main" val="3120252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Policy Violations  </a:t>
            </a:r>
          </a:p>
        </p:txBody>
      </p:sp>
      <p:sp>
        <p:nvSpPr>
          <p:cNvPr id="3" name="Content Placeholder 2"/>
          <p:cNvSpPr>
            <a:spLocks noGrp="1"/>
          </p:cNvSpPr>
          <p:nvPr>
            <p:ph idx="1"/>
          </p:nvPr>
        </p:nvSpPr>
        <p:spPr>
          <a:xfrm>
            <a:off x="1981200" y="1752600"/>
            <a:ext cx="8229600" cy="4556760"/>
          </a:xfrm>
        </p:spPr>
        <p:txBody>
          <a:bodyPr/>
          <a:lstStyle/>
          <a:p>
            <a:pPr lvl="0">
              <a:buClr>
                <a:prstClr val="white">
                  <a:shade val="95000"/>
                </a:prstClr>
              </a:buClr>
            </a:pPr>
            <a:r>
              <a:rPr lang="en-US" b="1" dirty="0">
                <a:solidFill>
                  <a:prstClr val="white"/>
                </a:solidFill>
              </a:rPr>
              <a:t>Sex/Gender Discrimination </a:t>
            </a:r>
          </a:p>
          <a:p>
            <a:pPr lvl="0">
              <a:buClr>
                <a:prstClr val="white">
                  <a:shade val="95000"/>
                </a:prstClr>
              </a:buClr>
            </a:pPr>
            <a:r>
              <a:rPr lang="en-US" b="1" dirty="0">
                <a:solidFill>
                  <a:prstClr val="white"/>
                </a:solidFill>
              </a:rPr>
              <a:t>Sexual Harassment which includes:</a:t>
            </a:r>
          </a:p>
          <a:p>
            <a:pPr lvl="1">
              <a:buClr>
                <a:prstClr val="white"/>
              </a:buClr>
            </a:pPr>
            <a:r>
              <a:rPr lang="en-US" b="1" dirty="0">
                <a:solidFill>
                  <a:prstClr val="white"/>
                </a:solidFill>
              </a:rPr>
              <a:t>Quid Pro Quo</a:t>
            </a:r>
          </a:p>
          <a:p>
            <a:pPr lvl="1">
              <a:buClr>
                <a:prstClr val="white"/>
              </a:buClr>
            </a:pPr>
            <a:r>
              <a:rPr lang="en-US" b="1" dirty="0">
                <a:solidFill>
                  <a:prstClr val="white"/>
                </a:solidFill>
              </a:rPr>
              <a:t>Sexual Assault</a:t>
            </a:r>
          </a:p>
          <a:p>
            <a:pPr lvl="1">
              <a:buClr>
                <a:prstClr val="white"/>
              </a:buClr>
            </a:pPr>
            <a:r>
              <a:rPr lang="en-US" b="1" dirty="0">
                <a:solidFill>
                  <a:prstClr val="white"/>
                </a:solidFill>
              </a:rPr>
              <a:t>Rape</a:t>
            </a:r>
          </a:p>
          <a:p>
            <a:pPr lvl="1">
              <a:buClr>
                <a:prstClr val="white"/>
              </a:buClr>
            </a:pPr>
            <a:r>
              <a:rPr lang="en-US" b="1" dirty="0">
                <a:solidFill>
                  <a:prstClr val="white"/>
                </a:solidFill>
              </a:rPr>
              <a:t>Acquaintance Rape</a:t>
            </a:r>
          </a:p>
          <a:p>
            <a:pPr lvl="1">
              <a:buClr>
                <a:prstClr val="white"/>
              </a:buClr>
            </a:pPr>
            <a:r>
              <a:rPr lang="en-US" b="1" dirty="0">
                <a:solidFill>
                  <a:prstClr val="white"/>
                </a:solidFill>
              </a:rPr>
              <a:t>Stalking</a:t>
            </a:r>
          </a:p>
          <a:p>
            <a:pPr lvl="1">
              <a:buClr>
                <a:prstClr val="white"/>
              </a:buClr>
            </a:pPr>
            <a:r>
              <a:rPr lang="en-US" b="1" dirty="0">
                <a:solidFill>
                  <a:prstClr val="white"/>
                </a:solidFill>
              </a:rPr>
              <a:t>Relationship Violence (Domestic and Dating Violence)</a:t>
            </a:r>
          </a:p>
          <a:p>
            <a:endParaRPr lang="en-US" dirty="0"/>
          </a:p>
        </p:txBody>
      </p:sp>
    </p:spTree>
    <p:extLst>
      <p:ext uri="{BB962C8B-B14F-4D97-AF65-F5344CB8AC3E}">
        <p14:creationId xmlns:p14="http://schemas.microsoft.com/office/powerpoint/2010/main" val="169029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4400" dirty="0"/>
              <a:t>TITLE IX SEXUAL HARASSMENT</a:t>
            </a:r>
            <a:r>
              <a:rPr lang="en-US" dirty="0"/>
              <a:t> </a:t>
            </a:r>
          </a:p>
        </p:txBody>
      </p:sp>
      <p:sp>
        <p:nvSpPr>
          <p:cNvPr id="3" name="Content Placeholder 2"/>
          <p:cNvSpPr>
            <a:spLocks noGrp="1"/>
          </p:cNvSpPr>
          <p:nvPr>
            <p:ph idx="1"/>
          </p:nvPr>
        </p:nvSpPr>
        <p:spPr>
          <a:xfrm>
            <a:off x="1981200" y="1752600"/>
            <a:ext cx="8229600" cy="4556760"/>
          </a:xfrm>
        </p:spPr>
        <p:txBody>
          <a:bodyPr>
            <a:normAutofit fontScale="77500" lnSpcReduction="20000"/>
          </a:bodyPr>
          <a:lstStyle/>
          <a:p>
            <a:pPr marL="0" indent="0">
              <a:buNone/>
            </a:pPr>
            <a:r>
              <a:rPr lang="en-US" sz="2600" b="1" dirty="0">
                <a:solidFill>
                  <a:srgbClr val="FFFF00"/>
                </a:solidFill>
              </a:rPr>
              <a:t>TITLE IX SEXUAL HARASSMENT</a:t>
            </a:r>
            <a:r>
              <a:rPr lang="en-US" sz="2600" b="1" dirty="0"/>
              <a:t>: Conduct on the basis of sex that falls within one or more of three categories:</a:t>
            </a:r>
          </a:p>
          <a:p>
            <a:r>
              <a:rPr lang="en-US" sz="2600" b="1" dirty="0">
                <a:solidFill>
                  <a:srgbClr val="FFFF00"/>
                </a:solidFill>
              </a:rPr>
              <a:t>Quid Pro Quo Harassment</a:t>
            </a:r>
            <a:r>
              <a:rPr lang="en-US" sz="2600" dirty="0"/>
              <a:t>: When an employee of JSU conditions the provision of an aid, benefit, or service of the University on an individual’s participation in unwelcome sexual conduct.</a:t>
            </a:r>
          </a:p>
          <a:p>
            <a:r>
              <a:rPr lang="en-US" sz="2600" b="1" dirty="0">
                <a:solidFill>
                  <a:srgbClr val="FFFF00"/>
                </a:solidFill>
              </a:rPr>
              <a:t>Hostile Environment Harassment</a:t>
            </a:r>
            <a:r>
              <a:rPr lang="en-US" sz="2600" b="1" dirty="0"/>
              <a:t>: </a:t>
            </a:r>
            <a:r>
              <a:rPr lang="en-US" sz="2600" dirty="0"/>
              <a:t>When conduct on the basis of sex is sufficiently severe, pervasive, and objectively offensive, as determined by a reasonable person, that it effectively denies a person equal access to JSU programs or activities.</a:t>
            </a:r>
          </a:p>
          <a:p>
            <a:pPr lvl="1"/>
            <a:r>
              <a:rPr lang="en-US" sz="2600" b="1" dirty="0">
                <a:solidFill>
                  <a:srgbClr val="FFFF00"/>
                </a:solidFill>
              </a:rPr>
              <a:t>Objective and Subjective Requirements</a:t>
            </a:r>
            <a:r>
              <a:rPr lang="en-US" sz="2600" b="1" dirty="0"/>
              <a:t>: </a:t>
            </a:r>
            <a:r>
              <a:rPr lang="en-US" sz="2600" dirty="0"/>
              <a:t>The complainant must actually be subjectively offended AND the conduct must by judged by an objective “reasonable person” standard to be offensive.</a:t>
            </a:r>
          </a:p>
          <a:p>
            <a:pPr lvl="1"/>
            <a:r>
              <a:rPr lang="en-US" sz="2600" b="1" dirty="0">
                <a:solidFill>
                  <a:srgbClr val="FFFF00"/>
                </a:solidFill>
              </a:rPr>
              <a:t>Severe or Pervasive</a:t>
            </a:r>
            <a:r>
              <a:rPr lang="en-US" sz="2600" b="1" dirty="0"/>
              <a:t>:</a:t>
            </a:r>
            <a:r>
              <a:rPr lang="en-US" sz="2600" dirty="0"/>
              <a:t> Another objective standard. Some actions, such as groping or direct insults or threats, may be harassment despite happening only one time, if a reasonable person could determine that one instance is “pervasive enough” to deny equal access. NOTE that this requirement only applies to Hostile Environment Harassment. Offenses like sexual assault and domestic violence need not meet the “severe and pervasive” requirement.</a:t>
            </a:r>
          </a:p>
          <a:p>
            <a:endParaRPr lang="en-US" dirty="0"/>
          </a:p>
        </p:txBody>
      </p:sp>
    </p:spTree>
    <p:extLst>
      <p:ext uri="{BB962C8B-B14F-4D97-AF65-F5344CB8AC3E}">
        <p14:creationId xmlns:p14="http://schemas.microsoft.com/office/powerpoint/2010/main" val="3295720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C09F-1AE9-47A2-B142-963BBF648F40}"/>
              </a:ext>
            </a:extLst>
          </p:cNvPr>
          <p:cNvSpPr>
            <a:spLocks noGrp="1"/>
          </p:cNvSpPr>
          <p:nvPr>
            <p:ph type="title"/>
          </p:nvPr>
        </p:nvSpPr>
        <p:spPr/>
        <p:txBody>
          <a:bodyPr>
            <a:normAutofit/>
          </a:bodyPr>
          <a:lstStyle/>
          <a:p>
            <a:r>
              <a:rPr lang="en-US" sz="3200" dirty="0"/>
              <a:t>JSU’s Sexual Misconduct Policy</a:t>
            </a:r>
          </a:p>
        </p:txBody>
      </p:sp>
      <p:sp>
        <p:nvSpPr>
          <p:cNvPr id="3" name="Content Placeholder 2">
            <a:extLst>
              <a:ext uri="{FF2B5EF4-FFF2-40B4-BE49-F238E27FC236}">
                <a16:creationId xmlns:a16="http://schemas.microsoft.com/office/drawing/2014/main" id="{B847E8A8-D1C3-4559-8EB6-5383FC7CE33E}"/>
              </a:ext>
            </a:extLst>
          </p:cNvPr>
          <p:cNvSpPr>
            <a:spLocks noGrp="1"/>
          </p:cNvSpPr>
          <p:nvPr>
            <p:ph idx="1"/>
          </p:nvPr>
        </p:nvSpPr>
        <p:spPr/>
        <p:txBody>
          <a:bodyPr>
            <a:normAutofit/>
          </a:bodyPr>
          <a:lstStyle/>
          <a:p>
            <a:r>
              <a:rPr lang="en-US" sz="2400" b="1" dirty="0"/>
              <a:t>It is the policy of Jackson State University not to discriminate against any person on the basis of gender.  The prohibition against gender based discrimination extends to all University educational programs and activities, as well as admission into such programs and activities.</a:t>
            </a:r>
          </a:p>
          <a:p>
            <a:r>
              <a:rPr lang="en-US" sz="2400" b="1" dirty="0"/>
              <a:t>Harassment of employees or students based upon sex is prohibited.  JSU expressly prohibits all forms of sexual harassment including sexual assault, sexual violence, sexual exploitation, dating violence, domestic violence, and stalking.</a:t>
            </a:r>
          </a:p>
        </p:txBody>
      </p:sp>
    </p:spTree>
    <p:extLst>
      <p:ext uri="{BB962C8B-B14F-4D97-AF65-F5344CB8AC3E}">
        <p14:creationId xmlns:p14="http://schemas.microsoft.com/office/powerpoint/2010/main" val="4106853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64D0-88EF-4D29-90F5-6F57F0768E27}"/>
              </a:ext>
            </a:extLst>
          </p:cNvPr>
          <p:cNvSpPr>
            <a:spLocks noGrp="1"/>
          </p:cNvSpPr>
          <p:nvPr>
            <p:ph type="title"/>
          </p:nvPr>
        </p:nvSpPr>
        <p:spPr/>
        <p:txBody>
          <a:bodyPr>
            <a:normAutofit/>
          </a:bodyPr>
          <a:lstStyle/>
          <a:p>
            <a:r>
              <a:rPr lang="en-US" sz="3200" dirty="0"/>
              <a:t>Role During Investigation </a:t>
            </a:r>
          </a:p>
        </p:txBody>
      </p:sp>
      <p:sp>
        <p:nvSpPr>
          <p:cNvPr id="3" name="Content Placeholder 2">
            <a:extLst>
              <a:ext uri="{FF2B5EF4-FFF2-40B4-BE49-F238E27FC236}">
                <a16:creationId xmlns:a16="http://schemas.microsoft.com/office/drawing/2014/main" id="{DCD7EB90-40A1-435F-B84B-B5F29B6BEACB}"/>
              </a:ext>
            </a:extLst>
          </p:cNvPr>
          <p:cNvSpPr>
            <a:spLocks noGrp="1"/>
          </p:cNvSpPr>
          <p:nvPr>
            <p:ph idx="1"/>
          </p:nvPr>
        </p:nvSpPr>
        <p:spPr/>
        <p:txBody>
          <a:bodyPr>
            <a:normAutofit/>
          </a:bodyPr>
          <a:lstStyle/>
          <a:p>
            <a:r>
              <a:rPr lang="en-US" sz="2400" b="1" dirty="0"/>
              <a:t>Both the Complainant and Respondent have a right to have an advisor present during any meeting with Title IX.</a:t>
            </a:r>
          </a:p>
          <a:p>
            <a:pPr marL="548640" indent="-411480" fontAlgn="auto">
              <a:lnSpc>
                <a:spcPct val="100000"/>
              </a:lnSpc>
              <a:spcBef>
                <a:spcPct val="20000"/>
              </a:spcBef>
              <a:spcAft>
                <a:spcPts val="0"/>
              </a:spcAft>
              <a:buClr>
                <a:prstClr val="white">
                  <a:shade val="95000"/>
                </a:prstClr>
              </a:buClr>
              <a:buSzPct val="65000"/>
              <a:buFont typeface="Wingdings 2"/>
              <a:buChar char=""/>
              <a:defRPr/>
            </a:pPr>
            <a:r>
              <a:rPr lang="en-US" sz="2400" b="1" dirty="0">
                <a:solidFill>
                  <a:prstClr val="white"/>
                </a:solidFill>
                <a:latin typeface="Book Antiqua"/>
              </a:rPr>
              <a:t>There is no formal role for the advisor prior to a hearing.</a:t>
            </a:r>
          </a:p>
          <a:p>
            <a:pPr marL="548640" indent="-411480" fontAlgn="auto">
              <a:lnSpc>
                <a:spcPct val="100000"/>
              </a:lnSpc>
              <a:spcBef>
                <a:spcPct val="20000"/>
              </a:spcBef>
              <a:spcAft>
                <a:spcPts val="0"/>
              </a:spcAft>
              <a:buClr>
                <a:prstClr val="white">
                  <a:shade val="95000"/>
                </a:prstClr>
              </a:buClr>
              <a:buSzPct val="65000"/>
              <a:buFont typeface="Wingdings 2"/>
              <a:buChar char=""/>
              <a:defRPr/>
            </a:pPr>
            <a:r>
              <a:rPr lang="en-US" sz="2400" b="1" dirty="0">
                <a:solidFill>
                  <a:prstClr val="white"/>
                </a:solidFill>
                <a:latin typeface="Book Antiqua"/>
              </a:rPr>
              <a:t>A party may have up to two advisors if they choose.</a:t>
            </a:r>
          </a:p>
          <a:p>
            <a:pPr marL="548640" indent="-411480" fontAlgn="auto">
              <a:lnSpc>
                <a:spcPct val="100000"/>
              </a:lnSpc>
              <a:spcBef>
                <a:spcPct val="20000"/>
              </a:spcBef>
              <a:spcAft>
                <a:spcPts val="0"/>
              </a:spcAft>
              <a:buClr>
                <a:prstClr val="white">
                  <a:shade val="95000"/>
                </a:prstClr>
              </a:buClr>
              <a:buSzPct val="65000"/>
              <a:buFont typeface="Wingdings 2"/>
              <a:buChar char=""/>
              <a:defRPr/>
            </a:pPr>
            <a:r>
              <a:rPr lang="en-US" sz="2400" b="1" dirty="0">
                <a:solidFill>
                  <a:prstClr val="white"/>
                </a:solidFill>
                <a:latin typeface="Book Antiqua"/>
              </a:rPr>
              <a:t>During the investigation, the role of the advisor is established by the Complainant or Respondent.</a:t>
            </a:r>
          </a:p>
          <a:p>
            <a:pPr marL="548640" indent="-411480" fontAlgn="auto">
              <a:lnSpc>
                <a:spcPct val="100000"/>
              </a:lnSpc>
              <a:spcBef>
                <a:spcPct val="20000"/>
              </a:spcBef>
              <a:spcAft>
                <a:spcPts val="0"/>
              </a:spcAft>
              <a:buClr>
                <a:prstClr val="white">
                  <a:shade val="95000"/>
                </a:prstClr>
              </a:buClr>
              <a:buSzPct val="65000"/>
              <a:buFont typeface="Wingdings 2"/>
              <a:buChar char=""/>
              <a:defRPr/>
            </a:pPr>
            <a:endParaRPr lang="en-US" sz="2400" dirty="0">
              <a:solidFill>
                <a:prstClr val="white"/>
              </a:solidFill>
              <a:latin typeface="Book Antiqua"/>
            </a:endParaRPr>
          </a:p>
          <a:p>
            <a:pPr marL="585216" lvl="1" indent="0">
              <a:buNone/>
            </a:pPr>
            <a:r>
              <a:rPr lang="en-US" dirty="0"/>
              <a:t> </a:t>
            </a:r>
          </a:p>
        </p:txBody>
      </p:sp>
    </p:spTree>
    <p:extLst>
      <p:ext uri="{BB962C8B-B14F-4D97-AF65-F5344CB8AC3E}">
        <p14:creationId xmlns:p14="http://schemas.microsoft.com/office/powerpoint/2010/main" val="2489766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501832-004F-4242-AF23-868CA3A1257D}"/>
              </a:ext>
            </a:extLst>
          </p:cNvPr>
          <p:cNvSpPr>
            <a:spLocks noGrp="1"/>
          </p:cNvSpPr>
          <p:nvPr>
            <p:ph type="title"/>
          </p:nvPr>
        </p:nvSpPr>
        <p:spPr>
          <a:xfrm>
            <a:off x="1959894" y="1287683"/>
            <a:ext cx="8009732" cy="891540"/>
          </a:xfrm>
        </p:spPr>
        <p:txBody>
          <a:bodyPr>
            <a:normAutofit/>
          </a:bodyPr>
          <a:lstStyle/>
          <a:p>
            <a:r>
              <a:rPr lang="en-US" sz="2700" dirty="0">
                <a:solidFill>
                  <a:schemeClr val="accent1"/>
                </a:solidFill>
              </a:rPr>
              <a:t>BASIC steps for an investigation</a:t>
            </a:r>
            <a:br>
              <a:rPr lang="en-US" sz="2700" dirty="0">
                <a:solidFill>
                  <a:schemeClr val="accent1"/>
                </a:solidFill>
              </a:rPr>
            </a:br>
            <a:endParaRPr lang="en-US" sz="1800" dirty="0">
              <a:solidFill>
                <a:schemeClr val="accent1"/>
              </a:solidFill>
            </a:endParaRPr>
          </a:p>
        </p:txBody>
      </p:sp>
      <p:sp>
        <p:nvSpPr>
          <p:cNvPr id="12" name="TextBox 11">
            <a:extLst>
              <a:ext uri="{FF2B5EF4-FFF2-40B4-BE49-F238E27FC236}">
                <a16:creationId xmlns:a16="http://schemas.microsoft.com/office/drawing/2014/main" id="{30B4A3CD-EE6B-4FAC-B0CF-8B47A1509DA3}"/>
              </a:ext>
            </a:extLst>
          </p:cNvPr>
          <p:cNvSpPr txBox="1"/>
          <p:nvPr/>
        </p:nvSpPr>
        <p:spPr>
          <a:xfrm>
            <a:off x="1732177" y="2603793"/>
            <a:ext cx="960872" cy="300082"/>
          </a:xfrm>
          <a:prstGeom prst="rect">
            <a:avLst/>
          </a:prstGeom>
          <a:noFill/>
        </p:spPr>
        <p:txBody>
          <a:bodyPr wrap="square" rtlCol="0">
            <a:spAutoFit/>
          </a:bodyPr>
          <a:lstStyle/>
          <a:p>
            <a:r>
              <a:rPr lang="en-US" sz="1350" dirty="0">
                <a:latin typeface="+mj-lt"/>
              </a:rPr>
              <a:t>NOTICE</a:t>
            </a:r>
          </a:p>
        </p:txBody>
      </p:sp>
      <p:sp>
        <p:nvSpPr>
          <p:cNvPr id="41" name="TextBox 40">
            <a:extLst>
              <a:ext uri="{FF2B5EF4-FFF2-40B4-BE49-F238E27FC236}">
                <a16:creationId xmlns:a16="http://schemas.microsoft.com/office/drawing/2014/main" id="{3B219336-4948-4333-AFA8-2BF70FF1E166}"/>
              </a:ext>
            </a:extLst>
          </p:cNvPr>
          <p:cNvSpPr txBox="1"/>
          <p:nvPr/>
        </p:nvSpPr>
        <p:spPr>
          <a:xfrm>
            <a:off x="1776823" y="2862542"/>
            <a:ext cx="817324" cy="1200329"/>
          </a:xfrm>
          <a:prstGeom prst="rect">
            <a:avLst/>
          </a:prstGeom>
          <a:noFill/>
        </p:spPr>
        <p:txBody>
          <a:bodyPr wrap="square" rtlCol="0">
            <a:spAutoFit/>
          </a:bodyPr>
          <a:lstStyle/>
          <a:p>
            <a:r>
              <a:rPr lang="en-US" sz="900" dirty="0"/>
              <a:t>Title IX Coordinator “Official with Authority” learns of alleged sexual harassment </a:t>
            </a:r>
          </a:p>
        </p:txBody>
      </p:sp>
      <p:sp>
        <p:nvSpPr>
          <p:cNvPr id="10" name="TextBox 9">
            <a:extLst>
              <a:ext uri="{FF2B5EF4-FFF2-40B4-BE49-F238E27FC236}">
                <a16:creationId xmlns:a16="http://schemas.microsoft.com/office/drawing/2014/main" id="{32594C9B-6575-469D-9171-16E1E76A147D}"/>
              </a:ext>
            </a:extLst>
          </p:cNvPr>
          <p:cNvSpPr txBox="1"/>
          <p:nvPr/>
        </p:nvSpPr>
        <p:spPr>
          <a:xfrm>
            <a:off x="2826413" y="2602515"/>
            <a:ext cx="1324795" cy="507831"/>
          </a:xfrm>
          <a:prstGeom prst="rect">
            <a:avLst/>
          </a:prstGeom>
          <a:noFill/>
        </p:spPr>
        <p:txBody>
          <a:bodyPr wrap="square" rtlCol="0">
            <a:spAutoFit/>
          </a:bodyPr>
          <a:lstStyle/>
          <a:p>
            <a:r>
              <a:rPr lang="en-US" sz="1350" dirty="0">
                <a:latin typeface="+mj-lt"/>
              </a:rPr>
              <a:t>SUPPORTIVE MEASURES</a:t>
            </a:r>
          </a:p>
        </p:txBody>
      </p:sp>
      <p:sp>
        <p:nvSpPr>
          <p:cNvPr id="45" name="TextBox 44">
            <a:extLst>
              <a:ext uri="{FF2B5EF4-FFF2-40B4-BE49-F238E27FC236}">
                <a16:creationId xmlns:a16="http://schemas.microsoft.com/office/drawing/2014/main" id="{8AF32FD1-AFB5-49D6-9D2C-23BE801465E2}"/>
              </a:ext>
            </a:extLst>
          </p:cNvPr>
          <p:cNvSpPr txBox="1"/>
          <p:nvPr/>
        </p:nvSpPr>
        <p:spPr>
          <a:xfrm>
            <a:off x="4101995" y="2811125"/>
            <a:ext cx="5479929" cy="507831"/>
          </a:xfrm>
          <a:prstGeom prst="rect">
            <a:avLst/>
          </a:prstGeom>
          <a:noFill/>
        </p:spPr>
        <p:txBody>
          <a:bodyPr wrap="square" rtlCol="0">
            <a:spAutoFit/>
          </a:bodyPr>
          <a:lstStyle/>
          <a:p>
            <a:r>
              <a:rPr lang="en-US" sz="900" dirty="0"/>
              <a:t>Institution offers complainant non-punitive support, potentially including alterations to schedules, counseling, no-contact orders. These must be offered and provided regardless of whether a formal complaint is filed, and irrespective of the outcome of any hearing. They may be temporary, or may last as long as needed.</a:t>
            </a:r>
          </a:p>
        </p:txBody>
      </p:sp>
      <p:sp>
        <p:nvSpPr>
          <p:cNvPr id="14" name="TextBox 13">
            <a:extLst>
              <a:ext uri="{FF2B5EF4-FFF2-40B4-BE49-F238E27FC236}">
                <a16:creationId xmlns:a16="http://schemas.microsoft.com/office/drawing/2014/main" id="{177F19C7-8DC3-4BBB-BA9E-5E38B1A81841}"/>
              </a:ext>
            </a:extLst>
          </p:cNvPr>
          <p:cNvSpPr txBox="1"/>
          <p:nvPr/>
        </p:nvSpPr>
        <p:spPr>
          <a:xfrm>
            <a:off x="2827931" y="4046879"/>
            <a:ext cx="1182848" cy="507831"/>
          </a:xfrm>
          <a:prstGeom prst="rect">
            <a:avLst/>
          </a:prstGeom>
          <a:noFill/>
        </p:spPr>
        <p:txBody>
          <a:bodyPr wrap="square" rtlCol="0">
            <a:spAutoFit/>
          </a:bodyPr>
          <a:lstStyle/>
          <a:p>
            <a:r>
              <a:rPr lang="en-US" sz="1350" dirty="0">
                <a:latin typeface="+mj-lt"/>
              </a:rPr>
              <a:t>FORMAL COMPLAINT</a:t>
            </a:r>
          </a:p>
        </p:txBody>
      </p:sp>
      <p:sp>
        <p:nvSpPr>
          <p:cNvPr id="43" name="TextBox 42">
            <a:extLst>
              <a:ext uri="{FF2B5EF4-FFF2-40B4-BE49-F238E27FC236}">
                <a16:creationId xmlns:a16="http://schemas.microsoft.com/office/drawing/2014/main" id="{597A5C53-CC5F-4160-A853-A761100EFDF2}"/>
              </a:ext>
            </a:extLst>
          </p:cNvPr>
          <p:cNvSpPr txBox="1"/>
          <p:nvPr/>
        </p:nvSpPr>
        <p:spPr>
          <a:xfrm>
            <a:off x="2840261" y="4519041"/>
            <a:ext cx="1030560" cy="923330"/>
          </a:xfrm>
          <a:prstGeom prst="rect">
            <a:avLst/>
          </a:prstGeom>
          <a:noFill/>
        </p:spPr>
        <p:txBody>
          <a:bodyPr wrap="square" rtlCol="0">
            <a:spAutoFit/>
          </a:bodyPr>
          <a:lstStyle/>
          <a:p>
            <a:r>
              <a:rPr lang="en-US" sz="900" dirty="0"/>
              <a:t>Written complaint is submitted, signed by complainant or TIX Coordinator</a:t>
            </a:r>
          </a:p>
        </p:txBody>
      </p:sp>
      <p:sp>
        <p:nvSpPr>
          <p:cNvPr id="16" name="TextBox 15">
            <a:extLst>
              <a:ext uri="{FF2B5EF4-FFF2-40B4-BE49-F238E27FC236}">
                <a16:creationId xmlns:a16="http://schemas.microsoft.com/office/drawing/2014/main" id="{5E470318-889E-4583-950B-097E3772FA54}"/>
              </a:ext>
            </a:extLst>
          </p:cNvPr>
          <p:cNvSpPr txBox="1"/>
          <p:nvPr/>
        </p:nvSpPr>
        <p:spPr>
          <a:xfrm>
            <a:off x="4101994" y="4034295"/>
            <a:ext cx="1606127" cy="507831"/>
          </a:xfrm>
          <a:prstGeom prst="rect">
            <a:avLst/>
          </a:prstGeom>
          <a:noFill/>
        </p:spPr>
        <p:txBody>
          <a:bodyPr wrap="square" rtlCol="0">
            <a:spAutoFit/>
          </a:bodyPr>
          <a:lstStyle/>
          <a:p>
            <a:r>
              <a:rPr lang="en-US" sz="1350" dirty="0">
                <a:solidFill>
                  <a:srgbClr val="FF0000"/>
                </a:solidFill>
                <a:latin typeface="+mj-lt"/>
              </a:rPr>
              <a:t>INITIAL INVESTIGATION</a:t>
            </a:r>
          </a:p>
        </p:txBody>
      </p:sp>
      <p:sp>
        <p:nvSpPr>
          <p:cNvPr id="48" name="TextBox 47">
            <a:extLst>
              <a:ext uri="{FF2B5EF4-FFF2-40B4-BE49-F238E27FC236}">
                <a16:creationId xmlns:a16="http://schemas.microsoft.com/office/drawing/2014/main" id="{1A49CD96-87A6-47CD-9AA0-F6606962F75C}"/>
              </a:ext>
            </a:extLst>
          </p:cNvPr>
          <p:cNvSpPr txBox="1"/>
          <p:nvPr/>
        </p:nvSpPr>
        <p:spPr>
          <a:xfrm>
            <a:off x="4101994" y="4507472"/>
            <a:ext cx="1317170" cy="923330"/>
          </a:xfrm>
          <a:prstGeom prst="rect">
            <a:avLst/>
          </a:prstGeom>
          <a:noFill/>
        </p:spPr>
        <p:txBody>
          <a:bodyPr wrap="square" rtlCol="0">
            <a:spAutoFit/>
          </a:bodyPr>
          <a:lstStyle/>
          <a:p>
            <a:r>
              <a:rPr lang="en-US" sz="900" dirty="0"/>
              <a:t>Initial notifications and meetings with accused party, witnesses; gathering of any documentary or other evidence</a:t>
            </a:r>
          </a:p>
        </p:txBody>
      </p:sp>
      <p:sp>
        <p:nvSpPr>
          <p:cNvPr id="15" name="TextBox 14">
            <a:extLst>
              <a:ext uri="{FF2B5EF4-FFF2-40B4-BE49-F238E27FC236}">
                <a16:creationId xmlns:a16="http://schemas.microsoft.com/office/drawing/2014/main" id="{E41346A1-528E-4A40-BA0C-7744D217938F}"/>
              </a:ext>
            </a:extLst>
          </p:cNvPr>
          <p:cNvSpPr txBox="1"/>
          <p:nvPr/>
        </p:nvSpPr>
        <p:spPr>
          <a:xfrm>
            <a:off x="5619671" y="4034294"/>
            <a:ext cx="1695679" cy="507831"/>
          </a:xfrm>
          <a:prstGeom prst="rect">
            <a:avLst/>
          </a:prstGeom>
          <a:noFill/>
        </p:spPr>
        <p:txBody>
          <a:bodyPr wrap="square" rtlCol="0">
            <a:spAutoFit/>
          </a:bodyPr>
          <a:lstStyle/>
          <a:p>
            <a:r>
              <a:rPr lang="en-US" sz="1350" dirty="0">
                <a:solidFill>
                  <a:srgbClr val="FF0000"/>
                </a:solidFill>
                <a:latin typeface="+mj-lt"/>
              </a:rPr>
              <a:t>JURISDICTIONAL</a:t>
            </a:r>
          </a:p>
          <a:p>
            <a:r>
              <a:rPr lang="en-US" sz="1350" dirty="0">
                <a:solidFill>
                  <a:srgbClr val="FF0000"/>
                </a:solidFill>
                <a:latin typeface="+mj-lt"/>
              </a:rPr>
              <a:t>DECISION </a:t>
            </a:r>
          </a:p>
        </p:txBody>
      </p:sp>
      <p:sp>
        <p:nvSpPr>
          <p:cNvPr id="47" name="TextBox 46">
            <a:extLst>
              <a:ext uri="{FF2B5EF4-FFF2-40B4-BE49-F238E27FC236}">
                <a16:creationId xmlns:a16="http://schemas.microsoft.com/office/drawing/2014/main" id="{C736832D-763C-4F13-A589-F8B4FC53E5C3}"/>
              </a:ext>
            </a:extLst>
          </p:cNvPr>
          <p:cNvSpPr txBox="1"/>
          <p:nvPr/>
        </p:nvSpPr>
        <p:spPr>
          <a:xfrm>
            <a:off x="5621409" y="4471887"/>
            <a:ext cx="1268961" cy="1061829"/>
          </a:xfrm>
          <a:prstGeom prst="rect">
            <a:avLst/>
          </a:prstGeom>
          <a:noFill/>
        </p:spPr>
        <p:txBody>
          <a:bodyPr wrap="square" rtlCol="0">
            <a:spAutoFit/>
          </a:bodyPr>
          <a:lstStyle/>
          <a:p>
            <a:r>
              <a:rPr lang="en-US" sz="900" dirty="0"/>
              <a:t>Determine whether matter falls within the scope of Title IX, and if not, under what procedures (if any) will it be investigated and adjudicated</a:t>
            </a:r>
          </a:p>
        </p:txBody>
      </p:sp>
      <p:sp>
        <p:nvSpPr>
          <p:cNvPr id="17" name="TextBox 16">
            <a:extLst>
              <a:ext uri="{FF2B5EF4-FFF2-40B4-BE49-F238E27FC236}">
                <a16:creationId xmlns:a16="http://schemas.microsoft.com/office/drawing/2014/main" id="{C31E331D-CA02-4FC8-9DA7-F5B2A61DF943}"/>
              </a:ext>
            </a:extLst>
          </p:cNvPr>
          <p:cNvSpPr txBox="1"/>
          <p:nvPr/>
        </p:nvSpPr>
        <p:spPr>
          <a:xfrm>
            <a:off x="7137347" y="4034294"/>
            <a:ext cx="1442531" cy="507831"/>
          </a:xfrm>
          <a:prstGeom prst="rect">
            <a:avLst/>
          </a:prstGeom>
          <a:noFill/>
        </p:spPr>
        <p:txBody>
          <a:bodyPr wrap="square" rtlCol="0">
            <a:spAutoFit/>
          </a:bodyPr>
          <a:lstStyle/>
          <a:p>
            <a:r>
              <a:rPr lang="en-US" sz="1350" dirty="0">
                <a:solidFill>
                  <a:srgbClr val="FF0000"/>
                </a:solidFill>
                <a:latin typeface="+mj-lt"/>
              </a:rPr>
              <a:t>INVESTIGATIVE REPORT</a:t>
            </a:r>
          </a:p>
        </p:txBody>
      </p:sp>
      <p:sp>
        <p:nvSpPr>
          <p:cNvPr id="49" name="TextBox 48">
            <a:extLst>
              <a:ext uri="{FF2B5EF4-FFF2-40B4-BE49-F238E27FC236}">
                <a16:creationId xmlns:a16="http://schemas.microsoft.com/office/drawing/2014/main" id="{7D6AA2C0-8BA9-42CB-8E5C-5A78E9D604B7}"/>
              </a:ext>
            </a:extLst>
          </p:cNvPr>
          <p:cNvSpPr txBox="1"/>
          <p:nvPr/>
        </p:nvSpPr>
        <p:spPr>
          <a:xfrm>
            <a:off x="7149409" y="4455536"/>
            <a:ext cx="1236121" cy="1200329"/>
          </a:xfrm>
          <a:prstGeom prst="rect">
            <a:avLst/>
          </a:prstGeom>
          <a:noFill/>
        </p:spPr>
        <p:txBody>
          <a:bodyPr wrap="square" rtlCol="0">
            <a:spAutoFit/>
          </a:bodyPr>
          <a:lstStyle/>
          <a:p>
            <a:r>
              <a:rPr lang="en-US" sz="900" dirty="0"/>
              <a:t>Written report by investigator(s) summarizing all relevant evidence, including evidence institution does not intend to present at hearing </a:t>
            </a:r>
          </a:p>
        </p:txBody>
      </p:sp>
      <p:sp>
        <p:nvSpPr>
          <p:cNvPr id="18" name="TextBox 17">
            <a:extLst>
              <a:ext uri="{FF2B5EF4-FFF2-40B4-BE49-F238E27FC236}">
                <a16:creationId xmlns:a16="http://schemas.microsoft.com/office/drawing/2014/main" id="{1F26500A-F8F2-45BD-83AA-D3B1CAB30981}"/>
              </a:ext>
            </a:extLst>
          </p:cNvPr>
          <p:cNvSpPr txBox="1"/>
          <p:nvPr/>
        </p:nvSpPr>
        <p:spPr>
          <a:xfrm>
            <a:off x="8539549" y="4034005"/>
            <a:ext cx="960872" cy="300082"/>
          </a:xfrm>
          <a:prstGeom prst="rect">
            <a:avLst/>
          </a:prstGeom>
          <a:noFill/>
        </p:spPr>
        <p:txBody>
          <a:bodyPr wrap="square" rtlCol="0">
            <a:spAutoFit/>
          </a:bodyPr>
          <a:lstStyle/>
          <a:p>
            <a:r>
              <a:rPr lang="en-US" sz="1350" dirty="0">
                <a:latin typeface="+mj-lt"/>
              </a:rPr>
              <a:t>HEARING</a:t>
            </a:r>
          </a:p>
        </p:txBody>
      </p:sp>
      <p:sp>
        <p:nvSpPr>
          <p:cNvPr id="46" name="TextBox 45">
            <a:extLst>
              <a:ext uri="{FF2B5EF4-FFF2-40B4-BE49-F238E27FC236}">
                <a16:creationId xmlns:a16="http://schemas.microsoft.com/office/drawing/2014/main" id="{00402612-33B8-4BE9-9A21-CFDC79B10140}"/>
              </a:ext>
            </a:extLst>
          </p:cNvPr>
          <p:cNvSpPr txBox="1"/>
          <p:nvPr/>
        </p:nvSpPr>
        <p:spPr>
          <a:xfrm>
            <a:off x="8497600" y="4272973"/>
            <a:ext cx="1119307" cy="1200329"/>
          </a:xfrm>
          <a:prstGeom prst="rect">
            <a:avLst/>
          </a:prstGeom>
          <a:noFill/>
        </p:spPr>
        <p:txBody>
          <a:bodyPr wrap="square" rtlCol="0">
            <a:spAutoFit/>
          </a:bodyPr>
          <a:lstStyle/>
          <a:p>
            <a:r>
              <a:rPr lang="en-US" sz="900" dirty="0"/>
              <a:t>A live, recorded hearing before a trained adjudicator, with direct cross-examination by advocates, at which determination of outcome is made</a:t>
            </a:r>
          </a:p>
        </p:txBody>
      </p:sp>
      <p:sp>
        <p:nvSpPr>
          <p:cNvPr id="19" name="TextBox 18">
            <a:extLst>
              <a:ext uri="{FF2B5EF4-FFF2-40B4-BE49-F238E27FC236}">
                <a16:creationId xmlns:a16="http://schemas.microsoft.com/office/drawing/2014/main" id="{08DF8459-162B-461C-93E4-DC7C067C9A69}"/>
              </a:ext>
            </a:extLst>
          </p:cNvPr>
          <p:cNvSpPr txBox="1"/>
          <p:nvPr/>
        </p:nvSpPr>
        <p:spPr>
          <a:xfrm>
            <a:off x="9616906" y="4034005"/>
            <a:ext cx="960872" cy="300082"/>
          </a:xfrm>
          <a:prstGeom prst="rect">
            <a:avLst/>
          </a:prstGeom>
          <a:noFill/>
        </p:spPr>
        <p:txBody>
          <a:bodyPr wrap="square" rtlCol="0">
            <a:spAutoFit/>
          </a:bodyPr>
          <a:lstStyle/>
          <a:p>
            <a:r>
              <a:rPr lang="en-US" sz="1350" dirty="0">
                <a:latin typeface="+mj-lt"/>
              </a:rPr>
              <a:t>APPEAL</a:t>
            </a:r>
          </a:p>
        </p:txBody>
      </p:sp>
      <p:sp>
        <p:nvSpPr>
          <p:cNvPr id="50" name="TextBox 49">
            <a:extLst>
              <a:ext uri="{FF2B5EF4-FFF2-40B4-BE49-F238E27FC236}">
                <a16:creationId xmlns:a16="http://schemas.microsoft.com/office/drawing/2014/main" id="{FB98876D-F735-4501-8677-884B88339BF8}"/>
              </a:ext>
            </a:extLst>
          </p:cNvPr>
          <p:cNvSpPr txBox="1"/>
          <p:nvPr/>
        </p:nvSpPr>
        <p:spPr>
          <a:xfrm>
            <a:off x="9639645" y="4269288"/>
            <a:ext cx="831215" cy="1477328"/>
          </a:xfrm>
          <a:prstGeom prst="rect">
            <a:avLst/>
          </a:prstGeom>
          <a:noFill/>
        </p:spPr>
        <p:txBody>
          <a:bodyPr wrap="square" rtlCol="0">
            <a:spAutoFit/>
          </a:bodyPr>
          <a:lstStyle/>
          <a:p>
            <a:r>
              <a:rPr lang="en-US" sz="900" dirty="0"/>
              <a:t>Review of hearing result by impartial party, either for procedural errors or newly discovered evidence</a:t>
            </a:r>
          </a:p>
        </p:txBody>
      </p:sp>
      <p:cxnSp>
        <p:nvCxnSpPr>
          <p:cNvPr id="9" name="Straight Arrow Connector 8">
            <a:extLst>
              <a:ext uri="{FF2B5EF4-FFF2-40B4-BE49-F238E27FC236}">
                <a16:creationId xmlns:a16="http://schemas.microsoft.com/office/drawing/2014/main" id="{39BF5352-76B0-4E2F-A48D-ECF6EE69BE8E}"/>
              </a:ext>
              <a:ext uri="{C183D7F6-B498-43B3-948B-1728B52AA6E4}">
                <adec:decorative xmlns:adec="http://schemas.microsoft.com/office/drawing/2017/decorative" xmlns="" val="1"/>
              </a:ext>
            </a:extLst>
          </p:cNvPr>
          <p:cNvCxnSpPr>
            <a:cxnSpLocks/>
            <a:endCxn id="12" idx="3"/>
          </p:cNvCxnSpPr>
          <p:nvPr/>
        </p:nvCxnSpPr>
        <p:spPr>
          <a:xfrm>
            <a:off x="2422831" y="2745358"/>
            <a:ext cx="270218" cy="8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7960CE1-E95F-4A81-8416-5BBDC7A98CE2}"/>
              </a:ext>
              <a:ext uri="{C183D7F6-B498-43B3-948B-1728B52AA6E4}">
                <adec:decorative xmlns:adec="http://schemas.microsoft.com/office/drawing/2017/decorative" xmlns="" val="1"/>
              </a:ext>
            </a:extLst>
          </p:cNvPr>
          <p:cNvCxnSpPr>
            <a:cxnSpLocks/>
          </p:cNvCxnSpPr>
          <p:nvPr/>
        </p:nvCxnSpPr>
        <p:spPr>
          <a:xfrm>
            <a:off x="2422833" y="2811124"/>
            <a:ext cx="460185" cy="12800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848F6AE-302F-45C1-B5B3-F10C3647473B}"/>
              </a:ext>
              <a:ext uri="{C183D7F6-B498-43B3-948B-1728B52AA6E4}">
                <adec:decorative xmlns:adec="http://schemas.microsoft.com/office/drawing/2017/decorative" xmlns="" val="1"/>
              </a:ext>
            </a:extLst>
          </p:cNvPr>
          <p:cNvCxnSpPr/>
          <p:nvPr/>
        </p:nvCxnSpPr>
        <p:spPr>
          <a:xfrm>
            <a:off x="3961240" y="2745357"/>
            <a:ext cx="61344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98CB44F-D10F-498C-8F4C-D48C46C6BA7D}"/>
              </a:ext>
              <a:ext uri="{C183D7F6-B498-43B3-948B-1728B52AA6E4}">
                <adec:decorative xmlns:adec="http://schemas.microsoft.com/office/drawing/2017/decorative" xmlns="" val="1"/>
              </a:ext>
            </a:extLst>
          </p:cNvPr>
          <p:cNvCxnSpPr/>
          <p:nvPr/>
        </p:nvCxnSpPr>
        <p:spPr>
          <a:xfrm>
            <a:off x="3820488" y="4185377"/>
            <a:ext cx="2815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453A5756-644B-4A5B-A59A-C039254911C0}"/>
              </a:ext>
              <a:ext uri="{C183D7F6-B498-43B3-948B-1728B52AA6E4}">
                <adec:decorative xmlns:adec="http://schemas.microsoft.com/office/drawing/2017/decorative" xmlns="" val="1"/>
              </a:ext>
            </a:extLst>
          </p:cNvPr>
          <p:cNvCxnSpPr/>
          <p:nvPr/>
        </p:nvCxnSpPr>
        <p:spPr>
          <a:xfrm>
            <a:off x="4815225" y="4185377"/>
            <a:ext cx="8044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63D7679-9280-4541-9B9B-0746FC10192D}"/>
              </a:ext>
              <a:ext uri="{C183D7F6-B498-43B3-948B-1728B52AA6E4}">
                <adec:decorative xmlns:adec="http://schemas.microsoft.com/office/drawing/2017/decorative" xmlns="" val="1"/>
              </a:ext>
            </a:extLst>
          </p:cNvPr>
          <p:cNvCxnSpPr/>
          <p:nvPr/>
        </p:nvCxnSpPr>
        <p:spPr>
          <a:xfrm>
            <a:off x="6972649" y="4185377"/>
            <a:ext cx="2139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19E25873-E20D-491E-BEAD-55F008B50710}"/>
              </a:ext>
              <a:ext uri="{C183D7F6-B498-43B3-948B-1728B52AA6E4}">
                <adec:decorative xmlns:adec="http://schemas.microsoft.com/office/drawing/2017/decorative" xmlns="" val="1"/>
              </a:ext>
            </a:extLst>
          </p:cNvPr>
          <p:cNvCxnSpPr>
            <a:cxnSpLocks/>
            <a:endCxn id="18" idx="1"/>
          </p:cNvCxnSpPr>
          <p:nvPr/>
        </p:nvCxnSpPr>
        <p:spPr>
          <a:xfrm>
            <a:off x="8385529" y="4172506"/>
            <a:ext cx="154021" cy="115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3A5CBD0B-ECF5-4EE6-BC39-777F772F7F78}"/>
              </a:ext>
              <a:ext uri="{C183D7F6-B498-43B3-948B-1728B52AA6E4}">
                <adec:decorative xmlns:adec="http://schemas.microsoft.com/office/drawing/2017/decorative" xmlns="" val="1"/>
              </a:ext>
            </a:extLst>
          </p:cNvPr>
          <p:cNvCxnSpPr>
            <a:cxnSpLocks/>
            <a:endCxn id="19" idx="1"/>
          </p:cNvCxnSpPr>
          <p:nvPr/>
        </p:nvCxnSpPr>
        <p:spPr>
          <a:xfrm>
            <a:off x="9357220" y="4172506"/>
            <a:ext cx="259686" cy="115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052097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YOUR ROLE AS AN INVESTIGATOR</a:t>
            </a:r>
            <a:endParaRPr lang="en-US" dirty="0"/>
          </a:p>
        </p:txBody>
      </p:sp>
      <p:sp>
        <p:nvSpPr>
          <p:cNvPr id="3" name="Content Placeholder 2"/>
          <p:cNvSpPr>
            <a:spLocks noGrp="1"/>
          </p:cNvSpPr>
          <p:nvPr>
            <p:ph idx="1"/>
          </p:nvPr>
        </p:nvSpPr>
        <p:spPr>
          <a:xfrm>
            <a:off x="1981200" y="1524000"/>
            <a:ext cx="8229600" cy="4785360"/>
          </a:xfrm>
        </p:spPr>
        <p:txBody>
          <a:bodyPr>
            <a:normAutofit/>
          </a:bodyPr>
          <a:lstStyle/>
          <a:p>
            <a:r>
              <a:rPr lang="en-US" sz="2000" dirty="0"/>
              <a:t>Your job as an investigator is to conduct an impartial investigation, collect the relevant facts—whether they support guilt or innocence—and summarize what you have found fairly and objectively for the Title IX Coordinator.</a:t>
            </a:r>
          </a:p>
          <a:p>
            <a:r>
              <a:rPr lang="en-US" sz="2000" dirty="0"/>
              <a:t>You </a:t>
            </a:r>
            <a:r>
              <a:rPr lang="en-US" sz="2000" b="1" dirty="0"/>
              <a:t>may not </a:t>
            </a:r>
            <a:r>
              <a:rPr lang="en-US" sz="2000" dirty="0"/>
              <a:t>serve either as an advocate for a party or as an adjudicator. That would constitute a conflict of interest.</a:t>
            </a:r>
          </a:p>
          <a:p>
            <a:r>
              <a:rPr lang="en-US" sz="2000" dirty="0"/>
              <a:t>You must strive to be unbiased. If you feel you have a bias for or against an individual, a group, or a general side (complainants/respondents), you must let the Title IX Coordinator know and recuse yourself.</a:t>
            </a:r>
          </a:p>
          <a:p>
            <a:r>
              <a:rPr lang="en-US" sz="2000" dirty="0"/>
              <a:t>Being unbiased doesn’t mean you don’t draw conclusions. While the ultimate outcome is decided by an adjudicator, you may be asked to draw conclusions about relevance, credibility, and other issues in some situations—for example, in helping the Coordinator prepare the Investigative Report. Your conclusions must be based on a fair and objective assessment of the evidence.</a:t>
            </a:r>
          </a:p>
          <a:p>
            <a:pPr marL="137160" indent="0" algn="just">
              <a:buNone/>
            </a:pPr>
            <a:endParaRPr lang="en-US" sz="2000" dirty="0"/>
          </a:p>
        </p:txBody>
      </p:sp>
    </p:spTree>
    <p:extLst>
      <p:ext uri="{BB962C8B-B14F-4D97-AF65-F5344CB8AC3E}">
        <p14:creationId xmlns:p14="http://schemas.microsoft.com/office/powerpoint/2010/main" val="1255762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INVESTIGATION OVERVIEW</a:t>
            </a:r>
            <a:endParaRPr lang="en-US" dirty="0"/>
          </a:p>
        </p:txBody>
      </p:sp>
      <p:sp>
        <p:nvSpPr>
          <p:cNvPr id="3" name="Content Placeholder 2"/>
          <p:cNvSpPr>
            <a:spLocks noGrp="1"/>
          </p:cNvSpPr>
          <p:nvPr>
            <p:ph idx="1"/>
          </p:nvPr>
        </p:nvSpPr>
        <p:spPr>
          <a:xfrm>
            <a:off x="1981200" y="1524000"/>
            <a:ext cx="8229600" cy="4785360"/>
          </a:xfrm>
        </p:spPr>
        <p:txBody>
          <a:bodyPr>
            <a:normAutofit fontScale="92500" lnSpcReduction="10000"/>
          </a:bodyPr>
          <a:lstStyle/>
          <a:p>
            <a:r>
              <a:rPr lang="en-US" sz="2000" b="1" dirty="0"/>
              <a:t>Burden on Institution: “</a:t>
            </a:r>
            <a:r>
              <a:rPr lang="en-US" sz="2000" dirty="0"/>
              <a:t>The burden of proof and the burden of gathering evidence sufficient to reach a determination regarding responsibility rests on the recipient and not on the parties.” (106.45(b)(5)(</a:t>
            </a:r>
            <a:r>
              <a:rPr lang="en-US" sz="2000" dirty="0" err="1"/>
              <a:t>i</a:t>
            </a:r>
            <a:r>
              <a:rPr lang="en-US" sz="2000" dirty="0"/>
              <a:t>))</a:t>
            </a:r>
          </a:p>
          <a:p>
            <a:r>
              <a:rPr lang="en-US" sz="2000" dirty="0"/>
              <a:t>You cannot simply ask the parties to provide all relevant evidence, as they may not know what that means. However, you generally cannot compel cooperation, which means the parties bear the responsibility of providing information that they are in the best position to know or provide.</a:t>
            </a:r>
          </a:p>
          <a:p>
            <a:r>
              <a:rPr lang="en-US" sz="2000" dirty="0"/>
              <a:t>Try to ask more specific questions: </a:t>
            </a:r>
          </a:p>
          <a:p>
            <a:pPr lvl="1"/>
            <a:r>
              <a:rPr lang="en-US" sz="1700" dirty="0"/>
              <a:t>Are there texts, social media messages, emails? </a:t>
            </a:r>
          </a:p>
          <a:p>
            <a:pPr lvl="1"/>
            <a:r>
              <a:rPr lang="en-US" sz="1700" dirty="0"/>
              <a:t>Are there names of witnesses? People who were there shortly beforehand or shortly after? People to whom the parties described the events very shortly after they happened?</a:t>
            </a:r>
          </a:p>
          <a:p>
            <a:r>
              <a:rPr lang="en-US" sz="2000" dirty="0"/>
              <a:t>Where relevant, you should independently follow up on leads—e.g., locations that might have security footage if there is reason to believe it may reveal pertinent information.</a:t>
            </a:r>
          </a:p>
          <a:p>
            <a:r>
              <a:rPr lang="en-US" sz="2000" dirty="0"/>
              <a:t>You are not required to be perfect, or be law enforcement, but you must make a good faith effort.</a:t>
            </a:r>
          </a:p>
          <a:p>
            <a:pPr marL="137160" indent="0" algn="just">
              <a:buNone/>
            </a:pPr>
            <a:endParaRPr lang="en-US" sz="2000" dirty="0"/>
          </a:p>
        </p:txBody>
      </p:sp>
    </p:spTree>
    <p:extLst>
      <p:ext uri="{BB962C8B-B14F-4D97-AF65-F5344CB8AC3E}">
        <p14:creationId xmlns:p14="http://schemas.microsoft.com/office/powerpoint/2010/main" val="981985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INVESTIGATION PROCEDURE</a:t>
            </a:r>
            <a:endParaRPr lang="en-US" dirty="0"/>
          </a:p>
        </p:txBody>
      </p:sp>
      <p:sp>
        <p:nvSpPr>
          <p:cNvPr id="3" name="Content Placeholder 2"/>
          <p:cNvSpPr>
            <a:spLocks noGrp="1"/>
          </p:cNvSpPr>
          <p:nvPr>
            <p:ph idx="1"/>
          </p:nvPr>
        </p:nvSpPr>
        <p:spPr>
          <a:xfrm>
            <a:off x="1981200" y="1524000"/>
            <a:ext cx="8229600" cy="4785360"/>
          </a:xfrm>
        </p:spPr>
        <p:txBody>
          <a:bodyPr>
            <a:normAutofit fontScale="85000" lnSpcReduction="20000"/>
          </a:bodyPr>
          <a:lstStyle/>
          <a:p>
            <a:r>
              <a:rPr lang="en-US" sz="2900" b="1" dirty="0">
                <a:solidFill>
                  <a:srgbClr val="FFFF00"/>
                </a:solidFill>
              </a:rPr>
              <a:t>Advance notice</a:t>
            </a:r>
            <a:r>
              <a:rPr lang="en-US" sz="2900" b="1" dirty="0"/>
              <a:t>: </a:t>
            </a:r>
            <a:r>
              <a:rPr lang="en-US" sz="2900" dirty="0"/>
              <a:t>Parties must be informed in writing of all meetings of any kind related to the investigation, including investigative interviews.  This means “date, time, location, and purpose.”  Notice must be sufficiently early to allow “sufficient time for the party to prepare.” Under new regulations, this means at least 24 hours in advance.</a:t>
            </a:r>
          </a:p>
          <a:p>
            <a:r>
              <a:rPr lang="en-US" sz="2900" b="1" dirty="0">
                <a:solidFill>
                  <a:srgbClr val="FFFF00"/>
                </a:solidFill>
              </a:rPr>
              <a:t>Advisors</a:t>
            </a:r>
            <a:r>
              <a:rPr lang="en-US" sz="2900" b="1" dirty="0"/>
              <a:t>: </a:t>
            </a:r>
            <a:r>
              <a:rPr lang="en-US" sz="2900" dirty="0"/>
              <a:t>Parties must be informed in writing of their right to be accompanied to all meetings by an advisor of their choice.</a:t>
            </a:r>
          </a:p>
          <a:p>
            <a:r>
              <a:rPr lang="en-US" sz="2900" b="1" dirty="0">
                <a:solidFill>
                  <a:srgbClr val="FFFF00"/>
                </a:solidFill>
              </a:rPr>
              <a:t>Parties must be permitted to view the evidence collected</a:t>
            </a:r>
            <a:r>
              <a:rPr lang="en-US" sz="2900" b="1" dirty="0"/>
              <a:t>.</a:t>
            </a:r>
            <a:r>
              <a:rPr lang="en-US" sz="2900" dirty="0"/>
              <a:t> This normally occurs through the pre-hearing report, but they may also request to review it sooner via written request to the Title IX Coordinator. The general rule is, try to be as evenhanded as possible given the particular facts of the case.</a:t>
            </a:r>
          </a:p>
          <a:p>
            <a:r>
              <a:rPr lang="en-US" sz="2900" b="1" dirty="0">
                <a:solidFill>
                  <a:srgbClr val="FFFF00"/>
                </a:solidFill>
              </a:rPr>
              <a:t>Basic Rule of Thumb</a:t>
            </a:r>
            <a:r>
              <a:rPr lang="en-US" sz="2900" b="1" dirty="0"/>
              <a:t>:</a:t>
            </a:r>
            <a:r>
              <a:rPr lang="en-US" sz="2900" dirty="0"/>
              <a:t> If you are at all in doubt, call the Title IX Coordinator.</a:t>
            </a:r>
          </a:p>
        </p:txBody>
      </p:sp>
    </p:spTree>
    <p:extLst>
      <p:ext uri="{BB962C8B-B14F-4D97-AF65-F5344CB8AC3E}">
        <p14:creationId xmlns:p14="http://schemas.microsoft.com/office/powerpoint/2010/main" val="1099071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INVESTIGATION TIPS</a:t>
            </a:r>
            <a:endParaRPr lang="en-US" dirty="0"/>
          </a:p>
        </p:txBody>
      </p:sp>
      <p:sp>
        <p:nvSpPr>
          <p:cNvPr id="3" name="Content Placeholder 2"/>
          <p:cNvSpPr>
            <a:spLocks noGrp="1"/>
          </p:cNvSpPr>
          <p:nvPr>
            <p:ph idx="1"/>
          </p:nvPr>
        </p:nvSpPr>
        <p:spPr>
          <a:xfrm>
            <a:off x="1981200" y="1524000"/>
            <a:ext cx="8229600" cy="4785360"/>
          </a:xfrm>
        </p:spPr>
        <p:txBody>
          <a:bodyPr>
            <a:normAutofit fontScale="47500" lnSpcReduction="20000"/>
          </a:bodyPr>
          <a:lstStyle/>
          <a:p>
            <a:r>
              <a:rPr lang="en-US" sz="3400" b="1" dirty="0">
                <a:solidFill>
                  <a:srgbClr val="FFFF00"/>
                </a:solidFill>
              </a:rPr>
              <a:t>The default order for investigation usually looks something like</a:t>
            </a:r>
            <a:r>
              <a:rPr lang="en-US" sz="3400" dirty="0"/>
              <a:t>:</a:t>
            </a:r>
          </a:p>
          <a:p>
            <a:pPr lvl="1"/>
            <a:r>
              <a:rPr lang="en-US" sz="3400" dirty="0"/>
              <a:t>Receive formal complaint and provide written notices.</a:t>
            </a:r>
          </a:p>
          <a:p>
            <a:pPr lvl="1"/>
            <a:r>
              <a:rPr lang="en-US" sz="3400" dirty="0"/>
              <a:t>Interview complainant.</a:t>
            </a:r>
          </a:p>
          <a:p>
            <a:pPr lvl="1"/>
            <a:r>
              <a:rPr lang="en-US" sz="3400" dirty="0"/>
              <a:t>Interview respondent.</a:t>
            </a:r>
          </a:p>
          <a:p>
            <a:pPr lvl="1"/>
            <a:r>
              <a:rPr lang="en-US" sz="3400" dirty="0"/>
              <a:t>Based on initial interviews (1) gather any documentary evidence; (2) identify and schedule interviews of potential witnesses.</a:t>
            </a:r>
          </a:p>
          <a:p>
            <a:pPr lvl="1"/>
            <a:r>
              <a:rPr lang="en-US" sz="3400" dirty="0"/>
              <a:t>Interview potential witnesses.</a:t>
            </a:r>
          </a:p>
          <a:p>
            <a:pPr lvl="1"/>
            <a:r>
              <a:rPr lang="en-US" sz="3400" dirty="0"/>
              <a:t>After reviewing documentary evidence and witness interviews, re-interview complainant and then respondent. This interview should focus on identifying any inconsistencies or potential weaknesses and giving parties an opportunity to address them.</a:t>
            </a:r>
          </a:p>
          <a:p>
            <a:r>
              <a:rPr lang="en-US" sz="2900" dirty="0"/>
              <a:t>The timeline for investigation and adjudication is now “reasonably prompt”, which provides some flexibility. </a:t>
            </a:r>
          </a:p>
          <a:p>
            <a:r>
              <a:rPr lang="en-US" sz="2900" dirty="0"/>
              <a:t>Where possible, interviews should </a:t>
            </a:r>
            <a:r>
              <a:rPr lang="en-US" sz="2900" b="1" i="1" dirty="0"/>
              <a:t>either </a:t>
            </a:r>
            <a:r>
              <a:rPr lang="en-US" sz="2900" dirty="0"/>
              <a:t>be witnessed by an additional institution employee </a:t>
            </a:r>
            <a:r>
              <a:rPr lang="en-US" sz="2900" b="1" i="1" dirty="0"/>
              <a:t>or </a:t>
            </a:r>
            <a:r>
              <a:rPr lang="en-US" sz="2900" dirty="0"/>
              <a:t>be recorded. Parties do change their stories, and you need to be able to verify what was said. There may be some exceptions, such as follow-up interviews to clear up minor details.</a:t>
            </a:r>
          </a:p>
          <a:p>
            <a:r>
              <a:rPr lang="en-US" sz="2900" dirty="0"/>
              <a:t>Strong note-taking is important. Notes should be accurate and fair. Pause the interview as needed to make sure you are getting all relevant information.</a:t>
            </a:r>
          </a:p>
          <a:p>
            <a:r>
              <a:rPr lang="en-US" sz="2900" dirty="0"/>
              <a:t>Be transparent with the parties. In some cases, an investigator may need to convey the opposing party’s strongest position will be, and give the interviewee an opportunity to respond.  This will help you uncover red herring issues and focus on the points and evidence that matter.</a:t>
            </a:r>
          </a:p>
          <a:p>
            <a:endParaRPr lang="en-US" sz="2900" dirty="0"/>
          </a:p>
        </p:txBody>
      </p:sp>
    </p:spTree>
    <p:extLst>
      <p:ext uri="{BB962C8B-B14F-4D97-AF65-F5344CB8AC3E}">
        <p14:creationId xmlns:p14="http://schemas.microsoft.com/office/powerpoint/2010/main" val="730260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INVESTIGATION TIPS (cont.)</a:t>
            </a:r>
            <a:endParaRPr lang="en-US" dirty="0"/>
          </a:p>
        </p:txBody>
      </p:sp>
      <p:sp>
        <p:nvSpPr>
          <p:cNvPr id="3" name="Content Placeholder 2"/>
          <p:cNvSpPr>
            <a:spLocks noGrp="1"/>
          </p:cNvSpPr>
          <p:nvPr>
            <p:ph idx="1"/>
          </p:nvPr>
        </p:nvSpPr>
        <p:spPr>
          <a:xfrm>
            <a:off x="1981200" y="1524000"/>
            <a:ext cx="8229600" cy="4785360"/>
          </a:xfrm>
        </p:spPr>
        <p:txBody>
          <a:bodyPr>
            <a:normAutofit/>
          </a:bodyPr>
          <a:lstStyle/>
          <a:p>
            <a:r>
              <a:rPr lang="en-US" sz="1600" dirty="0"/>
              <a:t>As an investigator, your role is neither prosecutor nor defense counsel. You are an objective and impartial fact-gatherer.</a:t>
            </a:r>
          </a:p>
          <a:p>
            <a:r>
              <a:rPr lang="en-US" sz="1600" dirty="0"/>
              <a:t>Personal experiences, biases, or empathy cannot change the way you approach an investigation. </a:t>
            </a:r>
          </a:p>
          <a:p>
            <a:r>
              <a:rPr lang="en-US" sz="1600" dirty="0"/>
              <a:t>It is possible to balance compassion and investigative rigor. During initial interviews, the best approach is to allow each party to tell their story in the manner they see fit, then to follow up with specific questions to fill in details.</a:t>
            </a:r>
          </a:p>
          <a:p>
            <a:r>
              <a:rPr lang="en-US" sz="1600" dirty="0"/>
              <a:t>Interviews generally should not be games of “gotcha,” in which investigators try to catch parties in contradictions. </a:t>
            </a:r>
          </a:p>
          <a:p>
            <a:r>
              <a:rPr lang="en-US" sz="1600" dirty="0"/>
              <a:t>If a statement seems inconsistent or contradicted by evidence, the best practice is to tell the interviewee your concern and give them an opportunity to provide an explanation.  If a story doesn’t hold together, that will become clear in time without the need for aggressive interrogation.</a:t>
            </a:r>
          </a:p>
          <a:p>
            <a:r>
              <a:rPr lang="en-US" sz="1600" dirty="0"/>
              <a:t>Understand that both parties likely are under great stress. Provide ample time for them to answer, and understand that brief confusion or lack of recollection is not, in itself, evidence of fabrication.</a:t>
            </a:r>
          </a:p>
          <a:p>
            <a:r>
              <a:rPr lang="en-US" sz="1600" dirty="0"/>
              <a:t>However, the mere fact that a party cannot recall information or has trouble recounting events should not be viewed as evidence of trauma suggesting that sexual violence occurred.</a:t>
            </a:r>
          </a:p>
          <a:p>
            <a:endParaRPr lang="en-US" sz="2000" dirty="0"/>
          </a:p>
        </p:txBody>
      </p:sp>
    </p:spTree>
    <p:extLst>
      <p:ext uri="{BB962C8B-B14F-4D97-AF65-F5344CB8AC3E}">
        <p14:creationId xmlns:p14="http://schemas.microsoft.com/office/powerpoint/2010/main" val="3925845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Introduction:</a:t>
            </a:r>
            <a:endParaRPr lang="en-US" sz="5400" b="1" dirty="0"/>
          </a:p>
        </p:txBody>
      </p:sp>
      <p:sp>
        <p:nvSpPr>
          <p:cNvPr id="3" name="Content Placeholder 2"/>
          <p:cNvSpPr>
            <a:spLocks noGrp="1"/>
          </p:cNvSpPr>
          <p:nvPr>
            <p:ph idx="1"/>
          </p:nvPr>
        </p:nvSpPr>
        <p:spPr>
          <a:xfrm>
            <a:off x="1981200" y="1905000"/>
            <a:ext cx="8229600" cy="4404360"/>
          </a:xfrm>
        </p:spPr>
        <p:txBody>
          <a:bodyPr>
            <a:normAutofit/>
          </a:bodyPr>
          <a:lstStyle/>
          <a:p>
            <a:r>
              <a:rPr lang="en-US" b="1" dirty="0"/>
              <a:t>What is Title IX</a:t>
            </a:r>
          </a:p>
          <a:p>
            <a:r>
              <a:rPr lang="en-US" b="1" dirty="0"/>
              <a:t>Purpose of the Title IX Procedures</a:t>
            </a:r>
          </a:p>
          <a:p>
            <a:r>
              <a:rPr lang="en-US" b="1" dirty="0"/>
              <a:t>Training Requirement </a:t>
            </a:r>
          </a:p>
          <a:p>
            <a:r>
              <a:rPr lang="en-US" b="1" dirty="0"/>
              <a:t>Definitions – What is covered under Title IX</a:t>
            </a:r>
          </a:p>
          <a:p>
            <a:r>
              <a:rPr lang="en-US" b="1" dirty="0"/>
              <a:t>Investigator’s role</a:t>
            </a:r>
          </a:p>
          <a:p>
            <a:r>
              <a:rPr lang="en-US" b="1" dirty="0"/>
              <a:t>Advisor’s role during the hearing </a:t>
            </a:r>
          </a:p>
          <a:p>
            <a:r>
              <a:rPr lang="en-US" b="1" dirty="0"/>
              <a:t>The hearing process</a:t>
            </a:r>
          </a:p>
          <a:p>
            <a:r>
              <a:rPr lang="en-US" b="1" dirty="0"/>
              <a:t>Post-hearing process </a:t>
            </a:r>
          </a:p>
        </p:txBody>
      </p:sp>
    </p:spTree>
    <p:extLst>
      <p:ext uri="{BB962C8B-B14F-4D97-AF65-F5344CB8AC3E}">
        <p14:creationId xmlns:p14="http://schemas.microsoft.com/office/powerpoint/2010/main" val="2909731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Irrelevant Questions</a:t>
            </a:r>
            <a:endParaRPr lang="en-US" b="1" dirty="0"/>
          </a:p>
        </p:txBody>
      </p:sp>
      <p:sp>
        <p:nvSpPr>
          <p:cNvPr id="3" name="Content Placeholder 2"/>
          <p:cNvSpPr>
            <a:spLocks noGrp="1"/>
          </p:cNvSpPr>
          <p:nvPr>
            <p:ph idx="1"/>
          </p:nvPr>
        </p:nvSpPr>
        <p:spPr/>
        <p:txBody>
          <a:bodyPr>
            <a:normAutofit/>
          </a:bodyPr>
          <a:lstStyle/>
          <a:p>
            <a:pPr algn="just">
              <a:buFont typeface="Arial" panose="020B0604020202020204" pitchFamily="34" charset="0"/>
              <a:buChar char="•"/>
            </a:pPr>
            <a:r>
              <a:rPr lang="en-US" sz="2400" b="1" dirty="0"/>
              <a:t>Questions and evidence about the complainant’s sexual predisposition or prior sexual behavior are not relevant, unless such questions and evidence about the complainant’s prior sexual behavior are offered to prove:</a:t>
            </a:r>
          </a:p>
          <a:p>
            <a:pPr marL="594360" indent="-457200" algn="just">
              <a:buAutoNum type="arabicParenBoth"/>
            </a:pPr>
            <a:r>
              <a:rPr lang="en-US" sz="2400" b="1" dirty="0"/>
              <a:t>that someone other than the respondent committed the conduct alleged; or</a:t>
            </a:r>
          </a:p>
          <a:p>
            <a:pPr marL="594360" indent="-457200" algn="just">
              <a:buAutoNum type="arabicParenBoth"/>
            </a:pPr>
            <a:r>
              <a:rPr lang="en-US" sz="2400" b="1" dirty="0"/>
              <a:t>the questions and evidence concern specific incidents of the complainant’s prior sexual behavior with respect to the respondent and are offered to prove consent.</a:t>
            </a:r>
          </a:p>
          <a:p>
            <a:pPr lvl="0" algn="just">
              <a:buClr>
                <a:prstClr val="white">
                  <a:shade val="95000"/>
                </a:prstClr>
              </a:buClr>
              <a:buFont typeface="Arial" panose="020B0604020202020204" pitchFamily="34" charset="0"/>
              <a:buChar char="•"/>
            </a:pPr>
            <a:r>
              <a:rPr lang="en-US" sz="2400" b="1" dirty="0"/>
              <a:t>Questions that are duplicative or repetitive are also irrelevant.</a:t>
            </a:r>
          </a:p>
          <a:p>
            <a:pPr marL="137160" indent="0" algn="just">
              <a:buNone/>
            </a:pPr>
            <a:endParaRPr lang="en-US" sz="2000" dirty="0"/>
          </a:p>
        </p:txBody>
      </p:sp>
    </p:spTree>
    <p:extLst>
      <p:ext uri="{BB962C8B-B14F-4D97-AF65-F5344CB8AC3E}">
        <p14:creationId xmlns:p14="http://schemas.microsoft.com/office/powerpoint/2010/main" val="2566502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Irrelevant Questions:</a:t>
            </a:r>
            <a:br>
              <a:rPr lang="en-US" dirty="0"/>
            </a:br>
            <a:r>
              <a:rPr lang="en-US" dirty="0"/>
              <a:t>Questions Not Permitted </a:t>
            </a:r>
            <a:endParaRPr lang="en-US" b="1" dirty="0"/>
          </a:p>
        </p:txBody>
      </p:sp>
      <p:sp>
        <p:nvSpPr>
          <p:cNvPr id="3" name="Content Placeholder 2"/>
          <p:cNvSpPr>
            <a:spLocks noGrp="1"/>
          </p:cNvSpPr>
          <p:nvPr>
            <p:ph idx="1"/>
          </p:nvPr>
        </p:nvSpPr>
        <p:spPr>
          <a:xfrm>
            <a:off x="1981200" y="2133600"/>
            <a:ext cx="8229600" cy="4175760"/>
          </a:xfrm>
        </p:spPr>
        <p:txBody>
          <a:bodyPr>
            <a:normAutofit/>
          </a:bodyPr>
          <a:lstStyle/>
          <a:p>
            <a:pPr algn="just">
              <a:buFont typeface="Arial" panose="020B0604020202020204" pitchFamily="34" charset="0"/>
              <a:buChar char="•"/>
            </a:pPr>
            <a:r>
              <a:rPr lang="en-US" sz="2400" b="1" dirty="0"/>
              <a:t>Questions that seek information about any party’s medical, psychological, and similar records are not permitted unless the party has given written consent.</a:t>
            </a:r>
          </a:p>
          <a:p>
            <a:pPr marL="137160" indent="0" algn="just">
              <a:buNone/>
            </a:pPr>
            <a:endParaRPr lang="en-US" sz="2400" b="1" dirty="0"/>
          </a:p>
          <a:p>
            <a:pPr algn="just">
              <a:buFont typeface="Arial" panose="020B0604020202020204" pitchFamily="34" charset="0"/>
              <a:buChar char="•"/>
            </a:pPr>
            <a:r>
              <a:rPr lang="en-US" sz="2400" b="1" dirty="0"/>
              <a:t>Questions regarding statements of personal opinion or statements as to any party’s general reputation for any character trait are not relevant. </a:t>
            </a:r>
            <a:endParaRPr lang="en-US" sz="2400" dirty="0"/>
          </a:p>
        </p:txBody>
      </p:sp>
    </p:spTree>
    <p:extLst>
      <p:ext uri="{BB962C8B-B14F-4D97-AF65-F5344CB8AC3E}">
        <p14:creationId xmlns:p14="http://schemas.microsoft.com/office/powerpoint/2010/main" val="3750802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Hearing Process:</a:t>
            </a:r>
            <a:br>
              <a:rPr lang="en-US" dirty="0"/>
            </a:br>
            <a:r>
              <a:rPr lang="en-US" dirty="0"/>
              <a:t>Standard of Review</a:t>
            </a:r>
            <a:endParaRPr lang="en-US" b="1" dirty="0"/>
          </a:p>
        </p:txBody>
      </p:sp>
      <p:sp>
        <p:nvSpPr>
          <p:cNvPr id="3" name="Content Placeholder 2"/>
          <p:cNvSpPr>
            <a:spLocks noGrp="1"/>
          </p:cNvSpPr>
          <p:nvPr>
            <p:ph idx="1"/>
          </p:nvPr>
        </p:nvSpPr>
        <p:spPr/>
        <p:txBody>
          <a:bodyPr>
            <a:normAutofit/>
          </a:bodyPr>
          <a:lstStyle/>
          <a:p>
            <a:pPr marL="137160" indent="0" algn="just">
              <a:buNone/>
            </a:pPr>
            <a:endParaRPr lang="en-US" b="1" dirty="0"/>
          </a:p>
          <a:p>
            <a:pPr marL="137160" indent="0" algn="just">
              <a:buNone/>
            </a:pPr>
            <a:r>
              <a:rPr lang="en-US" b="1" dirty="0"/>
              <a:t>In order to determine whether the respondent has violated the University’s Sexual Misconduct Policy, the standard of proof required is by a  preponderance of the evidence, i.e. the evidence demonstrates that it is more likely than not that the conduct occurred.  </a:t>
            </a:r>
          </a:p>
          <a:p>
            <a:pPr marL="0" indent="0">
              <a:buNone/>
            </a:pPr>
            <a:endParaRPr lang="en-US" b="1" dirty="0"/>
          </a:p>
        </p:txBody>
      </p:sp>
    </p:spTree>
    <p:extLst>
      <p:ext uri="{BB962C8B-B14F-4D97-AF65-F5344CB8AC3E}">
        <p14:creationId xmlns:p14="http://schemas.microsoft.com/office/powerpoint/2010/main" val="2288360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Unlawful discrimination and</a:t>
            </a:r>
            <a:br>
              <a:rPr lang="en-US" sz="3600" b="1" dirty="0"/>
            </a:br>
            <a:r>
              <a:rPr lang="en-US" sz="3600" b="1" dirty="0"/>
              <a:t>harassment</a:t>
            </a:r>
            <a:endParaRPr lang="en-US" b="1" dirty="0"/>
          </a:p>
        </p:txBody>
      </p:sp>
      <p:sp>
        <p:nvSpPr>
          <p:cNvPr id="3" name="Content Placeholder 2"/>
          <p:cNvSpPr>
            <a:spLocks noGrp="1"/>
          </p:cNvSpPr>
          <p:nvPr>
            <p:ph idx="1"/>
          </p:nvPr>
        </p:nvSpPr>
        <p:spPr>
          <a:xfrm>
            <a:off x="815247" y="2011364"/>
            <a:ext cx="10190603" cy="4465637"/>
          </a:xfrm>
        </p:spPr>
        <p:txBody>
          <a:bodyPr/>
          <a:lstStyle/>
          <a:p>
            <a:pPr marL="0" lvl="0" indent="0" defTabSz="457200" fontAlgn="auto">
              <a:lnSpc>
                <a:spcPct val="100000"/>
              </a:lnSpc>
              <a:spcBef>
                <a:spcPct val="20000"/>
              </a:spcBef>
              <a:spcAft>
                <a:spcPts val="600"/>
              </a:spcAft>
              <a:buClr>
                <a:prstClr val="white"/>
              </a:buClr>
              <a:buSzPct val="80000"/>
              <a:buNone/>
            </a:pPr>
            <a:r>
              <a:rPr lang="en-US" sz="2400" b="1" dirty="0">
                <a:solidFill>
                  <a:prstClr val="white"/>
                </a:solidFill>
                <a:latin typeface="Century Gothic" panose="020B0502020202020204"/>
              </a:rPr>
              <a:t>	</a:t>
            </a:r>
            <a:r>
              <a:rPr lang="en-US" sz="2800" b="1" dirty="0">
                <a:solidFill>
                  <a:prstClr val="white"/>
                </a:solidFill>
                <a:latin typeface="Century Gothic" panose="020B0502020202020204"/>
              </a:rPr>
              <a:t>The University is dedicated to enforcing civil rights laws to protect all students from unlawful discrimination and harassment based on </a:t>
            </a:r>
            <a:r>
              <a:rPr lang="en-US" sz="2800" b="1" dirty="0">
                <a:solidFill>
                  <a:srgbClr val="FFFF00"/>
                </a:solidFill>
                <a:latin typeface="Century Gothic" panose="020B0502020202020204"/>
              </a:rPr>
              <a:t>race, color, national origin, sex, disability,</a:t>
            </a:r>
            <a:r>
              <a:rPr lang="en-US" sz="2800" b="1" dirty="0">
                <a:solidFill>
                  <a:prstClr val="white"/>
                </a:solidFill>
                <a:latin typeface="Century Gothic" panose="020B0502020202020204"/>
              </a:rPr>
              <a:t> and</a:t>
            </a:r>
            <a:r>
              <a:rPr lang="en-US" sz="2800" b="1" dirty="0">
                <a:solidFill>
                  <a:srgbClr val="146194">
                    <a:lumMod val="75000"/>
                  </a:srgbClr>
                </a:solidFill>
                <a:latin typeface="Century Gothic" panose="020B0502020202020204"/>
              </a:rPr>
              <a:t> </a:t>
            </a:r>
            <a:r>
              <a:rPr lang="en-US" sz="2800" b="1" dirty="0">
                <a:solidFill>
                  <a:srgbClr val="FFFF00"/>
                </a:solidFill>
                <a:latin typeface="Century Gothic" panose="020B0502020202020204"/>
              </a:rPr>
              <a:t>age.</a:t>
            </a:r>
            <a:r>
              <a:rPr lang="en-US" sz="2800" b="1" dirty="0">
                <a:solidFill>
                  <a:srgbClr val="146194">
                    <a:lumMod val="75000"/>
                  </a:srgbClr>
                </a:solidFill>
                <a:latin typeface="Century Gothic" panose="020B0502020202020204"/>
              </a:rPr>
              <a:t>  </a:t>
            </a:r>
          </a:p>
          <a:p>
            <a:pPr marL="0" lvl="0" indent="0" defTabSz="457200" fontAlgn="auto">
              <a:lnSpc>
                <a:spcPct val="100000"/>
              </a:lnSpc>
              <a:spcBef>
                <a:spcPct val="20000"/>
              </a:spcBef>
              <a:spcAft>
                <a:spcPts val="600"/>
              </a:spcAft>
              <a:buClr>
                <a:prstClr val="white"/>
              </a:buClr>
              <a:buSzPct val="80000"/>
              <a:buNone/>
            </a:pPr>
            <a:endParaRPr lang="en-US" sz="2800" b="1" dirty="0">
              <a:solidFill>
                <a:srgbClr val="146194">
                  <a:lumMod val="75000"/>
                </a:srgbClr>
              </a:solidFill>
              <a:latin typeface="Century Gothic" panose="020B0502020202020204"/>
            </a:endParaRPr>
          </a:p>
          <a:p>
            <a:pPr marL="0" lvl="0" indent="0" defTabSz="457200" fontAlgn="auto">
              <a:lnSpc>
                <a:spcPct val="100000"/>
              </a:lnSpc>
              <a:spcBef>
                <a:spcPct val="20000"/>
              </a:spcBef>
              <a:spcAft>
                <a:spcPts val="600"/>
              </a:spcAft>
              <a:buClr>
                <a:prstClr val="white"/>
              </a:buClr>
              <a:buSzPct val="80000"/>
              <a:buNone/>
            </a:pPr>
            <a:r>
              <a:rPr lang="en-US" sz="2800" b="1" dirty="0">
                <a:solidFill>
                  <a:prstClr val="white"/>
                </a:solidFill>
                <a:latin typeface="Century Gothic" panose="020B0502020202020204"/>
              </a:rPr>
              <a:t>	This includes students who are </a:t>
            </a:r>
            <a:r>
              <a:rPr lang="en-US" sz="2800" b="1" dirty="0">
                <a:solidFill>
                  <a:srgbClr val="FFFF00"/>
                </a:solidFill>
                <a:latin typeface="Century Gothic" panose="020B0502020202020204"/>
              </a:rPr>
              <a:t>lesbian, gay, bisexual, transgender, queer, questioning, asexual, intersex, </a:t>
            </a:r>
            <a:r>
              <a:rPr lang="en-US" sz="2800" b="1" dirty="0" err="1">
                <a:solidFill>
                  <a:srgbClr val="FFFF00"/>
                </a:solidFill>
                <a:latin typeface="Century Gothic" panose="020B0502020202020204"/>
              </a:rPr>
              <a:t>nonbinary</a:t>
            </a:r>
            <a:r>
              <a:rPr lang="en-US" sz="2800" b="1" dirty="0">
                <a:solidFill>
                  <a:srgbClr val="FFFF00"/>
                </a:solidFill>
                <a:latin typeface="Century Gothic" panose="020B0502020202020204"/>
              </a:rPr>
              <a:t>,</a:t>
            </a:r>
            <a:r>
              <a:rPr lang="en-US" sz="2800" b="1" dirty="0">
                <a:solidFill>
                  <a:prstClr val="white"/>
                </a:solidFill>
                <a:latin typeface="Century Gothic" panose="020B0502020202020204"/>
              </a:rPr>
              <a:t> and individuals who identify their sexual orientation or gender identity in other ways</a:t>
            </a:r>
            <a:r>
              <a:rPr lang="en-US" sz="2800" b="1" dirty="0">
                <a:solidFill>
                  <a:srgbClr val="146194">
                    <a:lumMod val="75000"/>
                  </a:srgbClr>
                </a:solidFill>
                <a:latin typeface="Century Gothic" panose="020B0502020202020204"/>
              </a:rPr>
              <a:t> </a:t>
            </a:r>
            <a:r>
              <a:rPr lang="en-US" sz="2800" b="1" dirty="0">
                <a:solidFill>
                  <a:srgbClr val="FFFF00"/>
                </a:solidFill>
                <a:latin typeface="Century Gothic" panose="020B0502020202020204"/>
              </a:rPr>
              <a:t>(LGBTQI+).</a:t>
            </a:r>
          </a:p>
          <a:p>
            <a:pPr marL="0" indent="0">
              <a:buNone/>
            </a:pPr>
            <a:endParaRPr lang="en-US" dirty="0"/>
          </a:p>
        </p:txBody>
      </p:sp>
    </p:spTree>
    <p:extLst>
      <p:ext uri="{BB962C8B-B14F-4D97-AF65-F5344CB8AC3E}">
        <p14:creationId xmlns:p14="http://schemas.microsoft.com/office/powerpoint/2010/main" val="4105436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Sexual harassment</a:t>
            </a:r>
          </a:p>
        </p:txBody>
      </p:sp>
      <p:sp>
        <p:nvSpPr>
          <p:cNvPr id="3" name="Content Placeholder 2"/>
          <p:cNvSpPr>
            <a:spLocks noGrp="1"/>
          </p:cNvSpPr>
          <p:nvPr>
            <p:ph idx="1"/>
          </p:nvPr>
        </p:nvSpPr>
        <p:spPr>
          <a:xfrm>
            <a:off x="1288973" y="2269474"/>
            <a:ext cx="9904164" cy="4512325"/>
          </a:xfrm>
        </p:spPr>
        <p:txBody>
          <a:bodyPr/>
          <a:lstStyle/>
          <a:p>
            <a:pPr marL="0" indent="0">
              <a:buNone/>
            </a:pPr>
            <a:r>
              <a:rPr lang="en-US" sz="2800" b="1" dirty="0">
                <a:solidFill>
                  <a:srgbClr val="FFFF00"/>
                </a:solidFill>
                <a:latin typeface="Century Gothic" panose="020B0502020202020204"/>
                <a:ea typeface="+mj-ea"/>
                <a:cs typeface="+mj-cs"/>
              </a:rPr>
              <a:t>	</a:t>
            </a:r>
            <a:r>
              <a:rPr lang="en-US" sz="3200" b="1" dirty="0">
                <a:solidFill>
                  <a:srgbClr val="FFFF00"/>
                </a:solidFill>
                <a:latin typeface="Century Gothic" panose="020B0502020202020204"/>
                <a:ea typeface="+mj-ea"/>
                <a:cs typeface="+mj-cs"/>
              </a:rPr>
              <a:t>Sexual Harassment </a:t>
            </a:r>
            <a:r>
              <a:rPr lang="en-US" sz="3200" b="1" dirty="0">
                <a:solidFill>
                  <a:prstClr val="white"/>
                </a:solidFill>
                <a:latin typeface="Century Gothic" panose="020B0502020202020204"/>
                <a:ea typeface="+mj-ea"/>
                <a:cs typeface="+mj-cs"/>
              </a:rPr>
              <a:t>is any unwelcome conduct that a reasonable person would find so severe, pervasive and objectively offensive that it denies a person equal education access.</a:t>
            </a:r>
            <a:br>
              <a:rPr lang="en-US" sz="3200" b="1" dirty="0">
                <a:solidFill>
                  <a:prstClr val="white"/>
                </a:solidFill>
                <a:latin typeface="Century Gothic" panose="020B0502020202020204"/>
                <a:ea typeface="+mj-ea"/>
                <a:cs typeface="+mj-cs"/>
              </a:rPr>
            </a:br>
            <a:r>
              <a:rPr lang="en-US" sz="3200" b="1" dirty="0">
                <a:solidFill>
                  <a:prstClr val="white"/>
                </a:solidFill>
                <a:latin typeface="Century Gothic" panose="020B0502020202020204"/>
                <a:ea typeface="+mj-ea"/>
                <a:cs typeface="+mj-cs"/>
              </a:rPr>
              <a:t/>
            </a:r>
            <a:br>
              <a:rPr lang="en-US" sz="3200" b="1" dirty="0">
                <a:solidFill>
                  <a:prstClr val="white"/>
                </a:solidFill>
                <a:latin typeface="Century Gothic" panose="020B0502020202020204"/>
                <a:ea typeface="+mj-ea"/>
                <a:cs typeface="+mj-cs"/>
              </a:rPr>
            </a:br>
            <a:r>
              <a:rPr lang="en-US" sz="3200" b="1" dirty="0">
                <a:solidFill>
                  <a:prstClr val="white"/>
                </a:solidFill>
                <a:latin typeface="Century Gothic" panose="020B0502020202020204"/>
                <a:ea typeface="+mj-ea"/>
                <a:cs typeface="+mj-cs"/>
              </a:rPr>
              <a:t>	</a:t>
            </a:r>
            <a:r>
              <a:rPr lang="en-US" sz="3200" b="1" dirty="0">
                <a:solidFill>
                  <a:srgbClr val="FFFF00"/>
                </a:solidFill>
                <a:latin typeface="Century Gothic" panose="020B0502020202020204"/>
                <a:ea typeface="+mj-ea"/>
                <a:cs typeface="+mj-cs"/>
              </a:rPr>
              <a:t>Conduct</a:t>
            </a:r>
            <a:r>
              <a:rPr lang="en-US" sz="3200" b="1" dirty="0">
                <a:solidFill>
                  <a:prstClr val="black"/>
                </a:solidFill>
                <a:latin typeface="Century Gothic" panose="020B0502020202020204"/>
                <a:ea typeface="+mj-ea"/>
                <a:cs typeface="+mj-cs"/>
              </a:rPr>
              <a:t> </a:t>
            </a:r>
            <a:r>
              <a:rPr lang="en-US" sz="3200" b="1" dirty="0">
                <a:solidFill>
                  <a:prstClr val="white"/>
                </a:solidFill>
                <a:latin typeface="Century Gothic" panose="020B0502020202020204"/>
                <a:ea typeface="+mj-ea"/>
                <a:cs typeface="+mj-cs"/>
              </a:rPr>
              <a:t>is considered </a:t>
            </a:r>
            <a:r>
              <a:rPr lang="en-US" sz="3200" b="1" dirty="0">
                <a:solidFill>
                  <a:srgbClr val="FFFF00"/>
                </a:solidFill>
                <a:latin typeface="Century Gothic" panose="020B0502020202020204"/>
                <a:ea typeface="+mj-ea"/>
                <a:cs typeface="+mj-cs"/>
              </a:rPr>
              <a:t>“unwelcome” </a:t>
            </a:r>
            <a:r>
              <a:rPr lang="en-US" sz="3200" b="1" dirty="0">
                <a:solidFill>
                  <a:prstClr val="white"/>
                </a:solidFill>
                <a:latin typeface="Century Gothic" panose="020B0502020202020204"/>
                <a:ea typeface="+mj-ea"/>
                <a:cs typeface="+mj-cs"/>
              </a:rPr>
              <a:t>if the person did not request or invite it and considered the conduct to be undesirable or offensive.</a:t>
            </a:r>
            <a:endParaRPr lang="en-US" sz="3200" b="1" dirty="0"/>
          </a:p>
        </p:txBody>
      </p:sp>
    </p:spTree>
    <p:extLst>
      <p:ext uri="{BB962C8B-B14F-4D97-AF65-F5344CB8AC3E}">
        <p14:creationId xmlns:p14="http://schemas.microsoft.com/office/powerpoint/2010/main" val="565370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Sexual assault </a:t>
            </a:r>
          </a:p>
        </p:txBody>
      </p:sp>
      <p:sp>
        <p:nvSpPr>
          <p:cNvPr id="3" name="Content Placeholder 2"/>
          <p:cNvSpPr>
            <a:spLocks noGrp="1"/>
          </p:cNvSpPr>
          <p:nvPr>
            <p:ph idx="1"/>
          </p:nvPr>
        </p:nvSpPr>
        <p:spPr/>
        <p:txBody>
          <a:bodyPr/>
          <a:lstStyle/>
          <a:p>
            <a:pPr marL="0" lvl="0" indent="0">
              <a:buClr>
                <a:prstClr val="white"/>
              </a:buClr>
              <a:buNone/>
            </a:pPr>
            <a:r>
              <a:rPr lang="en-US" sz="4800" b="1" dirty="0">
                <a:solidFill>
                  <a:schemeClr val="tx1">
                    <a:lumMod val="95000"/>
                  </a:schemeClr>
                </a:solidFill>
                <a:latin typeface="Century Gothic" panose="020B0502020202020204"/>
                <a:ea typeface="+mj-ea"/>
                <a:cs typeface="+mj-cs"/>
              </a:rPr>
              <a:t>The term “sexual assault” means any nonconsensual sexual act including when the victim lacks capacity to consent.</a:t>
            </a:r>
            <a:br>
              <a:rPr lang="en-US" sz="4800" b="1" dirty="0">
                <a:solidFill>
                  <a:schemeClr val="tx1">
                    <a:lumMod val="95000"/>
                  </a:schemeClr>
                </a:solidFill>
                <a:latin typeface="Century Gothic" panose="020B0502020202020204"/>
                <a:ea typeface="+mj-ea"/>
                <a:cs typeface="+mj-cs"/>
              </a:rPr>
            </a:br>
            <a:endParaRPr lang="en-US" dirty="0">
              <a:solidFill>
                <a:schemeClr val="tx1">
                  <a:lumMod val="95000"/>
                </a:schemeClr>
              </a:solidFill>
            </a:endParaRPr>
          </a:p>
          <a:p>
            <a:endParaRPr lang="en-US" dirty="0"/>
          </a:p>
        </p:txBody>
      </p:sp>
    </p:spTree>
    <p:extLst>
      <p:ext uri="{BB962C8B-B14F-4D97-AF65-F5344CB8AC3E}">
        <p14:creationId xmlns:p14="http://schemas.microsoft.com/office/powerpoint/2010/main" val="3128122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Sex offenses</a:t>
            </a:r>
          </a:p>
        </p:txBody>
      </p:sp>
      <p:sp>
        <p:nvSpPr>
          <p:cNvPr id="3" name="Content Placeholder 2"/>
          <p:cNvSpPr>
            <a:spLocks noGrp="1"/>
          </p:cNvSpPr>
          <p:nvPr>
            <p:ph idx="1"/>
          </p:nvPr>
        </p:nvSpPr>
        <p:spPr/>
        <p:txBody>
          <a:bodyPr/>
          <a:lstStyle/>
          <a:p>
            <a:pPr marL="0" lvl="0" indent="0" defTabSz="457200" fontAlgn="auto">
              <a:lnSpc>
                <a:spcPct val="100000"/>
              </a:lnSpc>
              <a:spcBef>
                <a:spcPct val="20000"/>
              </a:spcBef>
              <a:spcAft>
                <a:spcPts val="600"/>
              </a:spcAft>
              <a:buClr>
                <a:prstClr val="white"/>
              </a:buClr>
              <a:buSzPct val="80000"/>
              <a:buNone/>
            </a:pPr>
            <a:r>
              <a:rPr lang="en-US" sz="2000" b="1" dirty="0">
                <a:solidFill>
                  <a:prstClr val="white"/>
                </a:solidFill>
                <a:latin typeface="Century Gothic" panose="020B0502020202020204"/>
              </a:rPr>
              <a:t>Any sexual act directed against another person, without the </a:t>
            </a:r>
            <a:r>
              <a:rPr lang="en-US" sz="2000" b="1" u="sng" dirty="0">
                <a:solidFill>
                  <a:srgbClr val="FFFF00"/>
                </a:solidFill>
                <a:latin typeface="Century Gothic" panose="020B0502020202020204"/>
              </a:rPr>
              <a:t>consent</a:t>
            </a:r>
            <a:r>
              <a:rPr lang="en-US" sz="2000" b="1" dirty="0">
                <a:solidFill>
                  <a:prstClr val="black"/>
                </a:solidFill>
                <a:latin typeface="Century Gothic" panose="020B0502020202020204"/>
              </a:rPr>
              <a:t> </a:t>
            </a:r>
            <a:r>
              <a:rPr lang="en-US" sz="2000" b="1" dirty="0">
                <a:solidFill>
                  <a:prstClr val="white"/>
                </a:solidFill>
                <a:latin typeface="Century Gothic" panose="020B0502020202020204"/>
              </a:rPr>
              <a:t>of the complainant, including instances where the complainant is incapable of giving </a:t>
            </a:r>
            <a:r>
              <a:rPr lang="en-US" sz="2000" b="1" u="sng" dirty="0">
                <a:solidFill>
                  <a:srgbClr val="FFFF00"/>
                </a:solidFill>
                <a:latin typeface="Century Gothic" panose="020B0502020202020204"/>
              </a:rPr>
              <a:t>consent</a:t>
            </a:r>
            <a:r>
              <a:rPr lang="en-US" sz="2000" b="1" dirty="0">
                <a:solidFill>
                  <a:srgbClr val="FFFF00"/>
                </a:solidFill>
                <a:latin typeface="Century Gothic" panose="020B0502020202020204"/>
              </a:rPr>
              <a:t>.</a:t>
            </a:r>
          </a:p>
          <a:p>
            <a:pPr marL="0" lvl="0" indent="0" defTabSz="457200" fontAlgn="auto">
              <a:lnSpc>
                <a:spcPct val="100000"/>
              </a:lnSpc>
              <a:spcBef>
                <a:spcPct val="20000"/>
              </a:spcBef>
              <a:spcAft>
                <a:spcPts val="600"/>
              </a:spcAft>
              <a:buClr>
                <a:prstClr val="white"/>
              </a:buClr>
              <a:buSzPct val="80000"/>
              <a:buNone/>
            </a:pPr>
            <a:r>
              <a:rPr lang="en-US" sz="2000" b="1" dirty="0">
                <a:solidFill>
                  <a:prstClr val="black"/>
                </a:solidFill>
                <a:latin typeface="Century Gothic" panose="020B0502020202020204"/>
              </a:rPr>
              <a:t>	*	</a:t>
            </a:r>
            <a:r>
              <a:rPr lang="en-US" sz="2000" b="1" dirty="0">
                <a:solidFill>
                  <a:srgbClr val="FFFF00"/>
                </a:solidFill>
                <a:latin typeface="Century Gothic" panose="020B0502020202020204"/>
              </a:rPr>
              <a:t>Fondling</a:t>
            </a:r>
            <a:r>
              <a:rPr lang="en-US" sz="2000" b="1" dirty="0">
                <a:solidFill>
                  <a:prstClr val="black"/>
                </a:solidFill>
                <a:latin typeface="Century Gothic" panose="020B0502020202020204"/>
              </a:rPr>
              <a:t> </a:t>
            </a:r>
            <a:r>
              <a:rPr lang="en-US" sz="2000" b="1" dirty="0">
                <a:solidFill>
                  <a:prstClr val="white"/>
                </a:solidFill>
                <a:latin typeface="Century Gothic" panose="020B0502020202020204"/>
              </a:rPr>
              <a:t>– The touching of the private body parts of another person for the purpose of sexual gratification, without the </a:t>
            </a:r>
            <a:r>
              <a:rPr lang="en-US" sz="2000" b="1" u="sng" dirty="0">
                <a:solidFill>
                  <a:srgbClr val="FFFF00"/>
                </a:solidFill>
                <a:latin typeface="Century Gothic" panose="020B0502020202020204"/>
              </a:rPr>
              <a:t>consent</a:t>
            </a:r>
            <a:r>
              <a:rPr lang="en-US" sz="2000" b="1" dirty="0">
                <a:solidFill>
                  <a:prstClr val="black"/>
                </a:solidFill>
                <a:latin typeface="Century Gothic" panose="020B0502020202020204"/>
              </a:rPr>
              <a:t> </a:t>
            </a:r>
            <a:r>
              <a:rPr lang="en-US" sz="2000" b="1" dirty="0">
                <a:solidFill>
                  <a:prstClr val="white"/>
                </a:solidFill>
                <a:latin typeface="Century Gothic" panose="020B0502020202020204"/>
              </a:rPr>
              <a:t>of the complainant, including instances where the complainant is incapable of giving </a:t>
            </a:r>
            <a:r>
              <a:rPr lang="en-US" sz="2000" b="1" u="sng" dirty="0">
                <a:solidFill>
                  <a:srgbClr val="FFFF00"/>
                </a:solidFill>
                <a:latin typeface="Century Gothic" panose="020B0502020202020204"/>
              </a:rPr>
              <a:t>consent</a:t>
            </a:r>
            <a:r>
              <a:rPr lang="en-US" sz="2000" b="1" dirty="0">
                <a:solidFill>
                  <a:prstClr val="black"/>
                </a:solidFill>
                <a:latin typeface="Century Gothic" panose="020B0502020202020204"/>
              </a:rPr>
              <a:t> </a:t>
            </a:r>
            <a:r>
              <a:rPr lang="en-US" sz="2000" b="1" dirty="0">
                <a:solidFill>
                  <a:prstClr val="white"/>
                </a:solidFill>
                <a:latin typeface="Century Gothic" panose="020B0502020202020204"/>
              </a:rPr>
              <a:t>because of his/her age or because of his/her temporary or permanent mental incapacity.</a:t>
            </a:r>
          </a:p>
          <a:p>
            <a:pPr marL="0" lvl="0" indent="0" defTabSz="457200" fontAlgn="auto">
              <a:lnSpc>
                <a:spcPct val="100000"/>
              </a:lnSpc>
              <a:spcBef>
                <a:spcPct val="20000"/>
              </a:spcBef>
              <a:spcAft>
                <a:spcPts val="600"/>
              </a:spcAft>
              <a:buClr>
                <a:prstClr val="white"/>
              </a:buClr>
              <a:buSzPct val="80000"/>
              <a:buNone/>
            </a:pPr>
            <a:r>
              <a:rPr lang="en-US" sz="2000" b="1" dirty="0">
                <a:solidFill>
                  <a:prstClr val="black"/>
                </a:solidFill>
                <a:latin typeface="Century Gothic" panose="020B0502020202020204"/>
              </a:rPr>
              <a:t>	*	</a:t>
            </a:r>
            <a:r>
              <a:rPr lang="en-US" sz="2000" b="1" dirty="0">
                <a:solidFill>
                  <a:srgbClr val="FFFF00"/>
                </a:solidFill>
                <a:latin typeface="Century Gothic" panose="020B0502020202020204"/>
              </a:rPr>
              <a:t>Incest</a:t>
            </a:r>
            <a:r>
              <a:rPr lang="en-US" sz="2000" b="1" dirty="0">
                <a:solidFill>
                  <a:prstClr val="black"/>
                </a:solidFill>
                <a:latin typeface="Century Gothic" panose="020B0502020202020204"/>
              </a:rPr>
              <a:t> </a:t>
            </a:r>
            <a:r>
              <a:rPr lang="en-US" sz="2000" b="1" dirty="0">
                <a:solidFill>
                  <a:prstClr val="white"/>
                </a:solidFill>
                <a:latin typeface="Century Gothic" panose="020B0502020202020204"/>
              </a:rPr>
              <a:t>– Sexual intercourse between persons who are related to each other within the degrees wherein marriage is prohibited by law.</a:t>
            </a:r>
          </a:p>
          <a:p>
            <a:pPr marL="0" lvl="0" indent="0" defTabSz="457200" fontAlgn="auto">
              <a:lnSpc>
                <a:spcPct val="100000"/>
              </a:lnSpc>
              <a:spcBef>
                <a:spcPct val="20000"/>
              </a:spcBef>
              <a:spcAft>
                <a:spcPts val="600"/>
              </a:spcAft>
              <a:buClr>
                <a:prstClr val="white"/>
              </a:buClr>
              <a:buSzPct val="80000"/>
              <a:buNone/>
            </a:pPr>
            <a:r>
              <a:rPr lang="en-US" sz="2000" b="1" dirty="0">
                <a:solidFill>
                  <a:prstClr val="black"/>
                </a:solidFill>
                <a:latin typeface="Century Gothic" panose="020B0502020202020204"/>
              </a:rPr>
              <a:t>	*	</a:t>
            </a:r>
            <a:r>
              <a:rPr lang="en-US" sz="2000" b="1" dirty="0">
                <a:solidFill>
                  <a:srgbClr val="FFFF00"/>
                </a:solidFill>
                <a:latin typeface="Century Gothic" panose="020B0502020202020204"/>
              </a:rPr>
              <a:t>Statutory Rape</a:t>
            </a:r>
            <a:r>
              <a:rPr lang="en-US" sz="2000" b="1" dirty="0">
                <a:solidFill>
                  <a:prstClr val="black"/>
                </a:solidFill>
                <a:latin typeface="Century Gothic" panose="020B0502020202020204"/>
              </a:rPr>
              <a:t> </a:t>
            </a:r>
            <a:r>
              <a:rPr lang="en-US" sz="2000" b="1" dirty="0">
                <a:solidFill>
                  <a:prstClr val="white"/>
                </a:solidFill>
                <a:latin typeface="Century Gothic" panose="020B0502020202020204"/>
              </a:rPr>
              <a:t>– Sexual intercourse with a person who is under the statutory age of</a:t>
            </a:r>
            <a:r>
              <a:rPr lang="en-US" sz="2000" b="1" dirty="0">
                <a:solidFill>
                  <a:prstClr val="black"/>
                </a:solidFill>
                <a:latin typeface="Century Gothic" panose="020B0502020202020204"/>
              </a:rPr>
              <a:t> </a:t>
            </a:r>
            <a:r>
              <a:rPr lang="en-US" sz="2000" b="1" u="sng" dirty="0">
                <a:solidFill>
                  <a:srgbClr val="FFFF00"/>
                </a:solidFill>
                <a:latin typeface="Century Gothic" panose="020B0502020202020204"/>
              </a:rPr>
              <a:t>consent</a:t>
            </a:r>
            <a:r>
              <a:rPr lang="en-US" sz="2000" b="1" dirty="0">
                <a:solidFill>
                  <a:srgbClr val="FFFF00"/>
                </a:solidFill>
                <a:latin typeface="Century Gothic" panose="020B0502020202020204"/>
              </a:rPr>
              <a:t>.</a:t>
            </a:r>
            <a:endParaRPr lang="en-US" sz="2000" dirty="0">
              <a:solidFill>
                <a:prstClr val="white"/>
              </a:solidFill>
            </a:endParaRPr>
          </a:p>
          <a:p>
            <a:endParaRPr lang="en-US" dirty="0"/>
          </a:p>
        </p:txBody>
      </p:sp>
    </p:spTree>
    <p:extLst>
      <p:ext uri="{BB962C8B-B14F-4D97-AF65-F5344CB8AC3E}">
        <p14:creationId xmlns:p14="http://schemas.microsoft.com/office/powerpoint/2010/main" val="3888807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Dating and domestic violence</a:t>
            </a:r>
          </a:p>
        </p:txBody>
      </p:sp>
      <p:sp>
        <p:nvSpPr>
          <p:cNvPr id="3" name="Content Placeholder 2"/>
          <p:cNvSpPr>
            <a:spLocks noGrp="1"/>
          </p:cNvSpPr>
          <p:nvPr>
            <p:ph idx="1"/>
          </p:nvPr>
        </p:nvSpPr>
        <p:spPr/>
        <p:txBody>
          <a:bodyPr/>
          <a:lstStyle/>
          <a:p>
            <a:pPr marL="0" lvl="0" indent="0" defTabSz="457200" fontAlgn="auto">
              <a:lnSpc>
                <a:spcPct val="100000"/>
              </a:lnSpc>
              <a:spcBef>
                <a:spcPct val="20000"/>
              </a:spcBef>
              <a:spcAft>
                <a:spcPts val="600"/>
              </a:spcAft>
              <a:buClr>
                <a:prstClr val="white"/>
              </a:buClr>
              <a:buSzPct val="80000"/>
              <a:buNone/>
            </a:pPr>
            <a:r>
              <a:rPr lang="en-US" sz="2800" b="1" dirty="0">
                <a:latin typeface="Century Gothic" panose="020B0502020202020204"/>
              </a:rPr>
              <a:t>Dating/Domestic violence </a:t>
            </a:r>
            <a:r>
              <a:rPr lang="en-US" sz="2800" b="1" dirty="0">
                <a:solidFill>
                  <a:srgbClr val="FFFF00"/>
                </a:solidFill>
                <a:latin typeface="Century Gothic" panose="020B0502020202020204"/>
              </a:rPr>
              <a:t>is a pattern of abusive behavior used to exert power and control over a partner.</a:t>
            </a:r>
          </a:p>
          <a:p>
            <a:pPr marL="0" lvl="0" indent="0" defTabSz="457200" fontAlgn="auto">
              <a:lnSpc>
                <a:spcPct val="100000"/>
              </a:lnSpc>
              <a:spcBef>
                <a:spcPct val="20000"/>
              </a:spcBef>
              <a:spcAft>
                <a:spcPts val="600"/>
              </a:spcAft>
              <a:buClr>
                <a:prstClr val="white"/>
              </a:buClr>
              <a:buSzPct val="80000"/>
              <a:buNone/>
            </a:pPr>
            <a:endParaRPr lang="en-US" sz="2800" b="1" dirty="0">
              <a:solidFill>
                <a:srgbClr val="FFFF00"/>
              </a:solidFill>
              <a:latin typeface="Century Gothic" panose="020B0502020202020204"/>
            </a:endParaRPr>
          </a:p>
          <a:p>
            <a:pPr marL="0" lvl="0" indent="0" defTabSz="457200" fontAlgn="auto">
              <a:lnSpc>
                <a:spcPct val="100000"/>
              </a:lnSpc>
              <a:spcBef>
                <a:spcPct val="20000"/>
              </a:spcBef>
              <a:spcAft>
                <a:spcPts val="600"/>
              </a:spcAft>
              <a:buClr>
                <a:prstClr val="white"/>
              </a:buClr>
              <a:buSzPct val="80000"/>
              <a:buNone/>
            </a:pPr>
            <a:r>
              <a:rPr lang="en-US" sz="2800" b="1" dirty="0">
                <a:latin typeface="Century Gothic" panose="020B0502020202020204"/>
              </a:rPr>
              <a:t>Dating/Domestic violence </a:t>
            </a:r>
            <a:r>
              <a:rPr lang="en-US" sz="2800" b="1" dirty="0">
                <a:solidFill>
                  <a:srgbClr val="FFFF00"/>
                </a:solidFill>
                <a:latin typeface="Century Gothic" panose="020B0502020202020204"/>
              </a:rPr>
              <a:t>can be physical, sexual, emotional, or psychological actions or threats of actions that influence another person. </a:t>
            </a:r>
          </a:p>
          <a:p>
            <a:pPr marL="0" indent="0">
              <a:buNone/>
            </a:pPr>
            <a:endParaRPr lang="en-US" dirty="0"/>
          </a:p>
        </p:txBody>
      </p:sp>
    </p:spTree>
    <p:extLst>
      <p:ext uri="{BB962C8B-B14F-4D97-AF65-F5344CB8AC3E}">
        <p14:creationId xmlns:p14="http://schemas.microsoft.com/office/powerpoint/2010/main" val="460708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t>stalking</a:t>
            </a:r>
          </a:p>
        </p:txBody>
      </p:sp>
      <p:sp>
        <p:nvSpPr>
          <p:cNvPr id="3" name="Content Placeholder 2"/>
          <p:cNvSpPr>
            <a:spLocks noGrp="1"/>
          </p:cNvSpPr>
          <p:nvPr>
            <p:ph idx="1"/>
          </p:nvPr>
        </p:nvSpPr>
        <p:spPr/>
        <p:txBody>
          <a:bodyPr/>
          <a:lstStyle/>
          <a:p>
            <a:pPr marL="0" lvl="0" indent="0" defTabSz="457200" fontAlgn="auto">
              <a:lnSpc>
                <a:spcPct val="100000"/>
              </a:lnSpc>
              <a:spcBef>
                <a:spcPct val="20000"/>
              </a:spcBef>
              <a:spcAft>
                <a:spcPts val="600"/>
              </a:spcAft>
              <a:buClr>
                <a:prstClr val="white"/>
              </a:buClr>
              <a:buSzPct val="80000"/>
              <a:buNone/>
            </a:pPr>
            <a:r>
              <a:rPr lang="en-US" sz="3200" b="1" dirty="0">
                <a:latin typeface="Century Gothic" panose="020B0502020202020204"/>
              </a:rPr>
              <a:t>Stalking</a:t>
            </a:r>
            <a:r>
              <a:rPr lang="en-US" sz="3200" b="1" dirty="0">
                <a:solidFill>
                  <a:prstClr val="black"/>
                </a:solidFill>
                <a:latin typeface="Century Gothic" panose="020B0502020202020204"/>
              </a:rPr>
              <a:t> </a:t>
            </a:r>
            <a:r>
              <a:rPr lang="en-US" sz="3200" b="1" dirty="0">
                <a:solidFill>
                  <a:srgbClr val="FFFF00"/>
                </a:solidFill>
                <a:latin typeface="Century Gothic" panose="020B0502020202020204"/>
              </a:rPr>
              <a:t>is a course of conduct directed at a specific person that would cause a reasonable person to fear for his/her safety or the safety of others, or to suffer emotional distress.</a:t>
            </a:r>
          </a:p>
          <a:p>
            <a:pPr marL="0" lvl="0" indent="0" defTabSz="457200" fontAlgn="auto">
              <a:lnSpc>
                <a:spcPct val="100000"/>
              </a:lnSpc>
              <a:spcBef>
                <a:spcPct val="20000"/>
              </a:spcBef>
              <a:spcAft>
                <a:spcPts val="600"/>
              </a:spcAft>
              <a:buClr>
                <a:prstClr val="white"/>
              </a:buClr>
              <a:buSzPct val="80000"/>
              <a:buNone/>
            </a:pPr>
            <a:endParaRPr lang="en-US" sz="3200" dirty="0">
              <a:solidFill>
                <a:prstClr val="black"/>
              </a:solidFill>
              <a:latin typeface="Century Gothic" panose="020B0502020202020204"/>
            </a:endParaRPr>
          </a:p>
          <a:p>
            <a:pPr marL="0" lvl="0" indent="0" defTabSz="457200" fontAlgn="auto">
              <a:lnSpc>
                <a:spcPct val="100000"/>
              </a:lnSpc>
              <a:spcBef>
                <a:spcPct val="20000"/>
              </a:spcBef>
              <a:spcAft>
                <a:spcPts val="600"/>
              </a:spcAft>
              <a:buClr>
                <a:prstClr val="white"/>
              </a:buClr>
              <a:buSzPct val="80000"/>
              <a:buNone/>
            </a:pPr>
            <a:r>
              <a:rPr lang="en-US" sz="3200" b="1" dirty="0">
                <a:latin typeface="Century Gothic" panose="020B0502020202020204"/>
              </a:rPr>
              <a:t>Stalking</a:t>
            </a:r>
            <a:r>
              <a:rPr lang="en-US" sz="3200" b="1" dirty="0">
                <a:solidFill>
                  <a:prstClr val="black"/>
                </a:solidFill>
                <a:latin typeface="Century Gothic" panose="020B0502020202020204"/>
              </a:rPr>
              <a:t> </a:t>
            </a:r>
            <a:r>
              <a:rPr lang="en-US" sz="3200" b="1" dirty="0">
                <a:solidFill>
                  <a:srgbClr val="FFFF00"/>
                </a:solidFill>
                <a:latin typeface="Century Gothic" panose="020B0502020202020204"/>
              </a:rPr>
              <a:t>may include repeatedly following, harassing, threatening, or intimidating another.</a:t>
            </a:r>
          </a:p>
          <a:p>
            <a:pPr marL="0" indent="0">
              <a:buNone/>
            </a:pPr>
            <a:endParaRPr lang="en-US" dirty="0"/>
          </a:p>
        </p:txBody>
      </p:sp>
    </p:spTree>
    <p:extLst>
      <p:ext uri="{BB962C8B-B14F-4D97-AF65-F5344CB8AC3E}">
        <p14:creationId xmlns:p14="http://schemas.microsoft.com/office/powerpoint/2010/main" val="1540577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Essential reporting requirements</a:t>
            </a:r>
          </a:p>
        </p:txBody>
      </p:sp>
      <p:sp>
        <p:nvSpPr>
          <p:cNvPr id="3" name="Content Placeholder 2"/>
          <p:cNvSpPr>
            <a:spLocks noGrp="1"/>
          </p:cNvSpPr>
          <p:nvPr>
            <p:ph idx="1"/>
          </p:nvPr>
        </p:nvSpPr>
        <p:spPr>
          <a:xfrm>
            <a:off x="1244906" y="2016087"/>
            <a:ext cx="9672810" cy="4765715"/>
          </a:xfrm>
        </p:spPr>
        <p:txBody>
          <a:bodyPr/>
          <a:lstStyle/>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Once a faculty or staff member becomes aware of a situation involving sexual harassment or sexual misconduct, through actual or constructive notice, the information must be communicated to the Title IX office.</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Even if the individual does not plan to file a complaint with Title IX or does not want to speak with Title IX, Title IX still needs to be informed of the situation. </a:t>
            </a:r>
          </a:p>
          <a:p>
            <a:pPr marL="0" indent="0">
              <a:buNone/>
            </a:pPr>
            <a:endParaRPr lang="en-US" dirty="0"/>
          </a:p>
        </p:txBody>
      </p:sp>
    </p:spTree>
    <p:extLst>
      <p:ext uri="{BB962C8B-B14F-4D97-AF65-F5344CB8AC3E}">
        <p14:creationId xmlns:p14="http://schemas.microsoft.com/office/powerpoint/2010/main" val="16701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What is Title IX?</a:t>
            </a:r>
            <a:endParaRPr lang="en-US" sz="5400" b="1" dirty="0"/>
          </a:p>
        </p:txBody>
      </p:sp>
      <p:sp>
        <p:nvSpPr>
          <p:cNvPr id="3" name="Content Placeholder 2"/>
          <p:cNvSpPr>
            <a:spLocks noGrp="1"/>
          </p:cNvSpPr>
          <p:nvPr>
            <p:ph idx="1"/>
          </p:nvPr>
        </p:nvSpPr>
        <p:spPr/>
        <p:txBody>
          <a:bodyPr>
            <a:normAutofit/>
          </a:bodyPr>
          <a:lstStyle/>
          <a:p>
            <a:pPr marL="137160" indent="0">
              <a:buNone/>
            </a:pPr>
            <a:r>
              <a:rPr lang="en-US" b="1" dirty="0"/>
              <a:t>No person in the United States shall, on the basis of sex, be excluded from participation in, be denied the benefits of, or be subjected to discrimination under any educational program or activity receiving federal financial assistance.</a:t>
            </a:r>
          </a:p>
          <a:p>
            <a:pPr marL="137160" indent="0">
              <a:buNone/>
            </a:pPr>
            <a:r>
              <a:rPr lang="en-US" sz="2400" b="1" dirty="0"/>
              <a:t>	</a:t>
            </a:r>
            <a:r>
              <a:rPr lang="en-US" sz="2000" b="1" dirty="0"/>
              <a:t>- TITLE IX OF THE EDUCATION AMENDMENTS OF 1972</a:t>
            </a:r>
          </a:p>
          <a:p>
            <a:pPr marL="137160" indent="0">
              <a:buNone/>
            </a:pPr>
            <a:endParaRPr lang="en-US" sz="2000" b="1" dirty="0"/>
          </a:p>
          <a:p>
            <a:pPr marL="137160" indent="0">
              <a:buNone/>
            </a:pPr>
            <a:r>
              <a:rPr lang="en-US" b="1" dirty="0"/>
              <a:t>The Title IX grievance process is codified in 34 CFR Section 106.45.</a:t>
            </a:r>
          </a:p>
          <a:p>
            <a:pPr marL="137160" indent="0">
              <a:buNone/>
            </a:pPr>
            <a:r>
              <a:rPr lang="en-US" b="1" dirty="0"/>
              <a:t>	</a:t>
            </a:r>
          </a:p>
        </p:txBody>
      </p:sp>
    </p:spTree>
    <p:extLst>
      <p:ext uri="{BB962C8B-B14F-4D97-AF65-F5344CB8AC3E}">
        <p14:creationId xmlns:p14="http://schemas.microsoft.com/office/powerpoint/2010/main" val="1339648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Essential compliance elements </a:t>
            </a:r>
          </a:p>
        </p:txBody>
      </p:sp>
      <p:sp>
        <p:nvSpPr>
          <p:cNvPr id="3" name="Content Placeholder 2"/>
          <p:cNvSpPr>
            <a:spLocks noGrp="1"/>
          </p:cNvSpPr>
          <p:nvPr>
            <p:ph idx="1"/>
          </p:nvPr>
        </p:nvSpPr>
        <p:spPr/>
        <p:txBody>
          <a:bodyPr/>
          <a:lstStyle/>
          <a:p>
            <a:pPr marL="457200" lvl="0" indent="-457200" defTabSz="457200" fontAlgn="auto">
              <a:lnSpc>
                <a:spcPct val="100000"/>
              </a:lnSpc>
              <a:spcBef>
                <a:spcPct val="20000"/>
              </a:spcBef>
              <a:spcAft>
                <a:spcPts val="600"/>
              </a:spcAft>
              <a:buClr>
                <a:prstClr val="white"/>
              </a:buClr>
              <a:buSzPct val="80000"/>
              <a:buFont typeface="Wingdings" panose="05000000000000000000" pitchFamily="2" charset="2"/>
              <a:buChar char="§"/>
            </a:pPr>
            <a:r>
              <a:rPr lang="en-US" sz="2800" b="1" dirty="0">
                <a:solidFill>
                  <a:srgbClr val="FFFF00"/>
                </a:solidFill>
                <a:latin typeface="Century Gothic" panose="020B0502020202020204"/>
              </a:rPr>
              <a:t>JSU </a:t>
            </a:r>
            <a:r>
              <a:rPr lang="en-US" sz="2800" b="1" i="1" u="sng" dirty="0">
                <a:solidFill>
                  <a:srgbClr val="FFFF00"/>
                </a:solidFill>
                <a:latin typeface="Century Gothic" panose="020B0502020202020204"/>
              </a:rPr>
              <a:t>MUST</a:t>
            </a:r>
            <a:r>
              <a:rPr lang="en-US" sz="2800" b="1" dirty="0">
                <a:solidFill>
                  <a:srgbClr val="FFFF00"/>
                </a:solidFill>
                <a:latin typeface="Century Gothic" panose="020B0502020202020204"/>
              </a:rPr>
              <a:t> take immediate and appropriate steps to investigate all allegations of sexual harassment and sexual misconduct</a:t>
            </a:r>
          </a:p>
          <a:p>
            <a:pPr marL="457200" lvl="0" indent="-457200" defTabSz="457200" fontAlgn="auto">
              <a:lnSpc>
                <a:spcPct val="100000"/>
              </a:lnSpc>
              <a:spcBef>
                <a:spcPct val="20000"/>
              </a:spcBef>
              <a:spcAft>
                <a:spcPts val="600"/>
              </a:spcAft>
              <a:buClr>
                <a:prstClr val="white"/>
              </a:buClr>
              <a:buSzPct val="80000"/>
              <a:buFont typeface="Wingdings" panose="05000000000000000000" pitchFamily="2" charset="2"/>
              <a:buChar char="§"/>
            </a:pPr>
            <a:r>
              <a:rPr lang="en-US" sz="2800" b="1" dirty="0">
                <a:solidFill>
                  <a:srgbClr val="FFFF00"/>
                </a:solidFill>
                <a:latin typeface="Century Gothic" panose="020B0502020202020204"/>
              </a:rPr>
              <a:t>JSU will respond promptly and effectively to:</a:t>
            </a:r>
            <a:endParaRPr lang="en-US" b="1" dirty="0">
              <a:solidFill>
                <a:srgbClr val="FFFF00"/>
              </a:solidFill>
              <a:latin typeface="Century Gothic" panose="020B0502020202020204"/>
            </a:endParaRPr>
          </a:p>
          <a:p>
            <a:pPr marL="0" lvl="0" indent="0" defTabSz="457200" fontAlgn="auto">
              <a:lnSpc>
                <a:spcPct val="100000"/>
              </a:lnSpc>
              <a:spcBef>
                <a:spcPct val="20000"/>
              </a:spcBef>
              <a:spcAft>
                <a:spcPts val="600"/>
              </a:spcAft>
              <a:buClr>
                <a:prstClr val="white"/>
              </a:buClr>
              <a:buSzPct val="80000"/>
              <a:buNone/>
            </a:pPr>
            <a:r>
              <a:rPr lang="en-US" b="1" dirty="0">
                <a:solidFill>
                  <a:srgbClr val="FFFF00"/>
                </a:solidFill>
                <a:latin typeface="Century Gothic" panose="020B0502020202020204"/>
              </a:rPr>
              <a:t>                  </a:t>
            </a:r>
            <a:r>
              <a:rPr lang="en-US" sz="2800" b="1" dirty="0">
                <a:solidFill>
                  <a:srgbClr val="FFFF00"/>
                </a:solidFill>
                <a:latin typeface="Century Gothic" panose="020B0502020202020204"/>
              </a:rPr>
              <a:t>Stop the harassment or misconduct</a:t>
            </a:r>
          </a:p>
          <a:p>
            <a:pPr marL="0" lvl="0" indent="0" defTabSz="457200" fontAlgn="auto">
              <a:lnSpc>
                <a:spcPct val="100000"/>
              </a:lnSpc>
              <a:spcBef>
                <a:spcPct val="20000"/>
              </a:spcBef>
              <a:spcAft>
                <a:spcPts val="600"/>
              </a:spcAft>
              <a:buClr>
                <a:prstClr val="white"/>
              </a:buClr>
              <a:buSzPct val="80000"/>
              <a:buNone/>
            </a:pPr>
            <a:r>
              <a:rPr lang="en-US" sz="2800" b="1" dirty="0">
                <a:solidFill>
                  <a:srgbClr val="FFFF00"/>
                </a:solidFill>
                <a:latin typeface="Century Gothic" panose="020B0502020202020204"/>
              </a:rPr>
              <a:t>              Remedy the effects </a:t>
            </a:r>
          </a:p>
          <a:p>
            <a:pPr marL="0" lvl="0" indent="0" defTabSz="457200" fontAlgn="auto">
              <a:lnSpc>
                <a:spcPct val="100000"/>
              </a:lnSpc>
              <a:spcBef>
                <a:spcPct val="20000"/>
              </a:spcBef>
              <a:spcAft>
                <a:spcPts val="600"/>
              </a:spcAft>
              <a:buClr>
                <a:prstClr val="white"/>
              </a:buClr>
              <a:buSzPct val="80000"/>
              <a:buNone/>
            </a:pPr>
            <a:r>
              <a:rPr lang="en-US" sz="2800" b="1" dirty="0">
                <a:solidFill>
                  <a:srgbClr val="FFFF00"/>
                </a:solidFill>
                <a:latin typeface="Century Gothic" panose="020B0502020202020204"/>
              </a:rPr>
              <a:t>              Prevent the recurrence </a:t>
            </a:r>
          </a:p>
          <a:p>
            <a:pPr marL="0" indent="0">
              <a:buNone/>
            </a:pPr>
            <a:endParaRPr lang="en-US" dirty="0"/>
          </a:p>
        </p:txBody>
      </p:sp>
    </p:spTree>
    <p:extLst>
      <p:ext uri="{BB962C8B-B14F-4D97-AF65-F5344CB8AC3E}">
        <p14:creationId xmlns:p14="http://schemas.microsoft.com/office/powerpoint/2010/main" val="3453676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On-campus vs. off-campus</a:t>
            </a:r>
          </a:p>
        </p:txBody>
      </p:sp>
      <p:sp>
        <p:nvSpPr>
          <p:cNvPr id="3" name="Content Placeholder 2"/>
          <p:cNvSpPr>
            <a:spLocks noGrp="1"/>
          </p:cNvSpPr>
          <p:nvPr>
            <p:ph idx="1"/>
          </p:nvPr>
        </p:nvSpPr>
        <p:spPr>
          <a:xfrm>
            <a:off x="804231" y="1752601"/>
            <a:ext cx="10664328" cy="4465638"/>
          </a:xfrm>
        </p:spPr>
        <p:txBody>
          <a:bodyPr/>
          <a:lstStyle/>
          <a:p>
            <a:pPr marL="0" lvl="0" indent="0" defTabSz="457200" fontAlgn="auto">
              <a:lnSpc>
                <a:spcPct val="100000"/>
              </a:lnSpc>
              <a:spcBef>
                <a:spcPct val="20000"/>
              </a:spcBef>
              <a:spcAft>
                <a:spcPts val="600"/>
              </a:spcAft>
              <a:buClr>
                <a:prstClr val="white"/>
              </a:buClr>
              <a:buSzPct val="80000"/>
              <a:buNone/>
            </a:pPr>
            <a:r>
              <a:rPr lang="en-US" sz="2800" b="1" dirty="0">
                <a:solidFill>
                  <a:srgbClr val="FFFF00"/>
                </a:solidFill>
                <a:latin typeface="Century Gothic" panose="020B0502020202020204"/>
              </a:rPr>
              <a:t>Title IX applies to reports of sexual harassment in education programs and activities – which include the following:</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400" b="1" dirty="0">
                <a:solidFill>
                  <a:prstClr val="white"/>
                </a:solidFill>
                <a:latin typeface="Century Gothic" panose="020B0502020202020204"/>
              </a:rPr>
              <a:t>Buildings or other locations that are part of the school’s operations, including remote learning platforms;</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400" b="1" dirty="0">
                <a:solidFill>
                  <a:prstClr val="white"/>
                </a:solidFill>
                <a:latin typeface="Century Gothic" panose="020B0502020202020204"/>
              </a:rPr>
              <a:t>Off-campus settings if the school exercised substantial control over the respondent and the context in which the alleged sexual harassment occurred; and</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400" b="1" dirty="0">
                <a:solidFill>
                  <a:prstClr val="white"/>
                </a:solidFill>
                <a:latin typeface="Century Gothic" panose="020B0502020202020204"/>
              </a:rPr>
              <a:t>Off-campus buildings owned or controlled by a student organization officially recognized by the University, such as a building </a:t>
            </a:r>
            <a:r>
              <a:rPr lang="en-US" sz="2400" b="1" u="sng" dirty="0">
                <a:solidFill>
                  <a:prstClr val="white"/>
                </a:solidFill>
                <a:latin typeface="Century Gothic" panose="020B0502020202020204"/>
              </a:rPr>
              <a:t>owned </a:t>
            </a:r>
            <a:r>
              <a:rPr lang="en-US" sz="2400" b="1" dirty="0">
                <a:solidFill>
                  <a:prstClr val="white"/>
                </a:solidFill>
                <a:latin typeface="Century Gothic" panose="020B0502020202020204"/>
              </a:rPr>
              <a:t>by a recognized fraternity or sorority.</a:t>
            </a:r>
          </a:p>
          <a:p>
            <a:pPr marL="0" indent="0">
              <a:buNone/>
            </a:pPr>
            <a:endParaRPr lang="en-US" dirty="0"/>
          </a:p>
        </p:txBody>
      </p:sp>
    </p:spTree>
    <p:extLst>
      <p:ext uri="{BB962C8B-B14F-4D97-AF65-F5344CB8AC3E}">
        <p14:creationId xmlns:p14="http://schemas.microsoft.com/office/powerpoint/2010/main" val="3517079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Who needs to report?</a:t>
            </a:r>
          </a:p>
        </p:txBody>
      </p:sp>
      <p:sp>
        <p:nvSpPr>
          <p:cNvPr id="3" name="Content Placeholder 2"/>
          <p:cNvSpPr>
            <a:spLocks noGrp="1"/>
          </p:cNvSpPr>
          <p:nvPr>
            <p:ph idx="1"/>
          </p:nvPr>
        </p:nvSpPr>
        <p:spPr>
          <a:xfrm>
            <a:off x="1465243" y="1839816"/>
            <a:ext cx="8847157" cy="4021157"/>
          </a:xfrm>
        </p:spPr>
        <p:txBody>
          <a:bodyPr/>
          <a:lstStyle/>
          <a:p>
            <a:pPr marL="0" lvl="0" indent="0" defTabSz="457200" fontAlgn="auto">
              <a:lnSpc>
                <a:spcPct val="100000"/>
              </a:lnSpc>
              <a:spcBef>
                <a:spcPct val="20000"/>
              </a:spcBef>
              <a:spcAft>
                <a:spcPts val="600"/>
              </a:spcAft>
              <a:buClr>
                <a:prstClr val="white"/>
              </a:buClr>
              <a:buSzPct val="80000"/>
              <a:buNone/>
            </a:pPr>
            <a:r>
              <a:rPr lang="en-US" sz="3600" b="1" u="sng" dirty="0">
                <a:solidFill>
                  <a:srgbClr val="FFFF00"/>
                </a:solidFill>
                <a:latin typeface="Century Gothic" panose="020B0502020202020204"/>
              </a:rPr>
              <a:t>ANYONE</a:t>
            </a:r>
            <a:r>
              <a:rPr lang="en-US" sz="3600" b="1" dirty="0">
                <a:solidFill>
                  <a:prstClr val="black"/>
                </a:solidFill>
                <a:latin typeface="Century Gothic" panose="020B0502020202020204"/>
              </a:rPr>
              <a:t> </a:t>
            </a:r>
            <a:r>
              <a:rPr lang="en-US" sz="3600" b="1" dirty="0">
                <a:solidFill>
                  <a:prstClr val="white"/>
                </a:solidFill>
                <a:latin typeface="Century Gothic" panose="020B0502020202020204"/>
              </a:rPr>
              <a:t>who experiences, observes, or hears about an incident of sexual harassment or sex discrimination should report it to the Title IX Coordinator as soon as possible.</a:t>
            </a:r>
          </a:p>
          <a:p>
            <a:pPr marL="0" indent="0" algn="ctr">
              <a:buNone/>
            </a:pPr>
            <a:endParaRPr lang="en-US" dirty="0"/>
          </a:p>
        </p:txBody>
      </p:sp>
    </p:spTree>
    <p:extLst>
      <p:ext uri="{BB962C8B-B14F-4D97-AF65-F5344CB8AC3E}">
        <p14:creationId xmlns:p14="http://schemas.microsoft.com/office/powerpoint/2010/main" val="3135272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Who do I tell?</a:t>
            </a:r>
            <a:br>
              <a:rPr lang="en-US" b="1" dirty="0"/>
            </a:br>
            <a:r>
              <a:rPr lang="en-US" b="1" dirty="0"/>
              <a:t>Can I just tell the Police?</a:t>
            </a:r>
          </a:p>
        </p:txBody>
      </p:sp>
      <p:sp>
        <p:nvSpPr>
          <p:cNvPr id="3" name="Content Placeholder 2"/>
          <p:cNvSpPr>
            <a:spLocks noGrp="1"/>
          </p:cNvSpPr>
          <p:nvPr>
            <p:ph idx="1"/>
          </p:nvPr>
        </p:nvSpPr>
        <p:spPr>
          <a:xfrm>
            <a:off x="1079653" y="2038120"/>
            <a:ext cx="9970265" cy="4667480"/>
          </a:xfrm>
        </p:spPr>
        <p:txBody>
          <a:bodyPr/>
          <a:lstStyle/>
          <a:p>
            <a:pPr marL="342900" lvl="0" indent="-3429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3200" b="1" dirty="0">
                <a:solidFill>
                  <a:srgbClr val="FFFF00"/>
                </a:solidFill>
                <a:latin typeface="Century Gothic" panose="020B0502020202020204"/>
              </a:rPr>
              <a:t>Law enforcement involvement does not relieve the institution from investigating under Title IX.</a:t>
            </a:r>
          </a:p>
          <a:p>
            <a:pPr marL="342900" lvl="0" indent="-3429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3200" b="1" dirty="0">
                <a:solidFill>
                  <a:srgbClr val="FFFF00"/>
                </a:solidFill>
                <a:latin typeface="Century Gothic" panose="020B0502020202020204"/>
              </a:rPr>
              <a:t>You may have a Title IX violation without a criminal violation (standard of proof is different).</a:t>
            </a:r>
          </a:p>
          <a:p>
            <a:pPr marL="342900" lvl="0" indent="-3429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3200" b="1" dirty="0">
                <a:solidFill>
                  <a:srgbClr val="FFFF00"/>
                </a:solidFill>
                <a:latin typeface="Century Gothic" panose="020B0502020202020204"/>
              </a:rPr>
              <a:t>Complainant may not want to notify the police. </a:t>
            </a:r>
          </a:p>
          <a:p>
            <a:pPr marL="0" indent="0" algn="just">
              <a:buNone/>
            </a:pPr>
            <a:endParaRPr lang="en-US" dirty="0"/>
          </a:p>
        </p:txBody>
      </p:sp>
    </p:spTree>
    <p:extLst>
      <p:ext uri="{BB962C8B-B14F-4D97-AF65-F5344CB8AC3E}">
        <p14:creationId xmlns:p14="http://schemas.microsoft.com/office/powerpoint/2010/main" val="176916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Investigations and the grievance process: reporting party/complainant</a:t>
            </a:r>
            <a:r>
              <a:rPr lang="en-US" b="1" dirty="0"/>
              <a:t> </a:t>
            </a:r>
          </a:p>
        </p:txBody>
      </p:sp>
      <p:sp>
        <p:nvSpPr>
          <p:cNvPr id="3" name="Content Placeholder 2"/>
          <p:cNvSpPr>
            <a:spLocks noGrp="1"/>
          </p:cNvSpPr>
          <p:nvPr>
            <p:ph idx="1"/>
          </p:nvPr>
        </p:nvSpPr>
        <p:spPr>
          <a:xfrm>
            <a:off x="451692" y="2011364"/>
            <a:ext cx="11127036" cy="4206875"/>
          </a:xfrm>
        </p:spPr>
        <p:txBody>
          <a:bodyPr/>
          <a:lstStyle/>
          <a:p>
            <a:pPr marL="0" lvl="0" indent="0" defTabSz="457200" fontAlgn="auto">
              <a:lnSpc>
                <a:spcPct val="100000"/>
              </a:lnSpc>
              <a:spcBef>
                <a:spcPct val="20000"/>
              </a:spcBef>
              <a:spcAft>
                <a:spcPts val="600"/>
              </a:spcAft>
              <a:buClr>
                <a:prstClr val="white"/>
              </a:buClr>
              <a:buSzPct val="80000"/>
              <a:buNone/>
            </a:pPr>
            <a:r>
              <a:rPr lang="en-US" sz="3600" b="1" dirty="0">
                <a:solidFill>
                  <a:srgbClr val="FFFF00"/>
                </a:solidFill>
                <a:latin typeface="Century Gothic" panose="020B0502020202020204"/>
              </a:rPr>
              <a:t>The investigation begins once Title IX receives notice of a complaint of sexual harassment.</a:t>
            </a:r>
          </a:p>
          <a:p>
            <a:pPr lvl="1" defTabSz="457200" fontAlgn="auto">
              <a:lnSpc>
                <a:spcPct val="100000"/>
              </a:lnSpc>
              <a:spcBef>
                <a:spcPct val="20000"/>
              </a:spcBef>
              <a:spcAft>
                <a:spcPts val="600"/>
              </a:spcAft>
              <a:buClr>
                <a:prstClr val="white"/>
              </a:buClr>
              <a:buSzPct val="80000"/>
              <a:buFont typeface="Wingdings" panose="05000000000000000000" pitchFamily="2" charset="2"/>
              <a:buChar char="§"/>
            </a:pPr>
            <a:r>
              <a:rPr lang="en-US" sz="3200" b="1" dirty="0">
                <a:solidFill>
                  <a:srgbClr val="FFFF00"/>
                </a:solidFill>
                <a:latin typeface="Century Gothic" panose="020B0502020202020204"/>
              </a:rPr>
              <a:t>Notice to Title IX </a:t>
            </a:r>
          </a:p>
          <a:p>
            <a:pPr lvl="1" defTabSz="457200" fontAlgn="auto">
              <a:lnSpc>
                <a:spcPct val="100000"/>
              </a:lnSpc>
              <a:spcBef>
                <a:spcPct val="20000"/>
              </a:spcBef>
              <a:spcAft>
                <a:spcPts val="600"/>
              </a:spcAft>
              <a:buClr>
                <a:prstClr val="white"/>
              </a:buClr>
              <a:buSzPct val="80000"/>
              <a:buFont typeface="Wingdings" panose="05000000000000000000" pitchFamily="2" charset="2"/>
              <a:buChar char="§"/>
            </a:pPr>
            <a:r>
              <a:rPr lang="en-US" sz="3200" b="1" dirty="0">
                <a:solidFill>
                  <a:srgbClr val="FFFF00"/>
                </a:solidFill>
                <a:latin typeface="Century Gothic" panose="020B0502020202020204"/>
              </a:rPr>
              <a:t>Trigger duty to investigate </a:t>
            </a:r>
          </a:p>
          <a:p>
            <a:pPr lvl="1" defTabSz="457200" fontAlgn="auto">
              <a:lnSpc>
                <a:spcPct val="100000"/>
              </a:lnSpc>
              <a:spcBef>
                <a:spcPct val="20000"/>
              </a:spcBef>
              <a:spcAft>
                <a:spcPts val="600"/>
              </a:spcAft>
              <a:buClr>
                <a:prstClr val="white"/>
              </a:buClr>
              <a:buSzPct val="80000"/>
              <a:buFont typeface="Wingdings" panose="05000000000000000000" pitchFamily="2" charset="2"/>
              <a:buChar char="§"/>
            </a:pPr>
            <a:r>
              <a:rPr lang="en-US" sz="3200" b="1" dirty="0">
                <a:solidFill>
                  <a:srgbClr val="FFFF00"/>
                </a:solidFill>
                <a:latin typeface="Century Gothic" panose="020B0502020202020204"/>
              </a:rPr>
              <a:t>Supportive measures </a:t>
            </a:r>
          </a:p>
          <a:p>
            <a:pPr marL="0" indent="0" algn="just">
              <a:buNone/>
            </a:pPr>
            <a:endParaRPr lang="en-US" dirty="0"/>
          </a:p>
          <a:p>
            <a:endParaRPr lang="en-US" dirty="0"/>
          </a:p>
        </p:txBody>
      </p:sp>
    </p:spTree>
    <p:extLst>
      <p:ext uri="{BB962C8B-B14F-4D97-AF65-F5344CB8AC3E}">
        <p14:creationId xmlns:p14="http://schemas.microsoft.com/office/powerpoint/2010/main" val="41141241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must be included in a Title IX Complaint? </a:t>
            </a:r>
          </a:p>
        </p:txBody>
      </p:sp>
      <p:sp>
        <p:nvSpPr>
          <p:cNvPr id="3" name="Content Placeholder 2"/>
          <p:cNvSpPr>
            <a:spLocks noGrp="1"/>
          </p:cNvSpPr>
          <p:nvPr>
            <p:ph idx="1"/>
          </p:nvPr>
        </p:nvSpPr>
        <p:spPr>
          <a:xfrm>
            <a:off x="980500" y="1904999"/>
            <a:ext cx="10014333" cy="4385631"/>
          </a:xfrm>
        </p:spPr>
        <p:txBody>
          <a:bodyPr>
            <a:normAutofit fontScale="92500"/>
          </a:bodyPr>
          <a:lstStyle/>
          <a:p>
            <a:pPr marL="0" lvl="0" indent="0" defTabSz="457200" fontAlgn="auto">
              <a:lnSpc>
                <a:spcPct val="100000"/>
              </a:lnSpc>
              <a:spcBef>
                <a:spcPct val="20000"/>
              </a:spcBef>
              <a:spcAft>
                <a:spcPts val="600"/>
              </a:spcAft>
              <a:buClr>
                <a:prstClr val="white"/>
              </a:buClr>
              <a:buSzPct val="80000"/>
              <a:buNone/>
            </a:pPr>
            <a:r>
              <a:rPr lang="en-US" sz="2800" dirty="0"/>
              <a:t> </a:t>
            </a:r>
            <a:r>
              <a:rPr lang="en-US" sz="4400" b="1" dirty="0">
                <a:solidFill>
                  <a:srgbClr val="FFFF00"/>
                </a:solidFill>
                <a:latin typeface="Century Gothic" panose="020B0502020202020204"/>
              </a:rPr>
              <a:t>A formal Title IX investigation cannot occur unless the complainant discloses his or her identity, the identity of the alleged perpetrator, and details about the alleged misconduct in a formal complaint.</a:t>
            </a:r>
          </a:p>
          <a:p>
            <a:pPr marL="0" indent="0" algn="just">
              <a:buNone/>
            </a:pPr>
            <a:endParaRPr lang="en-US" sz="2800" dirty="0"/>
          </a:p>
          <a:p>
            <a:pPr marL="0" indent="0">
              <a:buNone/>
            </a:pPr>
            <a:endParaRPr lang="en-US" sz="2800" b="1" dirty="0"/>
          </a:p>
        </p:txBody>
      </p:sp>
    </p:spTree>
    <p:extLst>
      <p:ext uri="{BB962C8B-B14F-4D97-AF65-F5344CB8AC3E}">
        <p14:creationId xmlns:p14="http://schemas.microsoft.com/office/powerpoint/2010/main" val="359356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Interim/supportive measures </a:t>
            </a:r>
          </a:p>
        </p:txBody>
      </p:sp>
      <p:sp>
        <p:nvSpPr>
          <p:cNvPr id="3" name="Content Placeholder 2"/>
          <p:cNvSpPr>
            <a:spLocks noGrp="1"/>
          </p:cNvSpPr>
          <p:nvPr>
            <p:ph idx="1"/>
          </p:nvPr>
        </p:nvSpPr>
        <p:spPr/>
        <p:txBody>
          <a:bodyPr>
            <a:normAutofit lnSpcReduction="10000"/>
          </a:bodyPr>
          <a:lstStyle/>
          <a:p>
            <a:pPr marL="0" lvl="0" indent="0" algn="ctr">
              <a:buNone/>
            </a:pPr>
            <a:endParaRPr lang="en-US" dirty="0"/>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Campus escort </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No Contact Order</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On-campus housing accommodations </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Counseling services </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Medical services </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Class accommodations </a:t>
            </a:r>
          </a:p>
          <a:p>
            <a:pPr marL="457200" lvl="0" indent="-457200" defTabSz="457200" fontAlgn="auto">
              <a:lnSpc>
                <a:spcPct val="100000"/>
              </a:lnSpc>
              <a:spcBef>
                <a:spcPct val="20000"/>
              </a:spcBef>
              <a:spcAft>
                <a:spcPts val="600"/>
              </a:spcAft>
              <a:buClr>
                <a:prstClr val="white"/>
              </a:buClr>
              <a:buSzPct val="80000"/>
              <a:buFont typeface="Arial" panose="020B0604020202020204" pitchFamily="34" charset="0"/>
              <a:buChar char="•"/>
            </a:pPr>
            <a:r>
              <a:rPr lang="en-US" sz="2800" b="1" dirty="0">
                <a:solidFill>
                  <a:srgbClr val="FFFF00"/>
                </a:solidFill>
                <a:latin typeface="Century Gothic" panose="020B0502020202020204"/>
              </a:rPr>
              <a:t>Ban from campus/on-campus housing </a:t>
            </a:r>
          </a:p>
          <a:p>
            <a:pPr marL="0" indent="0">
              <a:buNone/>
            </a:pPr>
            <a:endParaRPr lang="en-US" b="1" dirty="0"/>
          </a:p>
          <a:p>
            <a:pPr lvl="0"/>
            <a:endParaRPr lang="en-US" dirty="0"/>
          </a:p>
          <a:p>
            <a:endParaRPr lang="en-US" dirty="0"/>
          </a:p>
        </p:txBody>
      </p:sp>
    </p:spTree>
    <p:extLst>
      <p:ext uri="{BB962C8B-B14F-4D97-AF65-F5344CB8AC3E}">
        <p14:creationId xmlns:p14="http://schemas.microsoft.com/office/powerpoint/2010/main" val="2725603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Interim/supportive measures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5400" b="1" dirty="0"/>
              <a:t>Before a formal complaint is filed </a:t>
            </a:r>
          </a:p>
          <a:p>
            <a:pPr>
              <a:buFont typeface="Wingdings" panose="05000000000000000000" pitchFamily="2" charset="2"/>
              <a:buChar char="§"/>
            </a:pPr>
            <a:r>
              <a:rPr lang="en-US" sz="5400" b="1" dirty="0"/>
              <a:t>After a complaint is filed</a:t>
            </a:r>
          </a:p>
          <a:p>
            <a:pPr>
              <a:buFont typeface="Wingdings" panose="05000000000000000000" pitchFamily="2" charset="2"/>
              <a:buChar char="§"/>
            </a:pPr>
            <a:r>
              <a:rPr lang="en-US" sz="5400" b="1" dirty="0"/>
              <a:t>No complaint is filed </a:t>
            </a:r>
          </a:p>
          <a:p>
            <a:pPr lvl="0"/>
            <a:endParaRPr lang="en-US" dirty="0"/>
          </a:p>
          <a:p>
            <a:endParaRPr lang="en-US" dirty="0"/>
          </a:p>
        </p:txBody>
      </p:sp>
    </p:spTree>
    <p:extLst>
      <p:ext uri="{BB962C8B-B14F-4D97-AF65-F5344CB8AC3E}">
        <p14:creationId xmlns:p14="http://schemas.microsoft.com/office/powerpoint/2010/main" val="18299764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Investigations and the grievance process: accused party/respondent</a:t>
            </a:r>
            <a:endParaRPr lang="en-US" dirty="0"/>
          </a:p>
        </p:txBody>
      </p:sp>
      <p:sp>
        <p:nvSpPr>
          <p:cNvPr id="3" name="Content Placeholder 2"/>
          <p:cNvSpPr>
            <a:spLocks noGrp="1"/>
          </p:cNvSpPr>
          <p:nvPr>
            <p:ph idx="1"/>
          </p:nvPr>
        </p:nvSpPr>
        <p:spPr>
          <a:xfrm>
            <a:off x="683045" y="2096064"/>
            <a:ext cx="10961783" cy="4359820"/>
          </a:xfrm>
        </p:spPr>
        <p:txBody>
          <a:bodyPr>
            <a:normAutofit/>
          </a:bodyPr>
          <a:lstStyle/>
          <a:p>
            <a:pPr marL="0" indent="0">
              <a:buNone/>
            </a:pPr>
            <a:r>
              <a:rPr lang="en-US" sz="3600" b="1" cap="all" dirty="0">
                <a:ln w="3175" cmpd="sng">
                  <a:noFill/>
                </a:ln>
                <a:solidFill>
                  <a:prstClr val="white"/>
                </a:solidFill>
                <a:latin typeface="Century Gothic" panose="020B0502020202020204"/>
                <a:ea typeface="+mj-ea"/>
                <a:cs typeface="+mj-cs"/>
              </a:rPr>
              <a:t>Knowledge of title ix violation:</a:t>
            </a:r>
          </a:p>
          <a:p>
            <a:pPr>
              <a:buFont typeface="Wingdings" panose="05000000000000000000" pitchFamily="2" charset="2"/>
              <a:buChar char="§"/>
            </a:pPr>
            <a:r>
              <a:rPr lang="en-US" sz="3200" b="1" dirty="0">
                <a:solidFill>
                  <a:srgbClr val="FFFF00"/>
                </a:solidFill>
                <a:latin typeface="Century Gothic" panose="020B0502020202020204"/>
              </a:rPr>
              <a:t>Respondents will receive notice of the pending allegations filed against them.</a:t>
            </a:r>
          </a:p>
          <a:p>
            <a:pPr>
              <a:buFont typeface="Wingdings" panose="05000000000000000000" pitchFamily="2" charset="2"/>
              <a:buChar char="§"/>
            </a:pPr>
            <a:r>
              <a:rPr lang="en-US" sz="3200" b="1" dirty="0">
                <a:solidFill>
                  <a:srgbClr val="FFFF00"/>
                </a:solidFill>
                <a:latin typeface="Century Gothic" panose="020B0502020202020204"/>
              </a:rPr>
              <a:t>The notice will also inform the Respondent of his/her right to have an advisor present when speaking with Title IX.</a:t>
            </a:r>
          </a:p>
          <a:p>
            <a:pPr>
              <a:buFont typeface="Wingdings" panose="05000000000000000000" pitchFamily="2" charset="2"/>
              <a:buChar char="§"/>
            </a:pPr>
            <a:r>
              <a:rPr lang="en-US" sz="3200" b="1" dirty="0">
                <a:solidFill>
                  <a:srgbClr val="FFFF00"/>
                </a:solidFill>
                <a:latin typeface="Century Gothic" panose="020B0502020202020204"/>
              </a:rPr>
              <a:t>The notice will state that retaliation is prohibited.</a:t>
            </a:r>
            <a:r>
              <a:rPr lang="en-US" dirty="0"/>
              <a:t/>
            </a:r>
            <a:br>
              <a:rPr lang="en-US" dirty="0"/>
            </a:br>
            <a:endParaRPr lang="en-US" dirty="0"/>
          </a:p>
        </p:txBody>
      </p:sp>
    </p:spTree>
    <p:extLst>
      <p:ext uri="{BB962C8B-B14F-4D97-AF65-F5344CB8AC3E}">
        <p14:creationId xmlns:p14="http://schemas.microsoft.com/office/powerpoint/2010/main" val="37014262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Investigations and the grievance process</a:t>
            </a:r>
            <a:endParaRPr lang="en-US" dirty="0"/>
          </a:p>
        </p:txBody>
      </p:sp>
      <p:sp>
        <p:nvSpPr>
          <p:cNvPr id="3" name="Content Placeholder 2"/>
          <p:cNvSpPr>
            <a:spLocks noGrp="1"/>
          </p:cNvSpPr>
          <p:nvPr>
            <p:ph idx="1"/>
          </p:nvPr>
        </p:nvSpPr>
        <p:spPr>
          <a:xfrm>
            <a:off x="683045" y="2096064"/>
            <a:ext cx="10961783" cy="4359820"/>
          </a:xfrm>
        </p:spPr>
        <p:txBody>
          <a:bodyPr>
            <a:normAutofit/>
          </a:bodyPr>
          <a:lstStyle/>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v"/>
            </a:pPr>
            <a:r>
              <a:rPr lang="en-US" sz="3200" b="1" dirty="0">
                <a:solidFill>
                  <a:srgbClr val="FFFF00"/>
                </a:solidFill>
                <a:latin typeface="Century Gothic" panose="020B0502020202020204"/>
              </a:rPr>
              <a:t>Both Respondent and Complainant are entitled to an advisor during the hearing for cross-examination.</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v"/>
            </a:pPr>
            <a:r>
              <a:rPr lang="en-US" sz="3200" b="1" dirty="0">
                <a:solidFill>
                  <a:srgbClr val="FFFF00"/>
                </a:solidFill>
                <a:latin typeface="Century Gothic" panose="020B0502020202020204"/>
              </a:rPr>
              <a:t>Standard of Proof – Preponderance of the Evidence. </a:t>
            </a:r>
          </a:p>
          <a:p>
            <a:pPr marL="342900" indent="-342900" defTabSz="457200" fontAlgn="auto">
              <a:lnSpc>
                <a:spcPct val="100000"/>
              </a:lnSpc>
              <a:spcBef>
                <a:spcPct val="20000"/>
              </a:spcBef>
              <a:spcAft>
                <a:spcPts val="600"/>
              </a:spcAft>
              <a:buClr>
                <a:prstClr val="white"/>
              </a:buClr>
              <a:buSzPct val="80000"/>
              <a:buFont typeface="Wingdings" panose="05000000000000000000" pitchFamily="2" charset="2"/>
              <a:buChar char="v"/>
            </a:pPr>
            <a:r>
              <a:rPr lang="en-US" sz="3200" b="1" dirty="0">
                <a:solidFill>
                  <a:srgbClr val="FFFF00"/>
                </a:solidFill>
                <a:latin typeface="Century Gothic" panose="020B0502020202020204" pitchFamily="34" charset="0"/>
              </a:rPr>
              <a:t>The Title IX Coordinator works closely with Student Affairs, Academic Affairs, Human Resources, Campus Police and other University offices when required. </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v"/>
            </a:pPr>
            <a:endParaRPr lang="en-US" sz="2800" b="1" dirty="0">
              <a:solidFill>
                <a:srgbClr val="FFFF00"/>
              </a:solidFill>
              <a:latin typeface="Century Gothic" panose="020B0502020202020204"/>
            </a:endParaRPr>
          </a:p>
          <a:p>
            <a:pPr marL="0" indent="0">
              <a:buNone/>
            </a:pPr>
            <a:endParaRPr lang="en-US" dirty="0"/>
          </a:p>
        </p:txBody>
      </p:sp>
    </p:spTree>
    <p:extLst>
      <p:ext uri="{BB962C8B-B14F-4D97-AF65-F5344CB8AC3E}">
        <p14:creationId xmlns:p14="http://schemas.microsoft.com/office/powerpoint/2010/main" val="107386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Purpose of Procedures</a:t>
            </a:r>
          </a:p>
        </p:txBody>
      </p:sp>
      <p:sp>
        <p:nvSpPr>
          <p:cNvPr id="3" name="Content Placeholder 2"/>
          <p:cNvSpPr>
            <a:spLocks noGrp="1"/>
          </p:cNvSpPr>
          <p:nvPr>
            <p:ph idx="1"/>
          </p:nvPr>
        </p:nvSpPr>
        <p:spPr/>
        <p:txBody>
          <a:bodyPr>
            <a:normAutofit/>
          </a:bodyPr>
          <a:lstStyle/>
          <a:p>
            <a:r>
              <a:rPr lang="en-US" sz="2400" b="1" dirty="0"/>
              <a:t>Provide a grievance procedure addressing sex discrimination and sexual harassment, a form of sex discrimination, as prohibited under Title IX.</a:t>
            </a:r>
          </a:p>
          <a:p>
            <a:r>
              <a:rPr lang="en-US" sz="2400" b="1" dirty="0"/>
              <a:t>Respond promptly and supportively to reports.</a:t>
            </a:r>
          </a:p>
          <a:p>
            <a:r>
              <a:rPr lang="en-US" sz="2400" b="1" dirty="0"/>
              <a:t>Resolve allegations of sexual harassment with due process for all parties, maintaining impartially at all times.</a:t>
            </a:r>
          </a:p>
          <a:p>
            <a:r>
              <a:rPr lang="en-US" sz="2400" b="1" dirty="0"/>
              <a:t>Effectively implement remedies addressing the conduct.</a:t>
            </a:r>
          </a:p>
        </p:txBody>
      </p:sp>
    </p:spTree>
    <p:extLst>
      <p:ext uri="{BB962C8B-B14F-4D97-AF65-F5344CB8AC3E}">
        <p14:creationId xmlns:p14="http://schemas.microsoft.com/office/powerpoint/2010/main" val="890199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Investigations and the grievance process: frequently asked questions</a:t>
            </a:r>
            <a:endParaRPr lang="en-US" dirty="0"/>
          </a:p>
        </p:txBody>
      </p:sp>
      <p:sp>
        <p:nvSpPr>
          <p:cNvPr id="3" name="Content Placeholder 2"/>
          <p:cNvSpPr>
            <a:spLocks noGrp="1"/>
          </p:cNvSpPr>
          <p:nvPr>
            <p:ph idx="1"/>
          </p:nvPr>
        </p:nvSpPr>
        <p:spPr>
          <a:xfrm>
            <a:off x="683045" y="2096064"/>
            <a:ext cx="10961783" cy="4359820"/>
          </a:xfrm>
        </p:spPr>
        <p:txBody>
          <a:bodyPr>
            <a:normAutofit/>
          </a:bodyPr>
          <a:lstStyle/>
          <a:p>
            <a:pPr marL="0" lvl="0" indent="0" defTabSz="457200" fontAlgn="auto">
              <a:lnSpc>
                <a:spcPct val="100000"/>
              </a:lnSpc>
              <a:spcBef>
                <a:spcPct val="20000"/>
              </a:spcBef>
              <a:spcAft>
                <a:spcPts val="600"/>
              </a:spcAft>
              <a:buClr>
                <a:prstClr val="white"/>
              </a:buClr>
              <a:buSzPct val="80000"/>
              <a:buNone/>
            </a:pPr>
            <a:r>
              <a:rPr lang="en-US" sz="3200" b="1" dirty="0">
                <a:solidFill>
                  <a:srgbClr val="FFFF00"/>
                </a:solidFill>
                <a:latin typeface="Century Gothic" panose="020B0502020202020204"/>
              </a:rPr>
              <a:t>How does the University reach a decision?</a:t>
            </a:r>
          </a:p>
          <a:p>
            <a:pPr marL="0" lvl="0" indent="0" defTabSz="457200" fontAlgn="auto">
              <a:lnSpc>
                <a:spcPct val="100000"/>
              </a:lnSpc>
              <a:spcBef>
                <a:spcPct val="20000"/>
              </a:spcBef>
              <a:spcAft>
                <a:spcPts val="600"/>
              </a:spcAft>
              <a:buClr>
                <a:prstClr val="white"/>
              </a:buClr>
              <a:buSzPct val="80000"/>
              <a:buNone/>
            </a:pPr>
            <a:endParaRPr lang="en-US" sz="3200" b="1" dirty="0">
              <a:solidFill>
                <a:srgbClr val="FFFF00"/>
              </a:solidFill>
              <a:latin typeface="Century Gothic" panose="020B0502020202020204"/>
            </a:endParaRPr>
          </a:p>
          <a:p>
            <a:pPr marL="457200" lvl="0" indent="-4572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800" b="1" dirty="0">
                <a:solidFill>
                  <a:srgbClr val="FFFF00"/>
                </a:solidFill>
                <a:latin typeface="Century Gothic" panose="020B0502020202020204"/>
              </a:rPr>
              <a:t>After a hearing, the parties will be notified of the findings of the adjudicators.  The decision will identify the allegations, describe all events which occurred, identify the supporting facts, apply the policies to the facts, and provide a rationale for the decision and recommended sanctions. </a:t>
            </a:r>
          </a:p>
          <a:p>
            <a:pPr marL="0" lvl="0" indent="0" defTabSz="457200" fontAlgn="auto">
              <a:lnSpc>
                <a:spcPct val="100000"/>
              </a:lnSpc>
              <a:spcBef>
                <a:spcPct val="20000"/>
              </a:spcBef>
              <a:spcAft>
                <a:spcPts val="600"/>
              </a:spcAft>
              <a:buClr>
                <a:prstClr val="white"/>
              </a:buClr>
              <a:buSzPct val="80000"/>
              <a:buNone/>
            </a:pPr>
            <a:endParaRPr lang="en-US" sz="2800" b="1" dirty="0">
              <a:solidFill>
                <a:srgbClr val="FFFF00"/>
              </a:solidFill>
              <a:latin typeface="Century Gothic" panose="020B0502020202020204"/>
            </a:endParaRPr>
          </a:p>
          <a:p>
            <a:pPr marL="0" indent="0">
              <a:buNone/>
            </a:pPr>
            <a:endParaRPr lang="en-US" dirty="0"/>
          </a:p>
        </p:txBody>
      </p:sp>
    </p:spTree>
    <p:extLst>
      <p:ext uri="{BB962C8B-B14F-4D97-AF65-F5344CB8AC3E}">
        <p14:creationId xmlns:p14="http://schemas.microsoft.com/office/powerpoint/2010/main" val="41656416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Investigations and the grievance process: frequently asked questions</a:t>
            </a:r>
            <a:endParaRPr lang="en-US" dirty="0"/>
          </a:p>
        </p:txBody>
      </p:sp>
      <p:sp>
        <p:nvSpPr>
          <p:cNvPr id="3" name="Content Placeholder 2"/>
          <p:cNvSpPr>
            <a:spLocks noGrp="1"/>
          </p:cNvSpPr>
          <p:nvPr>
            <p:ph idx="1"/>
          </p:nvPr>
        </p:nvSpPr>
        <p:spPr>
          <a:xfrm>
            <a:off x="683045" y="2096064"/>
            <a:ext cx="10961783" cy="4359820"/>
          </a:xfrm>
        </p:spPr>
        <p:txBody>
          <a:bodyPr>
            <a:normAutofit/>
          </a:bodyPr>
          <a:lstStyle/>
          <a:p>
            <a:pPr marL="0" lvl="0" indent="0" defTabSz="457200" fontAlgn="auto">
              <a:lnSpc>
                <a:spcPct val="100000"/>
              </a:lnSpc>
              <a:spcBef>
                <a:spcPct val="20000"/>
              </a:spcBef>
              <a:spcAft>
                <a:spcPts val="600"/>
              </a:spcAft>
              <a:buClr>
                <a:prstClr val="white"/>
              </a:buClr>
              <a:buSzPct val="80000"/>
              <a:buNone/>
            </a:pPr>
            <a:r>
              <a:rPr lang="en-US" sz="3200" b="1" dirty="0">
                <a:solidFill>
                  <a:srgbClr val="FFFF00"/>
                </a:solidFill>
                <a:latin typeface="Century Gothic" panose="020B0502020202020204"/>
              </a:rPr>
              <a:t>Are the individuals involved in the grievance process trained?</a:t>
            </a:r>
          </a:p>
          <a:p>
            <a:pPr marL="0" lvl="0" indent="0" defTabSz="457200" fontAlgn="auto">
              <a:lnSpc>
                <a:spcPct val="100000"/>
              </a:lnSpc>
              <a:spcBef>
                <a:spcPct val="20000"/>
              </a:spcBef>
              <a:spcAft>
                <a:spcPts val="600"/>
              </a:spcAft>
              <a:buClr>
                <a:prstClr val="white"/>
              </a:buClr>
              <a:buSzPct val="80000"/>
              <a:buNone/>
            </a:pPr>
            <a:endParaRPr lang="en-US" sz="3200" b="1" dirty="0">
              <a:solidFill>
                <a:srgbClr val="FFFF00"/>
              </a:solidFill>
              <a:latin typeface="Century Gothic" panose="020B0502020202020204"/>
            </a:endParaRPr>
          </a:p>
          <a:p>
            <a:pPr marL="457200" lvl="0" indent="-4572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3200" b="1" dirty="0">
                <a:solidFill>
                  <a:srgbClr val="FFFF00"/>
                </a:solidFill>
                <a:latin typeface="Century Gothic" panose="020B0502020202020204"/>
              </a:rPr>
              <a:t>In order to implement a fair and impartial process, all those involved in the grievance process will undergo Title IX training. </a:t>
            </a:r>
          </a:p>
          <a:p>
            <a:pPr marL="0" indent="0">
              <a:buNone/>
            </a:pPr>
            <a:endParaRPr lang="en-US" dirty="0"/>
          </a:p>
        </p:txBody>
      </p:sp>
    </p:spTree>
    <p:extLst>
      <p:ext uri="{BB962C8B-B14F-4D97-AF65-F5344CB8AC3E}">
        <p14:creationId xmlns:p14="http://schemas.microsoft.com/office/powerpoint/2010/main" val="3978404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Investigations and the grievance process: frequently asked questions</a:t>
            </a:r>
            <a:endParaRPr lang="en-US" dirty="0"/>
          </a:p>
        </p:txBody>
      </p:sp>
      <p:sp>
        <p:nvSpPr>
          <p:cNvPr id="3" name="Content Placeholder 2"/>
          <p:cNvSpPr>
            <a:spLocks noGrp="1"/>
          </p:cNvSpPr>
          <p:nvPr>
            <p:ph idx="1"/>
          </p:nvPr>
        </p:nvSpPr>
        <p:spPr>
          <a:xfrm>
            <a:off x="683045" y="2096064"/>
            <a:ext cx="10961783" cy="4359820"/>
          </a:xfrm>
        </p:spPr>
        <p:txBody>
          <a:bodyPr>
            <a:normAutofit/>
          </a:bodyPr>
          <a:lstStyle/>
          <a:p>
            <a:pPr marL="0" lvl="0" indent="0" defTabSz="457200" fontAlgn="auto">
              <a:lnSpc>
                <a:spcPct val="100000"/>
              </a:lnSpc>
              <a:spcBef>
                <a:spcPct val="20000"/>
              </a:spcBef>
              <a:spcAft>
                <a:spcPts val="600"/>
              </a:spcAft>
              <a:buClr>
                <a:prstClr val="white"/>
              </a:buClr>
              <a:buSzPct val="80000"/>
              <a:buNone/>
            </a:pPr>
            <a:r>
              <a:rPr lang="en-US" sz="3200" b="1" dirty="0">
                <a:solidFill>
                  <a:srgbClr val="FFFF00"/>
                </a:solidFill>
                <a:latin typeface="Century Gothic" panose="020B0502020202020204"/>
              </a:rPr>
              <a:t>Can the student appeal an adverse decision?</a:t>
            </a:r>
          </a:p>
          <a:p>
            <a:pPr marL="0" lvl="0" indent="0" defTabSz="457200" fontAlgn="auto">
              <a:lnSpc>
                <a:spcPct val="100000"/>
              </a:lnSpc>
              <a:spcBef>
                <a:spcPct val="20000"/>
              </a:spcBef>
              <a:spcAft>
                <a:spcPts val="600"/>
              </a:spcAft>
              <a:buClr>
                <a:prstClr val="white"/>
              </a:buClr>
              <a:buSzPct val="80000"/>
              <a:buNone/>
            </a:pPr>
            <a:endParaRPr lang="en-US" sz="3200" b="1" dirty="0">
              <a:solidFill>
                <a:srgbClr val="FFFF00"/>
              </a:solidFill>
              <a:latin typeface="Century Gothic" panose="020B0502020202020204"/>
            </a:endParaRPr>
          </a:p>
          <a:p>
            <a:pPr marL="457200" lvl="0" indent="-4572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800" b="1" dirty="0">
                <a:solidFill>
                  <a:srgbClr val="FFFF00"/>
                </a:solidFill>
                <a:latin typeface="Century Gothic" panose="020B0502020202020204"/>
              </a:rPr>
              <a:t>Yes, the University must offer both parties the option to appeal regardless of the outcome. </a:t>
            </a:r>
          </a:p>
          <a:p>
            <a:pPr marL="0" lvl="0" indent="0" defTabSz="457200" fontAlgn="auto">
              <a:lnSpc>
                <a:spcPct val="100000"/>
              </a:lnSpc>
              <a:spcBef>
                <a:spcPct val="20000"/>
              </a:spcBef>
              <a:spcAft>
                <a:spcPts val="600"/>
              </a:spcAft>
              <a:buClr>
                <a:prstClr val="white"/>
              </a:buClr>
              <a:buSzPct val="80000"/>
              <a:buNone/>
            </a:pPr>
            <a:r>
              <a:rPr lang="en-US" sz="2800" b="1" dirty="0">
                <a:solidFill>
                  <a:srgbClr val="FFFF00"/>
                </a:solidFill>
                <a:latin typeface="Century Gothic" panose="020B0502020202020204"/>
              </a:rPr>
              <a:t> </a:t>
            </a:r>
          </a:p>
          <a:p>
            <a:pPr marL="0" indent="0">
              <a:buNone/>
            </a:pPr>
            <a:endParaRPr lang="en-US" dirty="0"/>
          </a:p>
        </p:txBody>
      </p:sp>
    </p:spTree>
    <p:extLst>
      <p:ext uri="{BB962C8B-B14F-4D97-AF65-F5344CB8AC3E}">
        <p14:creationId xmlns:p14="http://schemas.microsoft.com/office/powerpoint/2010/main" val="7636215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Investigations and the grievance process: points to remember </a:t>
            </a:r>
            <a:endParaRPr lang="en-US" dirty="0"/>
          </a:p>
        </p:txBody>
      </p:sp>
      <p:sp>
        <p:nvSpPr>
          <p:cNvPr id="3" name="Content Placeholder 2"/>
          <p:cNvSpPr>
            <a:spLocks noGrp="1"/>
          </p:cNvSpPr>
          <p:nvPr>
            <p:ph idx="1"/>
          </p:nvPr>
        </p:nvSpPr>
        <p:spPr>
          <a:xfrm>
            <a:off x="683045" y="2096064"/>
            <a:ext cx="10961783" cy="4359820"/>
          </a:xfrm>
        </p:spPr>
        <p:txBody>
          <a:bodyPr>
            <a:normAutofit fontScale="92500"/>
          </a:bodyPr>
          <a:lstStyle/>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3200" b="1" dirty="0">
                <a:solidFill>
                  <a:srgbClr val="FFFF00"/>
                </a:solidFill>
                <a:latin typeface="Century Gothic" panose="020B0502020202020204"/>
              </a:rPr>
              <a:t>The University is committed to ensuring a community that is safe for all who study, live, work, and visit here.</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3200" b="1" dirty="0">
                <a:solidFill>
                  <a:srgbClr val="FFFF00"/>
                </a:solidFill>
                <a:latin typeface="Century Gothic" panose="020B0502020202020204"/>
              </a:rPr>
              <a:t>Please report incidents of sex discrimination, sexual harassment or sexual violence.</a:t>
            </a: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3200" b="1" dirty="0">
                <a:solidFill>
                  <a:srgbClr val="FFFF00"/>
                </a:solidFill>
                <a:latin typeface="Century Gothic" panose="020B0502020202020204"/>
              </a:rPr>
              <a:t>Though it may be difficult, immediate reporting allows for the best possible efforts to support the complainant, investigate the claims, and to prevent a recurrence.</a:t>
            </a:r>
          </a:p>
          <a:p>
            <a:pPr marL="0" indent="0">
              <a:buNone/>
            </a:pPr>
            <a:endParaRPr lang="en-US" dirty="0"/>
          </a:p>
        </p:txBody>
      </p:sp>
    </p:spTree>
    <p:extLst>
      <p:ext uri="{BB962C8B-B14F-4D97-AF65-F5344CB8AC3E}">
        <p14:creationId xmlns:p14="http://schemas.microsoft.com/office/powerpoint/2010/main" val="14062070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division of general counsel – title ix</a:t>
            </a:r>
            <a:endParaRPr lang="en-US" dirty="0"/>
          </a:p>
        </p:txBody>
      </p:sp>
      <p:sp>
        <p:nvSpPr>
          <p:cNvPr id="3" name="Content Placeholder 2"/>
          <p:cNvSpPr>
            <a:spLocks noGrp="1"/>
          </p:cNvSpPr>
          <p:nvPr>
            <p:ph idx="1"/>
          </p:nvPr>
        </p:nvSpPr>
        <p:spPr>
          <a:xfrm>
            <a:off x="683045" y="2096064"/>
            <a:ext cx="10961783" cy="4359820"/>
          </a:xfrm>
        </p:spPr>
        <p:txBody>
          <a:bodyPr>
            <a:normAutofit lnSpcReduction="10000"/>
          </a:bodyPr>
          <a:lstStyle/>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800" b="1" dirty="0">
                <a:solidFill>
                  <a:srgbClr val="FFFF00"/>
                </a:solidFill>
                <a:latin typeface="Arial Black" panose="020B0A04020102020204" pitchFamily="34" charset="0"/>
              </a:rPr>
              <a:t>General Counsel:  Edward Watson, 601-979-3950</a:t>
            </a:r>
          </a:p>
          <a:p>
            <a:pPr marL="0" lvl="0" indent="0" defTabSz="457200" fontAlgn="auto">
              <a:lnSpc>
                <a:spcPct val="100000"/>
              </a:lnSpc>
              <a:spcBef>
                <a:spcPct val="20000"/>
              </a:spcBef>
              <a:spcAft>
                <a:spcPts val="600"/>
              </a:spcAft>
              <a:buClr>
                <a:prstClr val="white"/>
              </a:buClr>
              <a:buSzPct val="80000"/>
              <a:buNone/>
            </a:pPr>
            <a:endParaRPr lang="en-US" sz="2800" b="1" dirty="0">
              <a:solidFill>
                <a:srgbClr val="FFFF00"/>
              </a:solidFill>
              <a:latin typeface="Arial Black" panose="020B0A04020102020204" pitchFamily="34" charset="0"/>
            </a:endParaRP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800" b="1" dirty="0">
                <a:solidFill>
                  <a:srgbClr val="FFFF00"/>
                </a:solidFill>
                <a:latin typeface="Arial Black" panose="020B0A04020102020204" pitchFamily="34" charset="0"/>
              </a:rPr>
              <a:t>Title IX Coordinator: LaShundra Jackson-Winters, 601-979-6804</a:t>
            </a:r>
          </a:p>
          <a:p>
            <a:pPr marL="0" lvl="0" indent="0" defTabSz="457200" fontAlgn="auto">
              <a:lnSpc>
                <a:spcPct val="100000"/>
              </a:lnSpc>
              <a:spcBef>
                <a:spcPct val="20000"/>
              </a:spcBef>
              <a:spcAft>
                <a:spcPts val="600"/>
              </a:spcAft>
              <a:buClr>
                <a:prstClr val="white"/>
              </a:buClr>
              <a:buSzPct val="80000"/>
              <a:buNone/>
            </a:pPr>
            <a:endParaRPr lang="en-US" sz="2800" b="1" dirty="0">
              <a:solidFill>
                <a:srgbClr val="FFFF00"/>
              </a:solidFill>
              <a:latin typeface="Arial Black" panose="020B0A04020102020204" pitchFamily="34" charset="0"/>
            </a:endParaRP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800" b="1" dirty="0">
                <a:solidFill>
                  <a:srgbClr val="FFFF00"/>
                </a:solidFill>
                <a:latin typeface="Arial Black" panose="020B0A04020102020204" pitchFamily="34" charset="0"/>
              </a:rPr>
              <a:t>Title IX Investigator:  Bryant Guy, 601-979-1315 </a:t>
            </a:r>
          </a:p>
          <a:p>
            <a:pPr marL="0" lvl="0" indent="0" defTabSz="457200" fontAlgn="auto">
              <a:lnSpc>
                <a:spcPct val="100000"/>
              </a:lnSpc>
              <a:spcBef>
                <a:spcPct val="20000"/>
              </a:spcBef>
              <a:spcAft>
                <a:spcPts val="600"/>
              </a:spcAft>
              <a:buClr>
                <a:prstClr val="white"/>
              </a:buClr>
              <a:buSzPct val="80000"/>
              <a:buNone/>
            </a:pPr>
            <a:endParaRPr lang="en-US" sz="2800" b="1" dirty="0">
              <a:solidFill>
                <a:srgbClr val="FFFF00"/>
              </a:solidFill>
              <a:latin typeface="Arial Black" panose="020B0A04020102020204" pitchFamily="34" charset="0"/>
            </a:endParaRPr>
          </a:p>
          <a:p>
            <a:pPr marL="342900" lvl="0" indent="-342900" defTabSz="457200" fontAlgn="auto">
              <a:lnSpc>
                <a:spcPct val="100000"/>
              </a:lnSpc>
              <a:spcBef>
                <a:spcPct val="20000"/>
              </a:spcBef>
              <a:spcAft>
                <a:spcPts val="600"/>
              </a:spcAft>
              <a:buClr>
                <a:prstClr val="white"/>
              </a:buClr>
              <a:buSzPct val="80000"/>
              <a:buFont typeface="Wingdings" panose="05000000000000000000" pitchFamily="2" charset="2"/>
              <a:buChar char="Ø"/>
            </a:pPr>
            <a:r>
              <a:rPr lang="en-US" sz="2800" b="1" dirty="0">
                <a:solidFill>
                  <a:srgbClr val="FFFF00"/>
                </a:solidFill>
                <a:latin typeface="Arial Black" panose="020B0A04020102020204" pitchFamily="34" charset="0"/>
              </a:rPr>
              <a:t>Title IX Cell Phone:  601- 927-4766</a:t>
            </a:r>
          </a:p>
          <a:p>
            <a:pPr marL="0" indent="0">
              <a:buNone/>
            </a:pPr>
            <a:endParaRPr lang="en-US" dirty="0"/>
          </a:p>
        </p:txBody>
      </p:sp>
    </p:spTree>
    <p:extLst>
      <p:ext uri="{BB962C8B-B14F-4D97-AF65-F5344CB8AC3E}">
        <p14:creationId xmlns:p14="http://schemas.microsoft.com/office/powerpoint/2010/main" val="33895910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division of general counsel – title ix</a:t>
            </a:r>
            <a:endParaRPr lang="en-US" dirty="0"/>
          </a:p>
        </p:txBody>
      </p:sp>
      <p:sp>
        <p:nvSpPr>
          <p:cNvPr id="3" name="Content Placeholder 2"/>
          <p:cNvSpPr>
            <a:spLocks noGrp="1"/>
          </p:cNvSpPr>
          <p:nvPr>
            <p:ph idx="1"/>
          </p:nvPr>
        </p:nvSpPr>
        <p:spPr>
          <a:xfrm>
            <a:off x="683045" y="2577946"/>
            <a:ext cx="10961783" cy="3877937"/>
          </a:xfrm>
        </p:spPr>
        <p:txBody>
          <a:bodyPr>
            <a:normAutofit/>
          </a:bodyPr>
          <a:lstStyle/>
          <a:p>
            <a:pPr marL="0" lvl="0" indent="0" defTabSz="457200" fontAlgn="auto">
              <a:lnSpc>
                <a:spcPct val="100000"/>
              </a:lnSpc>
              <a:spcBef>
                <a:spcPct val="20000"/>
              </a:spcBef>
              <a:spcAft>
                <a:spcPts val="600"/>
              </a:spcAft>
              <a:buClr>
                <a:prstClr val="white"/>
              </a:buClr>
              <a:buSzPct val="80000"/>
              <a:buNone/>
            </a:pPr>
            <a:r>
              <a:rPr lang="en-US" sz="5400" b="1" dirty="0">
                <a:solidFill>
                  <a:srgbClr val="FFFF00"/>
                </a:solidFill>
                <a:latin typeface="Century Gothic" panose="020B0502020202020204"/>
              </a:rPr>
              <a:t>Information regarding Title IX and the Title IX process can be found on the JSU website @ </a:t>
            </a:r>
            <a:r>
              <a:rPr lang="en-US" sz="5400" dirty="0">
                <a:highlight>
                  <a:srgbClr val="FFFF00"/>
                </a:highlight>
                <a:latin typeface="Arial" panose="020B0604020202020204" pitchFamily="34" charset="0"/>
                <a:hlinkClick r:id="rId2"/>
              </a:rPr>
              <a:t>https://www.jsums.edu/titleix/</a:t>
            </a:r>
            <a:endParaRPr lang="en-US" sz="5400" b="1" dirty="0">
              <a:highlight>
                <a:srgbClr val="FFFF00"/>
              </a:highlight>
              <a:latin typeface="Century Gothic" panose="020B0502020202020204"/>
            </a:endParaRPr>
          </a:p>
          <a:p>
            <a:pPr marL="0" indent="0">
              <a:buNone/>
            </a:pPr>
            <a:endParaRPr lang="en-US" dirty="0"/>
          </a:p>
        </p:txBody>
      </p:sp>
    </p:spTree>
    <p:extLst>
      <p:ext uri="{BB962C8B-B14F-4D97-AF65-F5344CB8AC3E}">
        <p14:creationId xmlns:p14="http://schemas.microsoft.com/office/powerpoint/2010/main" val="33609079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division of general counsel – title ix</a:t>
            </a:r>
            <a:endParaRPr lang="en-US" dirty="0"/>
          </a:p>
        </p:txBody>
      </p:sp>
      <p:pic>
        <p:nvPicPr>
          <p:cNvPr id="5" name="Content Placeholder 4">
            <a:extLst>
              <a:ext uri="{FF2B5EF4-FFF2-40B4-BE49-F238E27FC236}">
                <a16:creationId xmlns:a16="http://schemas.microsoft.com/office/drawing/2014/main" id="{EF1B9841-9FEB-F99D-5182-A582139893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5541" y="1615324"/>
            <a:ext cx="5100918" cy="5100918"/>
          </a:xfrm>
        </p:spPr>
      </p:pic>
    </p:spTree>
    <p:extLst>
      <p:ext uri="{BB962C8B-B14F-4D97-AF65-F5344CB8AC3E}">
        <p14:creationId xmlns:p14="http://schemas.microsoft.com/office/powerpoint/2010/main" val="5712942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200" b="1" dirty="0"/>
              <a:t>division of general counsel – </a:t>
            </a:r>
            <a:br>
              <a:rPr lang="en-US" sz="3200" b="1" dirty="0"/>
            </a:br>
            <a:r>
              <a:rPr lang="en-US" sz="3200" b="1" dirty="0"/>
              <a:t>additional resources</a:t>
            </a:r>
            <a:endParaRPr lang="en-US" dirty="0"/>
          </a:p>
        </p:txBody>
      </p:sp>
      <p:sp>
        <p:nvSpPr>
          <p:cNvPr id="3" name="Content Placeholder 2"/>
          <p:cNvSpPr>
            <a:spLocks noGrp="1"/>
          </p:cNvSpPr>
          <p:nvPr>
            <p:ph idx="1"/>
          </p:nvPr>
        </p:nvSpPr>
        <p:spPr>
          <a:xfrm>
            <a:off x="683045" y="2016088"/>
            <a:ext cx="10961783" cy="4439796"/>
          </a:xfrm>
        </p:spPr>
        <p:txBody>
          <a:bodyPr>
            <a:normAutofit/>
          </a:bodyPr>
          <a:lstStyle/>
          <a:p>
            <a:pPr marL="0" lvl="0" indent="0" defTabSz="457200" fontAlgn="auto">
              <a:lnSpc>
                <a:spcPct val="100000"/>
              </a:lnSpc>
              <a:spcBef>
                <a:spcPct val="20000"/>
              </a:spcBef>
              <a:spcAft>
                <a:spcPts val="600"/>
              </a:spcAft>
              <a:buClr>
                <a:prstClr val="white"/>
              </a:buClr>
              <a:buSzPct val="80000"/>
              <a:buNone/>
            </a:pPr>
            <a:r>
              <a:rPr lang="en-US" sz="2400" b="1" u="sng" dirty="0">
                <a:solidFill>
                  <a:srgbClr val="FFFF00"/>
                </a:solidFill>
                <a:latin typeface="Century Gothic" panose="020B0502020202020204"/>
              </a:rPr>
              <a:t>Jackson State University Department of Public Safety</a:t>
            </a:r>
          </a:p>
          <a:p>
            <a:pPr marL="0" lvl="0" indent="0" defTabSz="457200" fontAlgn="auto">
              <a:lnSpc>
                <a:spcPct val="100000"/>
              </a:lnSpc>
              <a:spcBef>
                <a:spcPct val="20000"/>
              </a:spcBef>
              <a:spcAft>
                <a:spcPts val="600"/>
              </a:spcAft>
              <a:buClr>
                <a:prstClr val="white"/>
              </a:buClr>
              <a:buSzPct val="80000"/>
              <a:buNone/>
            </a:pPr>
            <a:r>
              <a:rPr lang="en-US" sz="2400" b="1" dirty="0">
                <a:solidFill>
                  <a:srgbClr val="FFFF00"/>
                </a:solidFill>
                <a:latin typeface="Century Gothic" panose="020B0502020202020204"/>
              </a:rPr>
              <a:t>(601) 979-2580</a:t>
            </a:r>
          </a:p>
          <a:p>
            <a:pPr marL="0" lvl="0" indent="0" defTabSz="457200" fontAlgn="auto">
              <a:lnSpc>
                <a:spcPct val="100000"/>
              </a:lnSpc>
              <a:spcBef>
                <a:spcPct val="20000"/>
              </a:spcBef>
              <a:spcAft>
                <a:spcPts val="600"/>
              </a:spcAft>
              <a:buClr>
                <a:prstClr val="white"/>
              </a:buClr>
              <a:buSzPct val="80000"/>
              <a:buNone/>
            </a:pPr>
            <a:endParaRPr lang="en-US" sz="2400" b="1" dirty="0">
              <a:solidFill>
                <a:srgbClr val="FFFF00"/>
              </a:solidFill>
              <a:latin typeface="Century Gothic" panose="020B0502020202020204"/>
            </a:endParaRPr>
          </a:p>
          <a:p>
            <a:pPr marL="0" lvl="0" indent="0" defTabSz="457200" fontAlgn="auto">
              <a:lnSpc>
                <a:spcPct val="100000"/>
              </a:lnSpc>
              <a:spcBef>
                <a:spcPct val="20000"/>
              </a:spcBef>
              <a:spcAft>
                <a:spcPts val="600"/>
              </a:spcAft>
              <a:buClr>
                <a:prstClr val="white"/>
              </a:buClr>
              <a:buSzPct val="80000"/>
              <a:buNone/>
            </a:pPr>
            <a:r>
              <a:rPr lang="en-US" sz="2400" b="1" u="sng" dirty="0">
                <a:solidFill>
                  <a:srgbClr val="FFFF00"/>
                </a:solidFill>
                <a:latin typeface="Century Gothic" panose="020B0502020202020204"/>
              </a:rPr>
              <a:t>Latasha Norman Counseling Center</a:t>
            </a:r>
            <a:r>
              <a:rPr lang="en-US" sz="2400" b="1" dirty="0">
                <a:solidFill>
                  <a:srgbClr val="FFFF00"/>
                </a:solidFill>
                <a:latin typeface="Century Gothic" panose="020B0502020202020204"/>
              </a:rPr>
              <a:t>		</a:t>
            </a:r>
            <a:r>
              <a:rPr lang="en-US" sz="2400" b="1" u="sng" dirty="0">
                <a:solidFill>
                  <a:srgbClr val="FFFF00"/>
                </a:solidFill>
                <a:latin typeface="Century Gothic" panose="020B0502020202020204"/>
              </a:rPr>
              <a:t>Applied Psychological Services </a:t>
            </a:r>
          </a:p>
          <a:p>
            <a:pPr marL="0" lvl="0" indent="0" defTabSz="457200" fontAlgn="auto">
              <a:lnSpc>
                <a:spcPct val="100000"/>
              </a:lnSpc>
              <a:spcBef>
                <a:spcPct val="20000"/>
              </a:spcBef>
              <a:spcAft>
                <a:spcPts val="600"/>
              </a:spcAft>
              <a:buClr>
                <a:prstClr val="white"/>
              </a:buClr>
              <a:buSzPct val="80000"/>
              <a:buNone/>
            </a:pPr>
            <a:r>
              <a:rPr lang="en-US" sz="2400" b="1" dirty="0">
                <a:solidFill>
                  <a:srgbClr val="FFFF00"/>
                </a:solidFill>
                <a:latin typeface="Century Gothic" panose="020B0502020202020204"/>
              </a:rPr>
              <a:t>(601) 979-0374									(601) 979-3381</a:t>
            </a:r>
          </a:p>
          <a:p>
            <a:pPr marL="0" indent="0">
              <a:buNone/>
            </a:pPr>
            <a:endParaRPr lang="en-US" dirty="0"/>
          </a:p>
        </p:txBody>
      </p:sp>
    </p:spTree>
    <p:extLst>
      <p:ext uri="{BB962C8B-B14F-4D97-AF65-F5344CB8AC3E}">
        <p14:creationId xmlns:p14="http://schemas.microsoft.com/office/powerpoint/2010/main" val="232694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purpose of </a:t>
            </a:r>
            <a:br>
              <a:rPr lang="en-US" dirty="0"/>
            </a:br>
            <a:r>
              <a:rPr lang="en-US" dirty="0"/>
              <a:t>the Title IX hearing?</a:t>
            </a:r>
          </a:p>
        </p:txBody>
      </p:sp>
      <p:sp>
        <p:nvSpPr>
          <p:cNvPr id="3" name="Content Placeholder 2"/>
          <p:cNvSpPr>
            <a:spLocks noGrp="1"/>
          </p:cNvSpPr>
          <p:nvPr>
            <p:ph idx="1"/>
          </p:nvPr>
        </p:nvSpPr>
        <p:spPr>
          <a:xfrm>
            <a:off x="1981200" y="1905000"/>
            <a:ext cx="8229600" cy="4404360"/>
          </a:xfrm>
        </p:spPr>
        <p:txBody>
          <a:bodyPr/>
          <a:lstStyle/>
          <a:p>
            <a:r>
              <a:rPr lang="en-US" sz="3600" b="1" dirty="0"/>
              <a:t>Hear, consider and evaluate both testimonial and non-testimonial evidence</a:t>
            </a:r>
          </a:p>
          <a:p>
            <a:r>
              <a:rPr lang="en-US" sz="3600" b="1" dirty="0"/>
              <a:t>Determine credible facts </a:t>
            </a:r>
          </a:p>
          <a:p>
            <a:r>
              <a:rPr lang="en-US" sz="3600" b="1" dirty="0"/>
              <a:t>Apply relevant and credible facts to the policy</a:t>
            </a:r>
          </a:p>
          <a:p>
            <a:r>
              <a:rPr lang="en-US" sz="3600" b="1" dirty="0"/>
              <a:t>Issue a written determination </a:t>
            </a:r>
          </a:p>
          <a:p>
            <a:pPr marL="137160" indent="0">
              <a:buNone/>
            </a:pPr>
            <a:endParaRPr lang="en-US" dirty="0"/>
          </a:p>
        </p:txBody>
      </p:sp>
    </p:spTree>
    <p:extLst>
      <p:ext uri="{BB962C8B-B14F-4D97-AF65-F5344CB8AC3E}">
        <p14:creationId xmlns:p14="http://schemas.microsoft.com/office/powerpoint/2010/main" val="2281855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TRAINING REQUIREMENTS</a:t>
            </a:r>
            <a:endParaRPr lang="en-US" sz="4800" b="1" dirty="0"/>
          </a:p>
        </p:txBody>
      </p:sp>
      <p:sp>
        <p:nvSpPr>
          <p:cNvPr id="3" name="Content Placeholder 2"/>
          <p:cNvSpPr>
            <a:spLocks noGrp="1"/>
          </p:cNvSpPr>
          <p:nvPr>
            <p:ph idx="1"/>
          </p:nvPr>
        </p:nvSpPr>
        <p:spPr>
          <a:xfrm>
            <a:off x="914400" y="1760561"/>
            <a:ext cx="10363200" cy="4913193"/>
          </a:xfrm>
        </p:spPr>
        <p:txBody>
          <a:bodyPr>
            <a:normAutofit/>
          </a:bodyPr>
          <a:lstStyle/>
          <a:p>
            <a:pPr marL="0" indent="0">
              <a:buNone/>
            </a:pPr>
            <a:r>
              <a:rPr lang="en-US" sz="1400" b="1" dirty="0"/>
              <a:t>106.45(b)(1)(iii): </a:t>
            </a:r>
            <a:r>
              <a:rPr lang="en-US" sz="1400" dirty="0"/>
              <a:t>A recipient must ensure that </a:t>
            </a:r>
            <a:r>
              <a:rPr lang="en-US" sz="1400" b="1" i="1" dirty="0"/>
              <a:t>Title IX Coordinators, investigators, decision-makers, and any person who facilitates an informal resolution process</a:t>
            </a:r>
            <a:r>
              <a:rPr lang="en-US" sz="1400" dirty="0"/>
              <a:t>, receive training on: </a:t>
            </a:r>
          </a:p>
          <a:p>
            <a:r>
              <a:rPr lang="en-US" sz="1400" dirty="0"/>
              <a:t>The definition of sexual harassment in § 106.30 </a:t>
            </a:r>
          </a:p>
          <a:p>
            <a:r>
              <a:rPr lang="en-US" sz="1400" dirty="0"/>
              <a:t>The scope of the recipient’s education program or activity </a:t>
            </a:r>
          </a:p>
          <a:p>
            <a:r>
              <a:rPr lang="en-US" sz="1400" dirty="0"/>
              <a:t>How to conduct an investigation and grievance process including hearings, appeals, and informal resolution processes, as applicable, and </a:t>
            </a:r>
          </a:p>
          <a:p>
            <a:r>
              <a:rPr lang="en-US" sz="1400" dirty="0"/>
              <a:t>How to serve impartially, including by avoiding prejudgment of the facts at issue, conflicts of interest, and bias. </a:t>
            </a:r>
          </a:p>
          <a:p>
            <a:pPr marL="0" indent="0">
              <a:buNone/>
            </a:pPr>
            <a:r>
              <a:rPr lang="en-US" sz="1400" dirty="0"/>
              <a:t>A recipient must ensure that </a:t>
            </a:r>
            <a:r>
              <a:rPr lang="en-US" sz="1400" b="1" i="1" dirty="0"/>
              <a:t>decision-makers</a:t>
            </a:r>
            <a:r>
              <a:rPr lang="en-US" sz="1400" dirty="0"/>
              <a:t> receive training on: </a:t>
            </a:r>
          </a:p>
          <a:p>
            <a:r>
              <a:rPr lang="en-US" sz="1400" dirty="0"/>
              <a:t>Any technology to be used at a live hearing </a:t>
            </a:r>
          </a:p>
          <a:p>
            <a:r>
              <a:rPr lang="en-US" sz="1400" dirty="0"/>
              <a:t>Issues of relevance of questions and evidence, including when questions and evidence about the complainant’s sexual predisposition or prior sexual behavior are not relevant, as set forth in paragraph (b)(6) of this section. </a:t>
            </a:r>
          </a:p>
          <a:p>
            <a:pPr marL="0" indent="0">
              <a:buNone/>
            </a:pPr>
            <a:r>
              <a:rPr lang="en-US" sz="1400" dirty="0"/>
              <a:t>A recipient also must ensure that </a:t>
            </a:r>
            <a:r>
              <a:rPr lang="en-US" sz="1400" b="1" i="1" dirty="0"/>
              <a:t>investigators</a:t>
            </a:r>
            <a:r>
              <a:rPr lang="en-US" sz="1400" dirty="0"/>
              <a:t> receive training on issues of relevance to create an investigative report that fairly summarizes relevant evidence, as set forth in paragraph (b)(5)(vii) of this section. </a:t>
            </a:r>
          </a:p>
          <a:p>
            <a:pPr marL="0" indent="0">
              <a:buNone/>
            </a:pPr>
            <a:r>
              <a:rPr lang="en-US" sz="1400" dirty="0"/>
              <a:t>Any materials used to train Title IX Coordinators, investigators, decision-makers, and any person who facilitates an informal resolution process, must not rely on sex stereotypes and must promote impartial investigations and adjudications of formal complaints of sexual harassment.</a:t>
            </a:r>
          </a:p>
          <a:p>
            <a:pPr marL="137160" indent="0" algn="just">
              <a:buNone/>
            </a:pPr>
            <a:endParaRPr lang="en-US" sz="1600" b="1" dirty="0">
              <a:solidFill>
                <a:schemeClr val="bg1"/>
              </a:solidFill>
            </a:endParaRPr>
          </a:p>
        </p:txBody>
      </p:sp>
    </p:spTree>
    <p:extLst>
      <p:ext uri="{BB962C8B-B14F-4D97-AF65-F5344CB8AC3E}">
        <p14:creationId xmlns:p14="http://schemas.microsoft.com/office/powerpoint/2010/main" val="428292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TITLE IX COMPLIANCE PERSONNEL</a:t>
            </a:r>
            <a:endParaRPr lang="en-US" sz="4800" b="1" dirty="0"/>
          </a:p>
        </p:txBody>
      </p:sp>
      <p:sp>
        <p:nvSpPr>
          <p:cNvPr id="3" name="Content Placeholder 2"/>
          <p:cNvSpPr>
            <a:spLocks noGrp="1"/>
          </p:cNvSpPr>
          <p:nvPr>
            <p:ph idx="1"/>
          </p:nvPr>
        </p:nvSpPr>
        <p:spPr/>
        <p:txBody>
          <a:bodyPr>
            <a:normAutofit fontScale="55000" lnSpcReduction="20000"/>
          </a:bodyPr>
          <a:lstStyle/>
          <a:p>
            <a:r>
              <a:rPr lang="en-US" sz="3600" b="1" dirty="0"/>
              <a:t>Title IX Coordinator</a:t>
            </a:r>
            <a:r>
              <a:rPr lang="en-US" sz="2900" b="1" dirty="0"/>
              <a:t>: </a:t>
            </a:r>
            <a:r>
              <a:rPr lang="en-US" sz="2900" dirty="0"/>
              <a:t>“Coordinates [institution’s] efforts to comply with […] responsibilities” under Title IX and regulations.  </a:t>
            </a:r>
            <a:endParaRPr lang="en-US" sz="2900" dirty="0"/>
          </a:p>
          <a:p>
            <a:pPr marL="0" indent="0">
              <a:buNone/>
            </a:pPr>
            <a:endParaRPr lang="en-US" sz="2900" dirty="0"/>
          </a:p>
          <a:p>
            <a:pPr lvl="1"/>
            <a:r>
              <a:rPr lang="en-US" sz="2900" b="1" dirty="0">
                <a:solidFill>
                  <a:srgbClr val="FFFF00"/>
                </a:solidFill>
              </a:rPr>
              <a:t>Must</a:t>
            </a:r>
            <a:r>
              <a:rPr lang="en-US" sz="2900" dirty="0"/>
              <a:t> contact complainant, receive formal complaints, and authorize any investigations where the complainant does not participate.</a:t>
            </a:r>
          </a:p>
          <a:p>
            <a:pPr lvl="1"/>
            <a:r>
              <a:rPr lang="en-US" sz="2900" b="1" dirty="0">
                <a:solidFill>
                  <a:srgbClr val="FFFF00"/>
                </a:solidFill>
              </a:rPr>
              <a:t>Must</a:t>
            </a:r>
            <a:r>
              <a:rPr lang="en-US" sz="2900" dirty="0"/>
              <a:t> ensure procedural requirements for investigation/adjudication (e.g., proper notice, sufficient time) are followed.  </a:t>
            </a:r>
          </a:p>
          <a:p>
            <a:pPr lvl="1"/>
            <a:r>
              <a:rPr lang="en-US" sz="2900" b="1" dirty="0">
                <a:solidFill>
                  <a:srgbClr val="FFFF00"/>
                </a:solidFill>
              </a:rPr>
              <a:t>Must</a:t>
            </a:r>
            <a:r>
              <a:rPr lang="en-US" sz="2900" dirty="0"/>
              <a:t> coordinate supportive measures.</a:t>
            </a:r>
          </a:p>
          <a:p>
            <a:pPr lvl="1"/>
            <a:r>
              <a:rPr lang="en-US" sz="2900" b="1" dirty="0">
                <a:solidFill>
                  <a:srgbClr val="FFFF00"/>
                </a:solidFill>
              </a:rPr>
              <a:t>May not </a:t>
            </a:r>
            <a:r>
              <a:rPr lang="en-US" sz="2900" dirty="0"/>
              <a:t>serve as adjudicator or fact-finder in hearing, or make ultimate decisions on responsibility/non-responsibility.</a:t>
            </a:r>
          </a:p>
          <a:p>
            <a:pPr marL="585216" lvl="1" indent="0">
              <a:buNone/>
            </a:pPr>
            <a:endParaRPr lang="en-US" sz="2900" dirty="0"/>
          </a:p>
          <a:p>
            <a:r>
              <a:rPr lang="en-US" sz="3600" b="1" dirty="0"/>
              <a:t>Officials With Authority To Institute Corrective Measures</a:t>
            </a:r>
            <a:r>
              <a:rPr lang="en-US" sz="2900" b="1" dirty="0"/>
              <a:t>: </a:t>
            </a:r>
            <a:r>
              <a:rPr lang="en-US" sz="2900" dirty="0"/>
              <a:t>Any official, other than the Title IX Coordinator, who has authority under your institution’s policies to institute corrective measures (such as discipline, no-contact orders, or other interim measures) in response to harassment.</a:t>
            </a:r>
          </a:p>
          <a:p>
            <a:pPr marL="137160" indent="0">
              <a:buNone/>
            </a:pPr>
            <a:endParaRPr lang="en-US" sz="2900" dirty="0"/>
          </a:p>
          <a:p>
            <a:r>
              <a:rPr lang="en-US" sz="3600" b="1" dirty="0"/>
              <a:t>Investigators</a:t>
            </a:r>
            <a:r>
              <a:rPr lang="en-US" sz="2900" b="1" dirty="0"/>
              <a:t>: </a:t>
            </a:r>
            <a:r>
              <a:rPr lang="en-US" sz="2900" dirty="0"/>
              <a:t>Responsible for interviewing witnesses, collecting evidence, and preparing investigation report before hearing.</a:t>
            </a:r>
          </a:p>
          <a:p>
            <a:pPr lvl="1"/>
            <a:r>
              <a:rPr lang="en-US" sz="2900" b="1" dirty="0">
                <a:solidFill>
                  <a:srgbClr val="FFFF00"/>
                </a:solidFill>
              </a:rPr>
              <a:t>May not </a:t>
            </a:r>
            <a:r>
              <a:rPr lang="en-US" sz="2900" dirty="0"/>
              <a:t>serve as an adjudicator.</a:t>
            </a:r>
          </a:p>
          <a:p>
            <a:pPr marL="137160" indent="0" algn="just">
              <a:buNone/>
            </a:pPr>
            <a:endParaRPr lang="en-US" sz="1600" b="1" dirty="0">
              <a:solidFill>
                <a:schemeClr val="bg1"/>
              </a:solidFill>
            </a:endParaRPr>
          </a:p>
        </p:txBody>
      </p:sp>
    </p:spTree>
    <p:extLst>
      <p:ext uri="{BB962C8B-B14F-4D97-AF65-F5344CB8AC3E}">
        <p14:creationId xmlns:p14="http://schemas.microsoft.com/office/powerpoint/2010/main" val="1222736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TITLE IX COMPLIANCE PERSONNEL (cont.)</a:t>
            </a:r>
            <a:endParaRPr lang="en-US" sz="4800" b="1" dirty="0"/>
          </a:p>
        </p:txBody>
      </p:sp>
      <p:sp>
        <p:nvSpPr>
          <p:cNvPr id="3" name="Content Placeholder 2"/>
          <p:cNvSpPr>
            <a:spLocks noGrp="1"/>
          </p:cNvSpPr>
          <p:nvPr>
            <p:ph idx="1"/>
          </p:nvPr>
        </p:nvSpPr>
        <p:spPr/>
        <p:txBody>
          <a:bodyPr>
            <a:normAutofit fontScale="47500" lnSpcReduction="20000"/>
          </a:bodyPr>
          <a:lstStyle/>
          <a:p>
            <a:r>
              <a:rPr lang="en-US" sz="3300" b="1" dirty="0"/>
              <a:t>Advocate/Advisor</a:t>
            </a:r>
            <a:r>
              <a:rPr lang="en-US" b="1" dirty="0"/>
              <a:t>:  </a:t>
            </a:r>
            <a:r>
              <a:rPr lang="en-US" sz="2900" dirty="0"/>
              <a:t>The University is required to make available to the complainant and respondent an individual to contact cross-examination </a:t>
            </a:r>
            <a:r>
              <a:rPr lang="en-US" sz="2900" b="1" i="1" dirty="0"/>
              <a:t>at the live hearing</a:t>
            </a:r>
            <a:r>
              <a:rPr lang="en-US" sz="2900" dirty="0"/>
              <a:t>. </a:t>
            </a:r>
          </a:p>
          <a:p>
            <a:pPr lvl="1"/>
            <a:r>
              <a:rPr lang="en-US" sz="3400" b="1" dirty="0">
                <a:solidFill>
                  <a:srgbClr val="FFFF00"/>
                </a:solidFill>
              </a:rPr>
              <a:t>May</a:t>
            </a:r>
            <a:r>
              <a:rPr lang="en-US" sz="3400" b="1" dirty="0">
                <a:solidFill>
                  <a:srgbClr val="FFC000"/>
                </a:solidFill>
              </a:rPr>
              <a:t> </a:t>
            </a:r>
            <a:r>
              <a:rPr lang="en-US" sz="3400" dirty="0"/>
              <a:t>be made available prior to hearing;</a:t>
            </a:r>
          </a:p>
          <a:p>
            <a:pPr lvl="1"/>
            <a:r>
              <a:rPr lang="en-US" sz="3400" b="1" dirty="0">
                <a:solidFill>
                  <a:srgbClr val="FFFF00"/>
                </a:solidFill>
              </a:rPr>
              <a:t>May</a:t>
            </a:r>
            <a:r>
              <a:rPr lang="en-US" sz="3400" dirty="0">
                <a:solidFill>
                  <a:srgbClr val="FFC000"/>
                </a:solidFill>
              </a:rPr>
              <a:t> </a:t>
            </a:r>
            <a:r>
              <a:rPr lang="en-US" sz="3400" dirty="0"/>
              <a:t>be an attorney.</a:t>
            </a:r>
          </a:p>
          <a:p>
            <a:pPr marL="585216" lvl="1" indent="0">
              <a:buNone/>
            </a:pPr>
            <a:endParaRPr lang="en-US" sz="3400" dirty="0"/>
          </a:p>
          <a:p>
            <a:r>
              <a:rPr lang="en-US" sz="3300" b="1" dirty="0"/>
              <a:t>Decision-Makers/Adjudicators</a:t>
            </a:r>
            <a:r>
              <a:rPr lang="en-US" b="1" dirty="0"/>
              <a:t>: </a:t>
            </a:r>
            <a:r>
              <a:rPr lang="en-US" sz="2900" dirty="0"/>
              <a:t>Responsible for deciding the ultimate question of responsibility or non-responsibility at a live, recorded hearing, and for determining disciplinary sanctions.</a:t>
            </a:r>
          </a:p>
          <a:p>
            <a:pPr lvl="1"/>
            <a:r>
              <a:rPr lang="en-US" sz="3400" b="1" dirty="0">
                <a:solidFill>
                  <a:srgbClr val="FFFF00"/>
                </a:solidFill>
              </a:rPr>
              <a:t>Must</a:t>
            </a:r>
            <a:r>
              <a:rPr lang="en-US" sz="3400" dirty="0"/>
              <a:t> make final determination, with assistance from investigation memorandum, on admissibility of evidence.</a:t>
            </a:r>
          </a:p>
          <a:p>
            <a:pPr lvl="1"/>
            <a:r>
              <a:rPr lang="en-US" sz="3400" b="1" dirty="0">
                <a:solidFill>
                  <a:srgbClr val="FFFF00"/>
                </a:solidFill>
              </a:rPr>
              <a:t>Must </a:t>
            </a:r>
            <a:r>
              <a:rPr lang="en-US" sz="3400" dirty="0"/>
              <a:t>prepare a written determination explaining result of hearing, including responsibility/non-responsibility, procedural steps in investigation, findings of fact, application of fact to institution policies, disciplinary sanctions, and appeal procedures.</a:t>
            </a:r>
          </a:p>
          <a:p>
            <a:pPr lvl="1"/>
            <a:r>
              <a:rPr lang="en-US" sz="3400" b="1" dirty="0">
                <a:solidFill>
                  <a:srgbClr val="FFFF00"/>
                </a:solidFill>
              </a:rPr>
              <a:t>Must not </a:t>
            </a:r>
            <a:r>
              <a:rPr lang="en-US" sz="3400" dirty="0"/>
              <a:t>be the same person as Title IX Coordinator or investigator. </a:t>
            </a:r>
          </a:p>
          <a:p>
            <a:endParaRPr lang="en-US" b="1" dirty="0"/>
          </a:p>
          <a:p>
            <a:r>
              <a:rPr lang="en-US" sz="3800" b="1" dirty="0"/>
              <a:t>Appellate Decision-Makers</a:t>
            </a:r>
          </a:p>
          <a:p>
            <a:pPr lvl="1"/>
            <a:r>
              <a:rPr lang="en-US" sz="3400" b="1" dirty="0">
                <a:solidFill>
                  <a:srgbClr val="FFFF00"/>
                </a:solidFill>
              </a:rPr>
              <a:t>Must</a:t>
            </a:r>
            <a:r>
              <a:rPr lang="en-US" sz="3400" dirty="0"/>
              <a:t> review appeals by complainants or respondents for procedural errors or new evidence that could not have previously been presented.</a:t>
            </a:r>
          </a:p>
          <a:p>
            <a:pPr lvl="1"/>
            <a:r>
              <a:rPr lang="en-US" sz="3400" b="1" dirty="0">
                <a:solidFill>
                  <a:srgbClr val="FFFF00"/>
                </a:solidFill>
              </a:rPr>
              <a:t>May not </a:t>
            </a:r>
            <a:r>
              <a:rPr lang="en-US" sz="3400" dirty="0"/>
              <a:t>be the same person as Title IX Coordinator, investigator, or original decision maker.</a:t>
            </a:r>
          </a:p>
          <a:p>
            <a:pPr marL="137160" indent="0" algn="just">
              <a:buNone/>
            </a:pPr>
            <a:endParaRPr lang="en-US" sz="1600" b="1" dirty="0">
              <a:solidFill>
                <a:schemeClr val="bg1"/>
              </a:solidFill>
            </a:endParaRPr>
          </a:p>
        </p:txBody>
      </p:sp>
    </p:spTree>
    <p:extLst>
      <p:ext uri="{BB962C8B-B14F-4D97-AF65-F5344CB8AC3E}">
        <p14:creationId xmlns:p14="http://schemas.microsoft.com/office/powerpoint/2010/main" val="3525478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1"/>
            <a:ext cx="5486400" cy="1371600"/>
          </a:xfrm>
        </p:spPr>
        <p:txBody>
          <a:bodyPr>
            <a:noAutofit/>
          </a:bodyPr>
          <a:lstStyle/>
          <a:p>
            <a:r>
              <a:rPr lang="en-US" sz="4400" dirty="0"/>
              <a:t>What does </a:t>
            </a:r>
            <a:br>
              <a:rPr lang="en-US" sz="4400" dirty="0"/>
            </a:br>
            <a:r>
              <a:rPr lang="en-US" sz="4400" dirty="0"/>
              <a:t>Title IX cover?</a:t>
            </a:r>
          </a:p>
        </p:txBody>
      </p:sp>
      <p:sp>
        <p:nvSpPr>
          <p:cNvPr id="3" name="Picture Placeholder 2"/>
          <p:cNvSpPr>
            <a:spLocks noGrp="1"/>
          </p:cNvSpPr>
          <p:nvPr>
            <p:ph type="pic" idx="1"/>
          </p:nvPr>
        </p:nvSpPr>
        <p:spPr>
          <a:xfrm>
            <a:off x="3152115" y="2895600"/>
            <a:ext cx="5486400" cy="3962400"/>
          </a:xfrm>
        </p:spPr>
      </p:sp>
      <p:sp>
        <p:nvSpPr>
          <p:cNvPr id="4" name="Text Placeholder 3"/>
          <p:cNvSpPr>
            <a:spLocks noGrp="1"/>
          </p:cNvSpPr>
          <p:nvPr>
            <p:ph type="body" sz="half" idx="2"/>
          </p:nvPr>
        </p:nvSpPr>
        <p:spPr>
          <a:xfrm>
            <a:off x="2209800" y="1371600"/>
            <a:ext cx="7620000" cy="1143001"/>
          </a:xfrm>
        </p:spPr>
        <p:txBody>
          <a:bodyPr>
            <a:noAutofit/>
          </a:bodyPr>
          <a:lstStyle/>
          <a:p>
            <a:pPr algn="just"/>
            <a:endParaRPr lang="en-US" sz="1600" dirty="0"/>
          </a:p>
          <a:p>
            <a:pPr algn="just"/>
            <a:endParaRPr lang="en-US" sz="1600" dirty="0"/>
          </a:p>
        </p:txBody>
      </p:sp>
      <p:pic>
        <p:nvPicPr>
          <p:cNvPr id="1026" name="Picture 2" descr="C:\Users\lwinters\AppData\Local\Microsoft\Windows\Temporary Internet Files\Content.IE5\23OXW0DS\MC90028717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2115" y="2937136"/>
            <a:ext cx="54864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48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 JSU">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Theme JSU" id="{D1DABF40-1DCF-476E-8541-B49500EF0847}" vid="{51FF9F95-E095-461E-AC6D-B5B53EECF49F}"/>
    </a:ext>
  </a:extLst>
</a:theme>
</file>

<file path=ppt/theme/theme2.xml><?xml version="1.0" encoding="utf-8"?>
<a:theme xmlns:a="http://schemas.openxmlformats.org/drawingml/2006/main" name="1_Theme JSU">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Theme JSU" id="{D1DABF40-1DCF-476E-8541-B49500EF0847}" vid="{51FF9F95-E095-461E-AC6D-B5B53EECF49F}"/>
    </a:ext>
  </a:extLst>
</a:theme>
</file>

<file path=docProps/app.xml><?xml version="1.0" encoding="utf-8"?>
<Properties xmlns="http://schemas.openxmlformats.org/officeDocument/2006/extended-properties" xmlns:vt="http://schemas.openxmlformats.org/officeDocument/2006/docPropsVTypes">
  <TotalTime>1466</TotalTime>
  <Words>3442</Words>
  <Application>Microsoft Office PowerPoint</Application>
  <PresentationFormat>Widescreen</PresentationFormat>
  <Paragraphs>262</Paragraphs>
  <Slides>47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47</vt:i4>
      </vt:variant>
    </vt:vector>
  </HeadingPairs>
  <TitlesOfParts>
    <vt:vector size="57" baseType="lpstr">
      <vt:lpstr>Arial</vt:lpstr>
      <vt:lpstr>Arial Black</vt:lpstr>
      <vt:lpstr>Book Antiqua</vt:lpstr>
      <vt:lpstr>Century Gothic</vt:lpstr>
      <vt:lpstr>Corbel</vt:lpstr>
      <vt:lpstr>Garamond</vt:lpstr>
      <vt:lpstr>Wingdings</vt:lpstr>
      <vt:lpstr>Wingdings 2</vt:lpstr>
      <vt:lpstr>Theme JSU</vt:lpstr>
      <vt:lpstr>1_Theme JSU</vt:lpstr>
      <vt:lpstr>Title ix: in the complaint process</vt:lpstr>
      <vt:lpstr>Introduction:</vt:lpstr>
      <vt:lpstr>What is Title IX?</vt:lpstr>
      <vt:lpstr>Purpose of Procedures</vt:lpstr>
      <vt:lpstr>What is the purpose of  the Title IX hearing?</vt:lpstr>
      <vt:lpstr>TRAINING REQUIREMENTS</vt:lpstr>
      <vt:lpstr>TITLE IX COMPLIANCE PERSONNEL</vt:lpstr>
      <vt:lpstr>TITLE IX COMPLIANCE PERSONNEL (cont.)</vt:lpstr>
      <vt:lpstr>What does  Title IX cover?</vt:lpstr>
      <vt:lpstr>Types of Policy Violations  </vt:lpstr>
      <vt:lpstr> TITLE IX SEXUAL HARASSMENT </vt:lpstr>
      <vt:lpstr>JSU’s Sexual Misconduct Policy</vt:lpstr>
      <vt:lpstr>Role During Investigation </vt:lpstr>
      <vt:lpstr>BASIC steps for an investigation </vt:lpstr>
      <vt:lpstr>YOUR ROLE AS AN INVESTIGATOR</vt:lpstr>
      <vt:lpstr>INVESTIGATION OVERVIEW</vt:lpstr>
      <vt:lpstr>INVESTIGATION PROCEDURE</vt:lpstr>
      <vt:lpstr>INVESTIGATION TIPS</vt:lpstr>
      <vt:lpstr>INVESTIGATION TIPS (cont.)</vt:lpstr>
      <vt:lpstr>Irrelevant Questions</vt:lpstr>
      <vt:lpstr>Irrelevant Questions: Questions Not Permitted </vt:lpstr>
      <vt:lpstr>Hearing Process: Standard of Review</vt:lpstr>
      <vt:lpstr>Unlawful discrimination and harassment</vt:lpstr>
      <vt:lpstr>Sexual harassment</vt:lpstr>
      <vt:lpstr>Sexual assault </vt:lpstr>
      <vt:lpstr>Sex offenses</vt:lpstr>
      <vt:lpstr>Dating and domestic violence</vt:lpstr>
      <vt:lpstr>stalking</vt:lpstr>
      <vt:lpstr>Essential reporting requirements</vt:lpstr>
      <vt:lpstr>Essential compliance elements </vt:lpstr>
      <vt:lpstr>On-campus vs. off-campus</vt:lpstr>
      <vt:lpstr>Who needs to report?</vt:lpstr>
      <vt:lpstr>Who do I tell? Can I just tell the Police?</vt:lpstr>
      <vt:lpstr>Investigations and the grievance process: reporting party/complainant </vt:lpstr>
      <vt:lpstr>What must be included in a Title IX Complaint? </vt:lpstr>
      <vt:lpstr>Interim/supportive measures </vt:lpstr>
      <vt:lpstr>Interim/supportive measures </vt:lpstr>
      <vt:lpstr> Investigations and the grievance process: accused party/respondent</vt:lpstr>
      <vt:lpstr> Investigations and the grievance process</vt:lpstr>
      <vt:lpstr> Investigations and the grievance process: frequently asked questions</vt:lpstr>
      <vt:lpstr> Investigations and the grievance process: frequently asked questions</vt:lpstr>
      <vt:lpstr> Investigations and the grievance process: frequently asked questions</vt:lpstr>
      <vt:lpstr> Investigations and the grievance process: points to remember </vt:lpstr>
      <vt:lpstr> division of general counsel – title ix</vt:lpstr>
      <vt:lpstr> division of general counsel – title ix</vt:lpstr>
      <vt:lpstr> division of general counsel – title ix</vt:lpstr>
      <vt:lpstr> division of general counsel –  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division of general counsel</dc:title>
  <dc:creator>Edward Watson</dc:creator>
  <cp:lastModifiedBy>LaShundra B. Jackson-Winters</cp:lastModifiedBy>
  <cp:revision>32</cp:revision>
  <cp:lastPrinted>2023-06-09T13:30:13Z</cp:lastPrinted>
  <dcterms:created xsi:type="dcterms:W3CDTF">2023-01-18T21:21:40Z</dcterms:created>
  <dcterms:modified xsi:type="dcterms:W3CDTF">2023-11-15T16:24:22Z</dcterms:modified>
</cp:coreProperties>
</file>