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9" r:id="rId4"/>
    <p:sldId id="285" r:id="rId5"/>
    <p:sldId id="266" r:id="rId6"/>
    <p:sldId id="267" r:id="rId7"/>
    <p:sldId id="268" r:id="rId8"/>
    <p:sldId id="269" r:id="rId9"/>
    <p:sldId id="270" r:id="rId10"/>
    <p:sldId id="310" r:id="rId11"/>
    <p:sldId id="311" r:id="rId12"/>
    <p:sldId id="312" r:id="rId13"/>
    <p:sldId id="271" r:id="rId14"/>
    <p:sldId id="318" r:id="rId15"/>
    <p:sldId id="273" r:id="rId16"/>
    <p:sldId id="299" r:id="rId17"/>
    <p:sldId id="272" r:id="rId18"/>
    <p:sldId id="319" r:id="rId19"/>
    <p:sldId id="306" r:id="rId20"/>
    <p:sldId id="274" r:id="rId21"/>
    <p:sldId id="275" r:id="rId22"/>
    <p:sldId id="276" r:id="rId23"/>
    <p:sldId id="277" r:id="rId24"/>
    <p:sldId id="320" r:id="rId25"/>
    <p:sldId id="278" r:id="rId26"/>
    <p:sldId id="279" r:id="rId27"/>
    <p:sldId id="280" r:id="rId28"/>
    <p:sldId id="321" r:id="rId29"/>
    <p:sldId id="286" r:id="rId30"/>
    <p:sldId id="283" r:id="rId31"/>
    <p:sldId id="290" r:id="rId32"/>
    <p:sldId id="297" r:id="rId33"/>
    <p:sldId id="291" r:id="rId34"/>
    <p:sldId id="305" r:id="rId35"/>
    <p:sldId id="322" r:id="rId36"/>
    <p:sldId id="323" r:id="rId37"/>
    <p:sldId id="296" r:id="rId38"/>
    <p:sldId id="288" r:id="rId39"/>
    <p:sldId id="289" r:id="rId40"/>
    <p:sldId id="300" r:id="rId41"/>
    <p:sldId id="298" r:id="rId42"/>
    <p:sldId id="324"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7"/>
            <a:ext cx="7734300" cy="1394831"/>
          </a:xfrm>
        </p:spPr>
        <p:txBody>
          <a:bodyPr>
            <a:normAutofit/>
          </a:bodyPr>
          <a:lstStyle/>
          <a:p>
            <a:pPr algn="ctr"/>
            <a:r>
              <a:rPr lang="en-US" sz="3200" b="1" dirty="0"/>
              <a:t>Title ix reporting:</a:t>
            </a:r>
            <a:br>
              <a:rPr lang="en-US" sz="3200" b="1" dirty="0"/>
            </a:br>
            <a:r>
              <a:rPr lang="en-US" sz="3200" b="1" dirty="0"/>
              <a:t> </a:t>
            </a:r>
            <a:r>
              <a:rPr lang="en-US" sz="3200" b="1" smtClean="0"/>
              <a:t>housing and residence </a:t>
            </a:r>
            <a:r>
              <a:rPr lang="en-US" sz="3200" b="1" dirty="0"/>
              <a:t>life</a:t>
            </a:r>
            <a:br>
              <a:rPr lang="en-US" sz="3200" b="1" dirty="0"/>
            </a:br>
            <a:r>
              <a:rPr lang="en-US" sz="3200" b="1" dirty="0"/>
              <a:t>community assistant</a:t>
            </a:r>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harassment (nonverbal)</a:t>
            </a:r>
          </a:p>
        </p:txBody>
      </p:sp>
      <p:sp>
        <p:nvSpPr>
          <p:cNvPr id="3" name="Content Placeholder 2"/>
          <p:cNvSpPr>
            <a:spLocks noGrp="1"/>
          </p:cNvSpPr>
          <p:nvPr>
            <p:ph idx="1"/>
          </p:nvPr>
        </p:nvSpPr>
        <p:spPr>
          <a:xfrm>
            <a:off x="1288973" y="1732548"/>
            <a:ext cx="9904164" cy="5049252"/>
          </a:xfrm>
        </p:spPr>
        <p:txBody>
          <a:bodyPr/>
          <a:lstStyle/>
          <a:p>
            <a:pPr marL="0" indent="0">
              <a:buNone/>
            </a:pPr>
            <a:r>
              <a:rPr lang="en-US" sz="3000" b="1" dirty="0">
                <a:solidFill>
                  <a:srgbClr val="FFFF00"/>
                </a:solidFill>
              </a:rPr>
              <a:t>Nonverbal – May include, but not limited to the following: </a:t>
            </a:r>
          </a:p>
          <a:p>
            <a:pPr marL="342900" indent="-342900">
              <a:buFont typeface="Wingdings" panose="05000000000000000000" pitchFamily="2" charset="2"/>
              <a:buChar char="§"/>
            </a:pPr>
            <a:r>
              <a:rPr lang="en-US" sz="3000" b="1" dirty="0"/>
              <a:t>staring at someone for an unnatural period of time (i.e. undressing someone with one’s eyes”); </a:t>
            </a:r>
          </a:p>
          <a:p>
            <a:pPr marL="342900" indent="-342900">
              <a:buFont typeface="Wingdings" panose="05000000000000000000" pitchFamily="2" charset="2"/>
              <a:buChar char="§"/>
            </a:pPr>
            <a:r>
              <a:rPr lang="en-US" sz="3000" b="1" dirty="0">
                <a:solidFill>
                  <a:srgbClr val="FFFF00"/>
                </a:solidFill>
              </a:rPr>
              <a:t>blowing kisses; </a:t>
            </a:r>
          </a:p>
          <a:p>
            <a:pPr marL="342900" indent="-342900">
              <a:buFont typeface="Wingdings" panose="05000000000000000000" pitchFamily="2" charset="2"/>
              <a:buChar char="§"/>
            </a:pPr>
            <a:r>
              <a:rPr lang="en-US" sz="3000" b="1" dirty="0"/>
              <a:t>Winking or licking of one’s lips in a suggestive manner; </a:t>
            </a:r>
          </a:p>
          <a:p>
            <a:pPr marL="342900" indent="-342900">
              <a:buFont typeface="Wingdings" panose="05000000000000000000" pitchFamily="2" charset="2"/>
              <a:buChar char="§"/>
            </a:pPr>
            <a:r>
              <a:rPr lang="en-US" sz="3000" b="1" dirty="0">
                <a:solidFill>
                  <a:srgbClr val="FFFF00"/>
                </a:solidFill>
              </a:rPr>
              <a:t>displaying/showing sexually oriented pictures or cartoons; using/showing sexually oriented screen savers; or</a:t>
            </a:r>
          </a:p>
          <a:p>
            <a:pPr marL="342900" indent="-342900">
              <a:buFont typeface="Wingdings" panose="05000000000000000000" pitchFamily="2" charset="2"/>
              <a:buChar char="§"/>
            </a:pPr>
            <a:r>
              <a:rPr lang="en-US" sz="3000" b="1" dirty="0"/>
              <a:t>making lewd or obscene gestures with one’s hands.</a:t>
            </a:r>
          </a:p>
          <a:p>
            <a:pPr marL="0" indent="0">
              <a:buNone/>
            </a:pPr>
            <a:endParaRPr lang="en-US" sz="3200" b="1" dirty="0"/>
          </a:p>
        </p:txBody>
      </p:sp>
    </p:spTree>
    <p:extLst>
      <p:ext uri="{BB962C8B-B14F-4D97-AF65-F5344CB8AC3E}">
        <p14:creationId xmlns:p14="http://schemas.microsoft.com/office/powerpoint/2010/main" val="239862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harassment (physical contact)</a:t>
            </a:r>
          </a:p>
        </p:txBody>
      </p:sp>
      <p:sp>
        <p:nvSpPr>
          <p:cNvPr id="3" name="Content Placeholder 2"/>
          <p:cNvSpPr>
            <a:spLocks noGrp="1"/>
          </p:cNvSpPr>
          <p:nvPr>
            <p:ph idx="1"/>
          </p:nvPr>
        </p:nvSpPr>
        <p:spPr>
          <a:xfrm>
            <a:off x="539827" y="1732548"/>
            <a:ext cx="10653310" cy="5049252"/>
          </a:xfrm>
        </p:spPr>
        <p:txBody>
          <a:bodyPr/>
          <a:lstStyle/>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Physical Contact – May include touching, patting, pinching, bumping, groping, cornering or blocking a passageway, kissing, providing unsolicited back or neck rubs </a:t>
            </a:r>
          </a:p>
          <a:p>
            <a:pPr marL="0" lvl="0" indent="0" defTabSz="457200" fontAlgn="auto">
              <a:lnSpc>
                <a:spcPct val="100000"/>
              </a:lnSpc>
              <a:spcBef>
                <a:spcPct val="20000"/>
              </a:spcBef>
              <a:spcAft>
                <a:spcPts val="600"/>
              </a:spcAft>
              <a:buClr>
                <a:prstClr val="white"/>
              </a:buClr>
              <a:buSzPct val="80000"/>
              <a:buNone/>
            </a:pPr>
            <a:r>
              <a:rPr lang="en-US" sz="4000" b="1" dirty="0">
                <a:solidFill>
                  <a:srgbClr val="FFFF00"/>
                </a:solidFill>
                <a:latin typeface="Century Gothic" panose="020B0502020202020204"/>
              </a:rPr>
              <a:t>Bottom Line:  Any unwanted physical contact. </a:t>
            </a:r>
          </a:p>
          <a:p>
            <a:pPr marL="0" indent="0">
              <a:buNone/>
            </a:pPr>
            <a:endParaRPr lang="en-US" sz="3200" b="1" dirty="0"/>
          </a:p>
        </p:txBody>
      </p:sp>
    </p:spTree>
    <p:extLst>
      <p:ext uri="{BB962C8B-B14F-4D97-AF65-F5344CB8AC3E}">
        <p14:creationId xmlns:p14="http://schemas.microsoft.com/office/powerpoint/2010/main" val="190083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415015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 offenses</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000" b="1" dirty="0">
                <a:solidFill>
                  <a:prstClr val="white"/>
                </a:solidFill>
                <a:latin typeface="Century Gothic" panose="020B0502020202020204"/>
              </a:rPr>
              <a:t>Any sexual act directed against another person,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Fondling</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The touching of the private body parts of another person for the purpose of sexual gratification, without the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of the complainant, including instances where the complainant is incapable of giving </a:t>
            </a:r>
            <a:r>
              <a:rPr lang="en-US" sz="2000" b="1" u="sng" dirty="0">
                <a:solidFill>
                  <a:srgbClr val="FFFF00"/>
                </a:solidFill>
                <a:latin typeface="Century Gothic" panose="020B0502020202020204"/>
              </a:rPr>
              <a:t>consent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because of his/her age or because of his/her temporary or permanent mental incapacity.</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Incest</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between persons who are related to each other within the degrees wherein marriage is prohibited by law.</a:t>
            </a:r>
          </a:p>
          <a:p>
            <a:pPr marL="0" lvl="0" indent="0" defTabSz="457200" fontAlgn="auto">
              <a:lnSpc>
                <a:spcPct val="100000"/>
              </a:lnSpc>
              <a:spcBef>
                <a:spcPct val="20000"/>
              </a:spcBef>
              <a:spcAft>
                <a:spcPts val="600"/>
              </a:spcAft>
              <a:buClr>
                <a:prstClr val="white"/>
              </a:buClr>
              <a:buSzPct val="80000"/>
              <a:buNone/>
            </a:pPr>
            <a:r>
              <a:rPr lang="en-US" sz="2000" b="1" dirty="0">
                <a:solidFill>
                  <a:prstClr val="black"/>
                </a:solidFill>
                <a:latin typeface="Century Gothic" panose="020B0502020202020204"/>
              </a:rPr>
              <a:t>	*	</a:t>
            </a:r>
            <a:r>
              <a:rPr lang="en-US" sz="2000" b="1" dirty="0">
                <a:solidFill>
                  <a:srgbClr val="FFFF00"/>
                </a:solidFill>
                <a:latin typeface="Century Gothic" panose="020B0502020202020204"/>
              </a:rPr>
              <a:t>Statutory Rape</a:t>
            </a:r>
            <a:r>
              <a:rPr lang="en-US" sz="2000" b="1" dirty="0">
                <a:solidFill>
                  <a:prstClr val="black"/>
                </a:solidFill>
                <a:latin typeface="Century Gothic" panose="020B0502020202020204"/>
              </a:rPr>
              <a:t> </a:t>
            </a:r>
            <a:r>
              <a:rPr lang="en-US" sz="2000" b="1" dirty="0">
                <a:solidFill>
                  <a:prstClr val="white"/>
                </a:solidFill>
                <a:latin typeface="Century Gothic" panose="020B0502020202020204"/>
              </a:rPr>
              <a:t>– Sexual intercourse with a person who is under the statutory age of</a:t>
            </a:r>
            <a:r>
              <a:rPr lang="en-US" sz="2000" b="1" dirty="0">
                <a:solidFill>
                  <a:prstClr val="black"/>
                </a:solidFill>
                <a:latin typeface="Century Gothic" panose="020B0502020202020204"/>
              </a:rPr>
              <a:t> </a:t>
            </a:r>
            <a:r>
              <a:rPr lang="en-US" sz="2000" b="1" u="sng" dirty="0">
                <a:solidFill>
                  <a:srgbClr val="FFFF00"/>
                </a:solidFill>
                <a:latin typeface="Century Gothic" panose="020B0502020202020204"/>
              </a:rPr>
              <a:t>consent</a:t>
            </a:r>
            <a:r>
              <a:rPr lang="en-US" sz="2000" b="1" dirty="0">
                <a:solidFill>
                  <a:srgbClr val="FFFF00"/>
                </a:solidFill>
                <a:latin typeface="Century Gothic" panose="020B0502020202020204"/>
              </a:rPr>
              <a:t>.</a:t>
            </a:r>
            <a:endParaRPr lang="en-US" sz="2000" dirty="0">
              <a:solidFill>
                <a:prstClr val="white"/>
              </a:solidFill>
            </a:endParaRPr>
          </a:p>
          <a:p>
            <a:endParaRPr lang="en-US" dirty="0"/>
          </a:p>
        </p:txBody>
      </p:sp>
    </p:spTree>
    <p:extLst>
      <p:ext uri="{BB962C8B-B14F-4D97-AF65-F5344CB8AC3E}">
        <p14:creationId xmlns:p14="http://schemas.microsoft.com/office/powerpoint/2010/main" val="388880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What should be reported? </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Examples of comments in which a report should be made:</a:t>
            </a:r>
          </a:p>
          <a:p>
            <a:pPr marL="685800" indent="-222250">
              <a:buFont typeface="Courier New" panose="02070309020205020404" pitchFamily="49" charset="0"/>
              <a:buChar char="o"/>
            </a:pPr>
            <a:r>
              <a:rPr lang="en-US" sz="2800" dirty="0">
                <a:latin typeface="Arial" panose="020B0604020202020204" pitchFamily="34" charset="0"/>
                <a:cs typeface="Arial" panose="020B0604020202020204" pitchFamily="34" charset="0"/>
              </a:rPr>
              <a:t>I had sex on Friday night that I wasn’t “100 percent” comfortable with.</a:t>
            </a:r>
          </a:p>
          <a:p>
            <a:pPr marL="685800" indent="-222250">
              <a:buFont typeface="Courier New" panose="02070309020205020404" pitchFamily="49" charset="0"/>
              <a:buChar char="o"/>
            </a:pPr>
            <a:r>
              <a:rPr lang="en-US" sz="2800" dirty="0">
                <a:latin typeface="Arial" panose="020B0604020202020204" pitchFamily="34" charset="0"/>
                <a:cs typeface="Arial" panose="020B0604020202020204" pitchFamily="34" charset="0"/>
              </a:rPr>
              <a:t>I had a drink at a party, blacked out, and woke up naked next to someone I have never met before. I am not sure what happened or how I got there.</a:t>
            </a:r>
          </a:p>
          <a:p>
            <a:pPr marL="685800" indent="-222250">
              <a:buFont typeface="Courier New" panose="02070309020205020404" pitchFamily="49" charset="0"/>
              <a:buChar char="o"/>
            </a:pPr>
            <a:r>
              <a:rPr lang="en-US" sz="2800" dirty="0">
                <a:latin typeface="Arial" panose="020B0604020202020204" pitchFamily="34" charset="0"/>
                <a:cs typeface="Arial" panose="020B0604020202020204" pitchFamily="34" charset="0"/>
              </a:rPr>
              <a:t>This person kept asking me to have sex last night and I eventually did although I didn’t want to do so.</a:t>
            </a:r>
          </a:p>
          <a:p>
            <a:pPr marL="0" lvl="0" indent="0">
              <a:buClr>
                <a:prstClr val="white"/>
              </a:buClr>
              <a:buNone/>
            </a:pP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204668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Who should the report be made to?</a:t>
            </a:r>
          </a:p>
        </p:txBody>
      </p:sp>
      <p:sp>
        <p:nvSpPr>
          <p:cNvPr id="3" name="Content Placeholder 2"/>
          <p:cNvSpPr>
            <a:spLocks noGrp="1"/>
          </p:cNvSpPr>
          <p:nvPr>
            <p:ph idx="1"/>
          </p:nvPr>
        </p:nvSpPr>
        <p:spPr/>
        <p:txBody>
          <a:bodyPr/>
          <a:lstStyle/>
          <a:p>
            <a:r>
              <a:rPr lang="en-US" sz="2000" dirty="0">
                <a:latin typeface="Arial" panose="020B0604020202020204" pitchFamily="34" charset="0"/>
                <a:cs typeface="Arial" panose="020B0604020202020204" pitchFamily="34" charset="0"/>
              </a:rPr>
              <a:t>If a student reports an incident of sexual violence to you, a report should be made to the Title IX office as quickly as possible. </a:t>
            </a:r>
          </a:p>
          <a:p>
            <a:r>
              <a:rPr lang="en-US" sz="2000" dirty="0">
                <a:latin typeface="Arial" panose="020B0604020202020204" pitchFamily="34" charset="0"/>
                <a:cs typeface="Arial" panose="020B0604020202020204" pitchFamily="34" charset="0"/>
              </a:rPr>
              <a:t>You should provide any relevant details that you have (i.e., name of student(s) involved, location of incident, if physical violence was allegedly used, etc.).</a:t>
            </a:r>
          </a:p>
          <a:p>
            <a:r>
              <a:rPr lang="en-US" sz="2000" dirty="0">
                <a:latin typeface="Arial" panose="020B0604020202020204" pitchFamily="34" charset="0"/>
                <a:cs typeface="Arial" panose="020B0604020202020204" pitchFamily="34" charset="0"/>
              </a:rPr>
              <a:t>Once this information has been communicated, you have fulfilled your responsibility to report incidents of sexual violence.</a:t>
            </a:r>
          </a:p>
          <a:p>
            <a:r>
              <a:rPr lang="en-US" sz="2000" dirty="0">
                <a:latin typeface="Arial" panose="020B0604020202020204" pitchFamily="34" charset="0"/>
                <a:cs typeface="Arial" panose="020B0604020202020204" pitchFamily="34" charset="0"/>
              </a:rPr>
              <a:t>Once the Title IX Coordinator (TIXC) receives the report, the appropriate University officials will be engaged to examine the report. </a:t>
            </a:r>
          </a:p>
          <a:p>
            <a:r>
              <a:rPr lang="en-US" sz="2000" dirty="0">
                <a:latin typeface="Arial" panose="020B0604020202020204" pitchFamily="34" charset="0"/>
                <a:cs typeface="Arial" panose="020B0604020202020204" pitchFamily="34" charset="0"/>
              </a:rPr>
              <a:t>You are only expected to report what you have been told; you do not need to independently investigate, or otherwise attempt to resolve the complaint.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9609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you, as a Community Assistant, 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endParaRPr lang="en-US" dirty="0"/>
          </a:p>
          <a:p>
            <a:pPr>
              <a:buFont typeface="Wingdings" panose="05000000000000000000" pitchFamily="2" charset="2"/>
              <a:buChar char="v"/>
            </a:pPr>
            <a:r>
              <a:rPr lang="en-US" sz="3200" b="1" dirty="0"/>
              <a:t>Definitions </a:t>
            </a:r>
          </a:p>
          <a:p>
            <a:pPr>
              <a:buFont typeface="Wingdings" panose="05000000000000000000" pitchFamily="2" charset="2"/>
              <a:buChar char="v"/>
            </a:pPr>
            <a:r>
              <a:rPr lang="en-US" sz="3200" b="1" dirty="0"/>
              <a:t>Reporting Requirements</a:t>
            </a:r>
          </a:p>
          <a:p>
            <a:pPr>
              <a:buFont typeface="Wingdings" panose="05000000000000000000" pitchFamily="2" charset="2"/>
              <a:buChar char="v"/>
            </a:pPr>
            <a:r>
              <a:rPr lang="en-US" sz="3200" b="1" dirty="0"/>
              <a:t>Confidentiality</a:t>
            </a:r>
          </a:p>
          <a:p>
            <a:pPr>
              <a:buFont typeface="Wingdings" panose="05000000000000000000" pitchFamily="2" charset="2"/>
              <a:buChar char="v"/>
            </a:pPr>
            <a:r>
              <a:rPr lang="en-US" sz="3200" b="1" dirty="0"/>
              <a:t>Protect and Serve – What is in the best interest of the University and its student population and how you can help?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Essential compliance elements </a:t>
            </a:r>
          </a:p>
        </p:txBody>
      </p:sp>
      <p:sp>
        <p:nvSpPr>
          <p:cNvPr id="3" name="Content Placeholder 2"/>
          <p:cNvSpPr>
            <a:spLocks noGrp="1"/>
          </p:cNvSpPr>
          <p:nvPr>
            <p:ph idx="1"/>
          </p:nvPr>
        </p:nvSpPr>
        <p:spPr/>
        <p:txBody>
          <a:bodyPr/>
          <a:lstStyle/>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a:t>
            </a:r>
            <a:r>
              <a:rPr lang="en-US" sz="2800" b="1" i="1" u="sng" dirty="0">
                <a:solidFill>
                  <a:srgbClr val="FFFF00"/>
                </a:solidFill>
                <a:latin typeface="Century Gothic" panose="020B0502020202020204"/>
              </a:rPr>
              <a:t>MUST</a:t>
            </a:r>
            <a:r>
              <a:rPr lang="en-US" sz="2800" b="1" dirty="0">
                <a:solidFill>
                  <a:srgbClr val="FFFF00"/>
                </a:solidFill>
                <a:latin typeface="Century Gothic" panose="020B0502020202020204"/>
              </a:rPr>
              <a:t> take immediate and appropriate steps to investigate all allegations of sexual harassment and sexual misconduct</a:t>
            </a: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will respond promptly and effectively to:</a:t>
            </a:r>
            <a:endParaRPr lang="en-US"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b="1" dirty="0">
                <a:solidFill>
                  <a:srgbClr val="FFFF00"/>
                </a:solidFill>
                <a:latin typeface="Century Gothic" panose="020B0502020202020204"/>
              </a:rPr>
              <a:t>                  </a:t>
            </a:r>
            <a:r>
              <a:rPr lang="en-US" sz="2800" b="1" dirty="0">
                <a:solidFill>
                  <a:srgbClr val="FFFF00"/>
                </a:solidFill>
                <a:latin typeface="Century Gothic" panose="020B0502020202020204"/>
              </a:rPr>
              <a:t>Stop the harassment or misconduct</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Remedy the effects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Prevent the recurrence </a:t>
            </a:r>
          </a:p>
          <a:p>
            <a:pPr marL="0" indent="0">
              <a:buNone/>
            </a:pPr>
            <a:endParaRPr lang="en-US" dirty="0"/>
          </a:p>
        </p:txBody>
      </p:sp>
    </p:spTree>
    <p:extLst>
      <p:ext uri="{BB962C8B-B14F-4D97-AF65-F5344CB8AC3E}">
        <p14:creationId xmlns:p14="http://schemas.microsoft.com/office/powerpoint/2010/main" val="345367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Why to report?</a:t>
            </a:r>
          </a:p>
        </p:txBody>
      </p:sp>
      <p:sp>
        <p:nvSpPr>
          <p:cNvPr id="3" name="Content Placeholder 2"/>
          <p:cNvSpPr>
            <a:spLocks noGrp="1"/>
          </p:cNvSpPr>
          <p:nvPr>
            <p:ph idx="1"/>
          </p:nvPr>
        </p:nvSpPr>
        <p:spPr>
          <a:xfrm>
            <a:off x="466165" y="1839816"/>
            <a:ext cx="11232776" cy="4543055"/>
          </a:xfrm>
        </p:spPr>
        <p:txBody>
          <a:bodyPr/>
          <a:lstStyle/>
          <a:p>
            <a:r>
              <a:rPr lang="en-US" sz="2400" dirty="0">
                <a:latin typeface="Arial" panose="020B0604020202020204" pitchFamily="34" charset="0"/>
                <a:cs typeface="Arial" panose="020B0604020202020204" pitchFamily="34" charset="0"/>
              </a:rPr>
              <a:t>The Report should be made as soon as possible.</a:t>
            </a:r>
          </a:p>
          <a:p>
            <a:r>
              <a:rPr lang="en-US" sz="2400" dirty="0">
                <a:latin typeface="Arial" panose="020B0604020202020204" pitchFamily="34" charset="0"/>
                <a:cs typeface="Arial" panose="020B0604020202020204" pitchFamily="34" charset="0"/>
              </a:rPr>
              <a:t>The sooner the information is communicated, the swifter the action is that can be taken</a:t>
            </a:r>
          </a:p>
          <a:p>
            <a:r>
              <a:rPr lang="en-US" sz="2400" dirty="0">
                <a:latin typeface="Arial" panose="020B0604020202020204" pitchFamily="34" charset="0"/>
                <a:cs typeface="Arial" panose="020B0604020202020204" pitchFamily="34" charset="0"/>
              </a:rPr>
              <a:t>Lapses in report times can cause evidence to be lost/destroyed, memories to fade, and stall interim measures that may be put in place</a:t>
            </a:r>
          </a:p>
          <a:p>
            <a:pPr marL="0" indent="0">
              <a:buNone/>
            </a:pPr>
            <a:r>
              <a:rPr lang="en-US" sz="2400" dirty="0">
                <a:latin typeface="Arial" panose="020B0604020202020204" pitchFamily="34" charset="0"/>
                <a:cs typeface="Arial" panose="020B0604020202020204" pitchFamily="34" charset="0"/>
              </a:rPr>
              <a:t>Not to mention:</a:t>
            </a:r>
          </a:p>
          <a:p>
            <a:pPr algn="just">
              <a:lnSpc>
                <a:spcPct val="100000"/>
              </a:lnSpc>
            </a:pPr>
            <a:r>
              <a:rPr lang="en-US" sz="2400" dirty="0">
                <a:latin typeface="Arial" panose="020B0604020202020204" pitchFamily="34" charset="0"/>
                <a:cs typeface="Arial" panose="020B0604020202020204" pitchFamily="34" charset="0"/>
              </a:rPr>
              <a:t>It is the right thing to do</a:t>
            </a:r>
          </a:p>
          <a:p>
            <a:pPr algn="just">
              <a:lnSpc>
                <a:spcPct val="100000"/>
              </a:lnSpc>
            </a:pPr>
            <a:r>
              <a:rPr lang="en-US" sz="2400" dirty="0">
                <a:latin typeface="Arial" panose="020B0604020202020204" pitchFamily="34" charset="0"/>
                <a:cs typeface="Arial" panose="020B0604020202020204" pitchFamily="34" charset="0"/>
              </a:rPr>
              <a:t>Required by Title IX</a:t>
            </a:r>
          </a:p>
          <a:p>
            <a:endParaRPr lang="en-US" sz="2400" dirty="0">
              <a:latin typeface="Arial" panose="020B0604020202020204" pitchFamily="34" charset="0"/>
              <a:cs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186533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First contact – how to respond?</a:t>
            </a:r>
          </a:p>
        </p:txBody>
      </p:sp>
      <p:sp>
        <p:nvSpPr>
          <p:cNvPr id="3" name="Content Placeholder 2"/>
          <p:cNvSpPr>
            <a:spLocks noGrp="1"/>
          </p:cNvSpPr>
          <p:nvPr>
            <p:ph idx="1"/>
          </p:nvPr>
        </p:nvSpPr>
        <p:spPr>
          <a:xfrm>
            <a:off x="322729" y="2038120"/>
            <a:ext cx="11456895" cy="4667480"/>
          </a:xfrm>
        </p:spPr>
        <p:txBody>
          <a:bodyPr/>
          <a:lstStyle/>
          <a:p>
            <a:pPr>
              <a:lnSpc>
                <a:spcPct val="100000"/>
              </a:lnSpc>
            </a:pPr>
            <a:r>
              <a:rPr lang="en-US" sz="2400" dirty="0">
                <a:latin typeface="Arial" panose="020B0604020202020204" pitchFamily="34" charset="0"/>
                <a:cs typeface="Arial" panose="020B0604020202020204" pitchFamily="34" charset="0"/>
              </a:rPr>
              <a:t>Don’t be judgmental!</a:t>
            </a:r>
          </a:p>
          <a:p>
            <a:pPr>
              <a:lnSpc>
                <a:spcPct val="100000"/>
              </a:lnSpc>
            </a:pPr>
            <a:r>
              <a:rPr lang="en-US" sz="2400" dirty="0">
                <a:latin typeface="Arial" panose="020B0604020202020204" pitchFamily="34" charset="0"/>
                <a:cs typeface="Arial" panose="020B0604020202020204" pitchFamily="34" charset="0"/>
              </a:rPr>
              <a:t>Listen closely and attentively. (Avoid “Why” questions) </a:t>
            </a:r>
          </a:p>
          <a:p>
            <a:pPr>
              <a:lnSpc>
                <a:spcPct val="100000"/>
              </a:lnSpc>
            </a:pPr>
            <a:r>
              <a:rPr lang="en-US" sz="2400" dirty="0">
                <a:latin typeface="Arial" panose="020B0604020202020204" pitchFamily="34" charset="0"/>
                <a:cs typeface="Arial" panose="020B0604020202020204" pitchFamily="34" charset="0"/>
              </a:rPr>
              <a:t>Protect the individual’s privacy by not sharing the conversation with others</a:t>
            </a:r>
          </a:p>
          <a:p>
            <a:pPr>
              <a:lnSpc>
                <a:spcPct val="100000"/>
              </a:lnSpc>
            </a:pPr>
            <a:r>
              <a:rPr lang="en-US" sz="2400" dirty="0">
                <a:latin typeface="Arial" panose="020B0604020202020204" pitchFamily="34" charset="0"/>
                <a:cs typeface="Arial" panose="020B0604020202020204" pitchFamily="34" charset="0"/>
              </a:rPr>
              <a:t>Acknowledge how the individual is feeling and ask if there is anything that you can do for them </a:t>
            </a:r>
          </a:p>
          <a:p>
            <a:pPr>
              <a:lnSpc>
                <a:spcPct val="100000"/>
              </a:lnSpc>
            </a:pPr>
            <a:r>
              <a:rPr lang="en-US" sz="2400" dirty="0">
                <a:latin typeface="Arial" panose="020B0604020202020204" pitchFamily="34" charset="0"/>
                <a:cs typeface="Arial" panose="020B0604020202020204" pitchFamily="34" charset="0"/>
              </a:rPr>
              <a:t>Encourage the individual to preserve any evidence</a:t>
            </a:r>
          </a:p>
          <a:p>
            <a:pPr>
              <a:lnSpc>
                <a:spcPct val="100000"/>
              </a:lnSpc>
            </a:pPr>
            <a:r>
              <a:rPr lang="en-US" sz="2400" dirty="0">
                <a:latin typeface="Arial" panose="020B0604020202020204" pitchFamily="34" charset="0"/>
                <a:cs typeface="Arial" panose="020B0604020202020204" pitchFamily="34" charset="0"/>
              </a:rPr>
              <a:t>Explain you will need to inform the Title IX office</a:t>
            </a:r>
          </a:p>
          <a:p>
            <a:pPr marL="0" indent="0">
              <a:lnSpc>
                <a:spcPct val="100000"/>
              </a:lnSpc>
              <a:buNone/>
            </a:pPr>
            <a:endParaRPr lang="en-US" sz="2400" dirty="0">
              <a:latin typeface="Arial" panose="020B0604020202020204" pitchFamily="34" charset="0"/>
              <a:cs typeface="Arial" panose="020B0604020202020204" pitchFamily="34" charset="0"/>
            </a:endParaRPr>
          </a:p>
          <a:p>
            <a:pPr marL="0" indent="0" algn="just">
              <a:buNone/>
            </a:pPr>
            <a:endParaRPr lang="en-US" dirty="0"/>
          </a:p>
        </p:txBody>
      </p:sp>
    </p:spTree>
    <p:extLst>
      <p:ext uri="{BB962C8B-B14F-4D97-AF65-F5344CB8AC3E}">
        <p14:creationId xmlns:p14="http://schemas.microsoft.com/office/powerpoint/2010/main" val="6244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Investigations and the grievance process: reporting party/complainant</a:t>
            </a:r>
            <a:r>
              <a:rPr lang="en-US" b="1" dirty="0"/>
              <a:t> </a:t>
            </a:r>
          </a:p>
        </p:txBody>
      </p:sp>
      <p:sp>
        <p:nvSpPr>
          <p:cNvPr id="3" name="Content Placeholder 2"/>
          <p:cNvSpPr>
            <a:spLocks noGrp="1"/>
          </p:cNvSpPr>
          <p:nvPr>
            <p:ph idx="1"/>
          </p:nvPr>
        </p:nvSpPr>
        <p:spPr>
          <a:xfrm>
            <a:off x="451692" y="2011364"/>
            <a:ext cx="11127036"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The investigation begins once Title IX receives notice of a complaint of sexual harassment.</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Notice to Title IX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Trigger duty to investigate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Supportive measures </a:t>
            </a:r>
          </a:p>
          <a:p>
            <a:pPr marL="0" indent="0" algn="just">
              <a:buNone/>
            </a:pPr>
            <a:endParaRPr lang="en-US" dirty="0"/>
          </a:p>
          <a:p>
            <a:endParaRPr lang="en-US" dirty="0"/>
          </a:p>
        </p:txBody>
      </p:sp>
    </p:spTree>
    <p:extLst>
      <p:ext uri="{BB962C8B-B14F-4D97-AF65-F5344CB8AC3E}">
        <p14:creationId xmlns:p14="http://schemas.microsoft.com/office/powerpoint/2010/main" val="411412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Formal Title IX Complaint  </a:t>
            </a:r>
          </a:p>
        </p:txBody>
      </p:sp>
      <p:sp>
        <p:nvSpPr>
          <p:cNvPr id="3" name="Content Placeholder 2"/>
          <p:cNvSpPr>
            <a:spLocks noGrp="1"/>
          </p:cNvSpPr>
          <p:nvPr>
            <p:ph idx="1"/>
          </p:nvPr>
        </p:nvSpPr>
        <p:spPr/>
        <p:txBody>
          <a:bodyPr>
            <a:normAutofit lnSpcReduction="10000"/>
          </a:bodyPr>
          <a:lstStyle/>
          <a:p>
            <a:pPr marL="0" lvl="0" indent="0" algn="ctr">
              <a:buNone/>
            </a:pPr>
            <a:r>
              <a:rPr lang="en-US" sz="3600" b="1" cap="all" dirty="0">
                <a:ln w="3175" cmpd="sng">
                  <a:noFill/>
                </a:ln>
                <a:solidFill>
                  <a:prstClr val="white"/>
                </a:solidFill>
                <a:effectLst>
                  <a:outerShdw blurRad="38100" dist="38100" dir="2700000" algn="tl">
                    <a:srgbClr val="000000">
                      <a:alpha val="43137"/>
                    </a:srgbClr>
                  </a:outerShdw>
                </a:effectLst>
                <a:latin typeface="Century Gothic" panose="020B0502020202020204"/>
                <a:ea typeface="+mj-ea"/>
                <a:cs typeface="+mj-cs"/>
              </a:rPr>
              <a:t>Do complainants need to file a formal title ix complaint to receive support?</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No.  A complainant does not need to file a formal complaint to request supportive measures or engage in mediation.  Mediation is an option in certain situations and can be done in lieu of going through the grievance process.   </a:t>
            </a:r>
          </a:p>
          <a:p>
            <a:pPr marL="0" lvl="0" indent="0" algn="ctr">
              <a:buNone/>
            </a:pPr>
            <a:endParaRPr lang="en-US" dirty="0"/>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107525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lnSpcReduction="10000"/>
          </a:bodyPr>
          <a:lstStyle/>
          <a:p>
            <a:pPr marL="0" lvl="0" indent="0" algn="ctr">
              <a:buNone/>
            </a:pPr>
            <a:endParaRPr lang="en-US" dirty="0"/>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Campus escort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No Contact Order</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On-campus housing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Counseling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Medical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Class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Ban from campus/on-campus housing </a:t>
            </a:r>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272560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5400" b="1" dirty="0"/>
              <a:t>Before a formal complaint is filed </a:t>
            </a:r>
          </a:p>
          <a:p>
            <a:pPr>
              <a:buFont typeface="Wingdings" panose="05000000000000000000" pitchFamily="2" charset="2"/>
              <a:buChar char="§"/>
            </a:pPr>
            <a:r>
              <a:rPr lang="en-US" sz="5400" b="1" dirty="0"/>
              <a:t>After a complaint is filed</a:t>
            </a:r>
          </a:p>
          <a:p>
            <a:pPr>
              <a:buFont typeface="Wingdings" panose="05000000000000000000" pitchFamily="2" charset="2"/>
              <a:buChar char="§"/>
            </a:pPr>
            <a:r>
              <a:rPr lang="en-US" sz="5400" b="1" dirty="0"/>
              <a:t>No complaint is filed </a:t>
            </a:r>
          </a:p>
          <a:p>
            <a:pPr lvl="0"/>
            <a:endParaRPr lang="en-US" dirty="0"/>
          </a:p>
          <a:p>
            <a:endParaRPr lang="en-US" dirty="0"/>
          </a:p>
        </p:txBody>
      </p:sp>
    </p:spTree>
    <p:extLst>
      <p:ext uri="{BB962C8B-B14F-4D97-AF65-F5344CB8AC3E}">
        <p14:creationId xmlns:p14="http://schemas.microsoft.com/office/powerpoint/2010/main" val="1829976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a:t>
            </a:r>
            <a:endParaRPr lang="en-US" sz="6000"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0" indent="0" defTabSz="457200" fontAlgn="auto">
              <a:lnSpc>
                <a:spcPct val="100000"/>
              </a:lnSpc>
              <a:spcBef>
                <a:spcPct val="20000"/>
              </a:spcBef>
              <a:spcAft>
                <a:spcPts val="600"/>
              </a:spcAft>
              <a:buClr>
                <a:prstClr val="white"/>
              </a:buClr>
              <a:buSzPct val="80000"/>
              <a:buNone/>
            </a:pPr>
            <a:r>
              <a:rPr lang="en-US" sz="2800" dirty="0">
                <a:latin typeface="Arial" panose="020B0604020202020204" pitchFamily="34" charset="0"/>
                <a:cs typeface="Arial" panose="020B0604020202020204" pitchFamily="34" charset="0"/>
              </a:rPr>
              <a:t>Jane was at a party with John, a student she met during Welcome Week and had become good friends. They ended up in his room where they started kissing. He wanted to have sex but she didn’t. She told him no several times, but he continued to pursue. He kept trying for so long and she felt she couldn’t get away. Finally, she just asked him to use a condom. Immediately after sex she left. Jane somewhat blamed myself because she felt she could have tried harder to fend him off. At the time, she felt the easiest way out was just to let him continue. If she had shouted, someone would have helped, but because he was a mutual friend, she wanted to avoid a scene.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76455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 (cont.):</a:t>
            </a:r>
            <a:endParaRPr lang="en-US" sz="6000" dirty="0"/>
          </a:p>
        </p:txBody>
      </p:sp>
      <p:sp>
        <p:nvSpPr>
          <p:cNvPr id="3" name="Content Placeholder 2"/>
          <p:cNvSpPr>
            <a:spLocks noGrp="1"/>
          </p:cNvSpPr>
          <p:nvPr>
            <p:ph idx="1"/>
          </p:nvPr>
        </p:nvSpPr>
        <p:spPr>
          <a:xfrm>
            <a:off x="143435" y="2096064"/>
            <a:ext cx="11501393" cy="4359820"/>
          </a:xfrm>
        </p:spPr>
        <p:txBody>
          <a:bodyPr>
            <a:normAutofit/>
          </a:bodyPr>
          <a:lstStyle/>
          <a:p>
            <a:pPr marL="0" indent="0">
              <a:buNone/>
            </a:pPr>
            <a:r>
              <a:rPr lang="en-US" sz="2800" b="1" dirty="0">
                <a:latin typeface="Arial" panose="020B0604020202020204" pitchFamily="34" charset="0"/>
                <a:cs typeface="Arial" panose="020B0604020202020204" pitchFamily="34" charset="0"/>
              </a:rPr>
              <a:t>QUESTION: </a:t>
            </a:r>
            <a:r>
              <a:rPr lang="en-US" sz="2800" dirty="0">
                <a:latin typeface="Arial" panose="020B0604020202020204" pitchFamily="34" charset="0"/>
                <a:cs typeface="Arial" panose="020B0604020202020204" pitchFamily="34" charset="0"/>
              </a:rPr>
              <a:t>I do not believe the allegations.  Do I still have to report?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ANSWER: </a:t>
            </a:r>
            <a:r>
              <a:rPr lang="en-US" sz="2800" dirty="0">
                <a:latin typeface="Arial" panose="020B0604020202020204" pitchFamily="34" charset="0"/>
                <a:cs typeface="Arial" panose="020B0604020202020204" pitchFamily="34" charset="0"/>
              </a:rPr>
              <a:t>ABSOLUTELY! Regardless of what you think about the merits of an allegation you MUST report it to the Title IX Coordinator. It is the responsibility of the Title IX office to determine the merits of allegations of sexual misconduct. Report the matter to the Title IX office.  The office will investigate the claim, conduct a hearing, and make a determination as to responsibility and sanctions.</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31652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 (cont.):</a:t>
            </a:r>
            <a:endParaRPr lang="en-US" sz="6000" dirty="0"/>
          </a:p>
        </p:txBody>
      </p:sp>
      <p:sp>
        <p:nvSpPr>
          <p:cNvPr id="3" name="Content Placeholder 2"/>
          <p:cNvSpPr>
            <a:spLocks noGrp="1"/>
          </p:cNvSpPr>
          <p:nvPr>
            <p:ph idx="1"/>
          </p:nvPr>
        </p:nvSpPr>
        <p:spPr>
          <a:xfrm>
            <a:off x="143435" y="2096064"/>
            <a:ext cx="11501393" cy="4359820"/>
          </a:xfrm>
        </p:spPr>
        <p:txBody>
          <a:bodyPr>
            <a:normAutofit fontScale="92500" lnSpcReduction="20000"/>
          </a:bodyPr>
          <a:lstStyle/>
          <a:p>
            <a:pPr marL="0" indent="0">
              <a:buNone/>
            </a:pPr>
            <a:r>
              <a:rPr lang="en-US" sz="2800" b="1" dirty="0">
                <a:latin typeface="Arial" panose="020B0604020202020204" pitchFamily="34" charset="0"/>
                <a:cs typeface="Arial" panose="020B0604020202020204" pitchFamily="34" charset="0"/>
              </a:rPr>
              <a:t>How can you be supportive:</a:t>
            </a:r>
          </a:p>
          <a:p>
            <a:r>
              <a:rPr lang="en-US" sz="2400" b="1" dirty="0">
                <a:latin typeface="Arial" panose="020B0604020202020204" pitchFamily="34" charset="0"/>
                <a:cs typeface="Arial" panose="020B0604020202020204" pitchFamily="34" charset="0"/>
              </a:rPr>
              <a:t>Be on their side. “</a:t>
            </a:r>
            <a:r>
              <a:rPr lang="en-US" sz="2400" dirty="0">
                <a:latin typeface="Arial" panose="020B0604020202020204" pitchFamily="34" charset="0"/>
                <a:cs typeface="Arial" panose="020B0604020202020204" pitchFamily="34" charset="0"/>
              </a:rPr>
              <a:t>I’m sorry that this situation has happened |It is not your fault | You are not alone”</a:t>
            </a:r>
          </a:p>
          <a:p>
            <a:r>
              <a:rPr lang="en-US" sz="2400" b="1" dirty="0">
                <a:latin typeface="Arial" panose="020B0604020202020204" pitchFamily="34" charset="0"/>
                <a:cs typeface="Arial" panose="020B0604020202020204" pitchFamily="34" charset="0"/>
              </a:rPr>
              <a:t>Be calm. </a:t>
            </a:r>
            <a:r>
              <a:rPr lang="en-US" sz="2400" dirty="0">
                <a:latin typeface="Arial" panose="020B0604020202020204" pitchFamily="34" charset="0"/>
                <a:cs typeface="Arial" panose="020B0604020202020204" pitchFamily="34" charset="0"/>
              </a:rPr>
              <a:t>If you are in crisis, the complainant may feel the need to take care of you rather than themselves. Be aware of the importance of separating your own experiences and emotions from them.</a:t>
            </a:r>
          </a:p>
          <a:p>
            <a:r>
              <a:rPr lang="en-US" sz="2400" b="1" dirty="0">
                <a:latin typeface="Arial" panose="020B0604020202020204" pitchFamily="34" charset="0"/>
                <a:cs typeface="Arial" panose="020B0604020202020204" pitchFamily="34" charset="0"/>
              </a:rPr>
              <a:t>Be informed. </a:t>
            </a:r>
            <a:r>
              <a:rPr lang="en-US" sz="2400" dirty="0">
                <a:latin typeface="Arial" panose="020B0604020202020204" pitchFamily="34" charset="0"/>
                <a:cs typeface="Arial" panose="020B0604020202020204" pitchFamily="34" charset="0"/>
              </a:rPr>
              <a:t>Learn about the services available on campus and in the community and be able to assist them in connecting to resources.</a:t>
            </a:r>
          </a:p>
          <a:p>
            <a:r>
              <a:rPr lang="en-US" sz="2400" b="1" dirty="0">
                <a:latin typeface="Arial" panose="020B0604020202020204" pitchFamily="34" charset="0"/>
                <a:cs typeface="Arial" panose="020B0604020202020204" pitchFamily="34" charset="0"/>
              </a:rPr>
              <a:t>Listen.</a:t>
            </a:r>
            <a:r>
              <a:rPr lang="en-US" sz="2400" dirty="0">
                <a:latin typeface="Arial" panose="020B0604020202020204" pitchFamily="34" charset="0"/>
                <a:cs typeface="Arial" panose="020B0604020202020204" pitchFamily="34" charset="0"/>
              </a:rPr>
              <a:t> Being a good listener means being non-judgmental and non-blaming. Try not to be intrusive. </a:t>
            </a:r>
          </a:p>
          <a:p>
            <a:r>
              <a:rPr lang="en-US" sz="2400" dirty="0">
                <a:latin typeface="Arial" panose="020B0604020202020204" pitchFamily="34" charset="0"/>
                <a:cs typeface="Arial" panose="020B0604020202020204" pitchFamily="34" charset="0"/>
              </a:rPr>
              <a:t>If they choose to report to law enforcement, support them in those choices.</a:t>
            </a:r>
          </a:p>
          <a:p>
            <a:r>
              <a:rPr lang="en-US" sz="2400" dirty="0">
                <a:latin typeface="Arial" panose="020B0604020202020204" pitchFamily="34" charset="0"/>
                <a:cs typeface="Arial" panose="020B0604020202020204" pitchFamily="34" charset="0"/>
              </a:rPr>
              <a:t>Understand that it is normal for the person to experience a wide range of emotions and reactions.</a:t>
            </a:r>
          </a:p>
          <a:p>
            <a:pPr marL="0" indent="0">
              <a:buNone/>
            </a:pPr>
            <a:endParaRPr lang="en-US" sz="2400" dirty="0">
              <a:latin typeface="Arial" panose="020B0604020202020204" pitchFamily="34" charset="0"/>
              <a:cs typeface="Arial" panose="020B0604020202020204" pitchFamily="34" charset="0"/>
            </a:endParaRP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518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a:t>scenario(cont.):</a:t>
            </a:r>
            <a:endParaRPr lang="en-US" sz="6000" dirty="0"/>
          </a:p>
        </p:txBody>
      </p:sp>
      <p:sp>
        <p:nvSpPr>
          <p:cNvPr id="3" name="Content Placeholder 2"/>
          <p:cNvSpPr>
            <a:spLocks noGrp="1"/>
          </p:cNvSpPr>
          <p:nvPr>
            <p:ph idx="1"/>
          </p:nvPr>
        </p:nvSpPr>
        <p:spPr>
          <a:xfrm>
            <a:off x="143435" y="2096064"/>
            <a:ext cx="11501393" cy="4359820"/>
          </a:xfrm>
        </p:spPr>
        <p:txBody>
          <a:bodyPr>
            <a:normAutofit/>
          </a:bodyPr>
          <a:lstStyle/>
          <a:p>
            <a:pPr marL="0" indent="0">
              <a:buNone/>
            </a:pPr>
            <a:r>
              <a:rPr lang="en-US" sz="2800" b="1" dirty="0">
                <a:latin typeface="Arial" panose="020B0604020202020204" pitchFamily="34" charset="0"/>
                <a:cs typeface="Arial" panose="020B0604020202020204" pitchFamily="34" charset="0"/>
              </a:rPr>
              <a:t>Be careful NOT to:</a:t>
            </a:r>
          </a:p>
          <a:p>
            <a:r>
              <a:rPr lang="en-US" sz="2400" dirty="0">
                <a:latin typeface="Arial" panose="020B0604020202020204" pitchFamily="34" charset="0"/>
                <a:cs typeface="Arial" panose="020B0604020202020204" pitchFamily="34" charset="0"/>
              </a:rPr>
              <a:t>Blame them</a:t>
            </a:r>
          </a:p>
          <a:p>
            <a:r>
              <a:rPr lang="en-US" sz="2400" dirty="0">
                <a:latin typeface="Arial" panose="020B0604020202020204" pitchFamily="34" charset="0"/>
                <a:cs typeface="Arial" panose="020B0604020202020204" pitchFamily="34" charset="0"/>
              </a:rPr>
              <a:t>Question their role in the situation</a:t>
            </a:r>
          </a:p>
          <a:p>
            <a:r>
              <a:rPr lang="en-US" sz="2400" dirty="0">
                <a:latin typeface="Arial" panose="020B0604020202020204" pitchFamily="34" charset="0"/>
                <a:cs typeface="Arial" panose="020B0604020202020204" pitchFamily="34" charset="0"/>
              </a:rPr>
              <a:t>Tell them what you would have done in that situation</a:t>
            </a:r>
          </a:p>
          <a:p>
            <a:r>
              <a:rPr lang="en-US" sz="2400" dirty="0">
                <a:latin typeface="Arial" panose="020B0604020202020204" pitchFamily="34" charset="0"/>
                <a:cs typeface="Arial" panose="020B0604020202020204" pitchFamily="34" charset="0"/>
              </a:rPr>
              <a:t>Tell them how to feel or how you think they should feel </a:t>
            </a:r>
          </a:p>
          <a:p>
            <a:r>
              <a:rPr lang="en-US" sz="2400" dirty="0">
                <a:latin typeface="Arial" panose="020B0604020202020204" pitchFamily="34" charset="0"/>
                <a:cs typeface="Arial" panose="020B0604020202020204" pitchFamily="34" charset="0"/>
              </a:rPr>
              <a:t>Tell them what to do, but rather inform them of the available resources</a:t>
            </a:r>
          </a:p>
          <a:p>
            <a:pPr marL="0" indent="0">
              <a:buNone/>
            </a:pPr>
            <a:endParaRPr lang="en-US" sz="2400" dirty="0">
              <a:latin typeface="Arial" panose="020B0604020202020204" pitchFamily="34" charset="0"/>
              <a:cs typeface="Arial" panose="020B0604020202020204" pitchFamily="34" charset="0"/>
            </a:endParaRP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37069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harassment or sexual violence.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a:t>
            </a:r>
            <a:r>
              <a:rPr lang="en-US" sz="2400" b="1" u="sng">
                <a:solidFill>
                  <a:srgbClr val="FFFF00"/>
                </a:solidFill>
                <a:latin typeface="Century Gothic" panose="020B0502020202020204"/>
              </a:rPr>
              <a:t>Services </a:t>
            </a:r>
            <a:endParaRPr lang="en-US" sz="2400" b="1">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title ix</a:t>
            </a:r>
            <a:endParaRPr lang="en-US" dirty="0"/>
          </a:p>
        </p:txBody>
      </p:sp>
      <p:sp>
        <p:nvSpPr>
          <p:cNvPr id="3" name="Content Placeholder 2"/>
          <p:cNvSpPr>
            <a:spLocks noGrp="1"/>
          </p:cNvSpPr>
          <p:nvPr>
            <p:ph idx="1"/>
          </p:nvPr>
        </p:nvSpPr>
        <p:spPr>
          <a:xfrm>
            <a:off x="448235" y="2779058"/>
            <a:ext cx="11196593" cy="3676825"/>
          </a:xfrm>
        </p:spPr>
        <p:txBody>
          <a:bodyPr>
            <a:normAutofit/>
          </a:bodyPr>
          <a:lstStyle/>
          <a:p>
            <a:pPr marL="0" indent="0" algn="ctr">
              <a:buNone/>
            </a:pPr>
            <a:r>
              <a:rPr lang="en-US" sz="6000" b="1" dirty="0"/>
              <a:t>STAY SAFE!  STAY ALERT!</a:t>
            </a:r>
          </a:p>
          <a:p>
            <a:pPr marL="0" indent="0" algn="ctr">
              <a:buNone/>
            </a:pPr>
            <a:r>
              <a:rPr lang="en-US" sz="6000" b="1" dirty="0"/>
              <a:t>HAVE A GREAT SEMESTER!</a:t>
            </a:r>
          </a:p>
        </p:txBody>
      </p:sp>
    </p:spTree>
    <p:extLst>
      <p:ext uri="{BB962C8B-B14F-4D97-AF65-F5344CB8AC3E}">
        <p14:creationId xmlns:p14="http://schemas.microsoft.com/office/powerpoint/2010/main" val="75285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Sex discrimination</a:t>
            </a:r>
          </a:p>
        </p:txBody>
      </p:sp>
      <p:sp>
        <p:nvSpPr>
          <p:cNvPr id="3" name="Content Placeholder 2"/>
          <p:cNvSpPr>
            <a:spLocks noGrp="1"/>
          </p:cNvSpPr>
          <p:nvPr>
            <p:ph idx="1"/>
          </p:nvPr>
        </p:nvSpPr>
        <p:spPr>
          <a:xfrm>
            <a:off x="1101687" y="2011364"/>
            <a:ext cx="9397388" cy="4541837"/>
          </a:xfrm>
        </p:spPr>
        <p:txBody>
          <a:bodyPr/>
          <a:lstStyle/>
          <a:p>
            <a:pPr marL="0" indent="0">
              <a:buNone/>
            </a:pPr>
            <a:endParaRPr lang="en-US" sz="3200" b="1" dirty="0">
              <a:solidFill>
                <a:srgbClr val="FFFF00"/>
              </a:solidFill>
              <a:latin typeface="Century Gothic" panose="020B0502020202020204"/>
              <a:ea typeface="+mj-ea"/>
              <a:cs typeface="+mj-cs"/>
            </a:endParaRPr>
          </a:p>
          <a:p>
            <a:pPr marL="0" indent="0">
              <a:buNone/>
            </a:pPr>
            <a:r>
              <a:rPr lang="en-US" sz="3200" b="1" dirty="0">
                <a:solidFill>
                  <a:srgbClr val="FFFF00"/>
                </a:solidFill>
                <a:latin typeface="Century Gothic" panose="020B0502020202020204"/>
                <a:ea typeface="+mj-ea"/>
                <a:cs typeface="+mj-cs"/>
              </a:rPr>
              <a:t>	Sex Discrimination </a:t>
            </a:r>
            <a:r>
              <a:rPr lang="en-US" sz="3200" b="1" dirty="0">
                <a:solidFill>
                  <a:prstClr val="white"/>
                </a:solidFill>
                <a:latin typeface="Century Gothic" panose="020B0502020202020204"/>
                <a:ea typeface="+mj-ea"/>
                <a:cs typeface="+mj-cs"/>
              </a:rPr>
              <a: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unfairly treating an individual or group of individuals differently than others on the basis of sex or gender.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misconduct </a:t>
            </a:r>
            <a:r>
              <a:rPr lang="en-US" sz="3200" b="1" dirty="0">
                <a:solidFill>
                  <a:prstClr val="white"/>
                </a:solidFill>
                <a:latin typeface="Century Gothic" panose="020B0502020202020204"/>
                <a:ea typeface="+mj-ea"/>
                <a:cs typeface="+mj-cs"/>
              </a:rPr>
              <a:t>is a form of sex/gender based discrimination.</a:t>
            </a:r>
            <a:br>
              <a:rPr lang="en-US" sz="3200" b="1" dirty="0">
                <a:solidFill>
                  <a:prstClr val="white"/>
                </a:solidFill>
                <a:latin typeface="Century Gothic" panose="020B0502020202020204"/>
                <a:ea typeface="+mj-ea"/>
                <a:cs typeface="+mj-cs"/>
              </a:rPr>
            </a:br>
            <a:endParaRPr lang="en-US" dirty="0"/>
          </a:p>
        </p:txBody>
      </p:sp>
    </p:spTree>
    <p:extLst>
      <p:ext uri="{BB962C8B-B14F-4D97-AF65-F5344CB8AC3E}">
        <p14:creationId xmlns:p14="http://schemas.microsoft.com/office/powerpoint/2010/main" val="246291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Sexual harassment (verbal)</a:t>
            </a:r>
          </a:p>
        </p:txBody>
      </p:sp>
      <p:sp>
        <p:nvSpPr>
          <p:cNvPr id="3" name="Content Placeholder 2"/>
          <p:cNvSpPr>
            <a:spLocks noGrp="1"/>
          </p:cNvSpPr>
          <p:nvPr>
            <p:ph idx="1"/>
          </p:nvPr>
        </p:nvSpPr>
        <p:spPr>
          <a:xfrm>
            <a:off x="1288973" y="2269474"/>
            <a:ext cx="9904164" cy="451232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Verbal – May include telling jokes; using sexually explicit profanity or threats; describing sexual encounters with others; suggesting sexual activity; whistling in a sexually suggestive manner; using terms such as “honey”, “babe”, “sweetheart”, “dear”; repeated requests for dates, etc.</a:t>
            </a:r>
          </a:p>
          <a:p>
            <a:pPr marL="0" indent="0">
              <a:buNone/>
            </a:pPr>
            <a:endParaRPr lang="en-US" sz="3200" b="1" dirty="0"/>
          </a:p>
        </p:txBody>
      </p:sp>
    </p:spTree>
    <p:extLst>
      <p:ext uri="{BB962C8B-B14F-4D97-AF65-F5344CB8AC3E}">
        <p14:creationId xmlns:p14="http://schemas.microsoft.com/office/powerpoint/2010/main" val="1898420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2815</TotalTime>
  <Words>1886</Words>
  <Application>Microsoft Office PowerPoint</Application>
  <PresentationFormat>Widescreen</PresentationFormat>
  <Paragraphs>198</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Black</vt:lpstr>
      <vt:lpstr>Century Gothic</vt:lpstr>
      <vt:lpstr>Corbel</vt:lpstr>
      <vt:lpstr>Courier New</vt:lpstr>
      <vt:lpstr>Garamond</vt:lpstr>
      <vt:lpstr>Wingdings</vt:lpstr>
      <vt:lpstr>Theme JSU</vt:lpstr>
      <vt:lpstr>1_Theme JSU</vt:lpstr>
      <vt:lpstr>Title ix reporting:  housing and residence life community assistant</vt:lpstr>
      <vt:lpstr>  overview  </vt:lpstr>
      <vt:lpstr>What is title ix?</vt:lpstr>
      <vt:lpstr>Title ix office</vt:lpstr>
      <vt:lpstr>Offenses covered under title ix</vt:lpstr>
      <vt:lpstr>Sex discrimination</vt:lpstr>
      <vt:lpstr>Unlawful discrimination and harassment</vt:lpstr>
      <vt:lpstr>Sexual harassment</vt:lpstr>
      <vt:lpstr>Sexual harassment (verbal)</vt:lpstr>
      <vt:lpstr>Sexual harassment (nonverbal)</vt:lpstr>
      <vt:lpstr>Sexual harassment (physical contact)</vt:lpstr>
      <vt:lpstr>Sexual assault </vt:lpstr>
      <vt:lpstr>rape </vt:lpstr>
      <vt:lpstr>Dating and domestic violence</vt:lpstr>
      <vt:lpstr>stalking</vt:lpstr>
      <vt:lpstr>Sex offenses</vt:lpstr>
      <vt:lpstr>What should be reported? </vt:lpstr>
      <vt:lpstr>Who should the report be made to?</vt:lpstr>
      <vt:lpstr>Essential reporting requirements</vt:lpstr>
      <vt:lpstr>Essential compliance elements </vt:lpstr>
      <vt:lpstr>On-campus vs. off-campus</vt:lpstr>
      <vt:lpstr>Who needs to report?</vt:lpstr>
      <vt:lpstr>Why to report?</vt:lpstr>
      <vt:lpstr>Confidentiality </vt:lpstr>
      <vt:lpstr>Confidentiality </vt:lpstr>
      <vt:lpstr>Who do I tell? Can I just tell the Police?</vt:lpstr>
      <vt:lpstr>First contact – how to respond?</vt:lpstr>
      <vt:lpstr>Investigations and the grievance process: reporting party/complainant </vt:lpstr>
      <vt:lpstr>Formal Title IX Complaint  </vt:lpstr>
      <vt:lpstr>Interim/supportive measures </vt:lpstr>
      <vt:lpstr>Interim/supportive measures </vt:lpstr>
      <vt:lpstr> scenario:</vt:lpstr>
      <vt:lpstr> scenario (cont.):</vt:lpstr>
      <vt:lpstr> scenario (cont.):</vt:lpstr>
      <vt:lpstr> scenario(cont.):</vt:lpstr>
      <vt:lpstr> Investigations and the grievance process: points to remember </vt:lpstr>
      <vt:lpstr> division of general counsel – title ix</vt:lpstr>
      <vt:lpstr> division of general counsel – title ix</vt:lpstr>
      <vt:lpstr> division of general counsel – title ix</vt:lpstr>
      <vt:lpstr> division of general counsel –  additional resources</vt:lpstr>
      <vt:lpstr> division of general counsel –  title 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61</cp:revision>
  <cp:lastPrinted>2023-07-19T20:39:43Z</cp:lastPrinted>
  <dcterms:created xsi:type="dcterms:W3CDTF">2023-01-18T21:21:40Z</dcterms:created>
  <dcterms:modified xsi:type="dcterms:W3CDTF">2023-11-15T15:25:36Z</dcterms:modified>
</cp:coreProperties>
</file>