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7" r:id="rId3"/>
    <p:sldId id="303" r:id="rId4"/>
    <p:sldId id="259" r:id="rId5"/>
    <p:sldId id="285" r:id="rId6"/>
    <p:sldId id="301" r:id="rId7"/>
    <p:sldId id="304" r:id="rId8"/>
    <p:sldId id="266" r:id="rId9"/>
    <p:sldId id="267" r:id="rId10"/>
    <p:sldId id="276" r:id="rId11"/>
    <p:sldId id="268" r:id="rId12"/>
    <p:sldId id="269" r:id="rId13"/>
    <p:sldId id="270" r:id="rId14"/>
    <p:sldId id="310" r:id="rId15"/>
    <p:sldId id="311" r:id="rId16"/>
    <p:sldId id="312" r:id="rId17"/>
    <p:sldId id="271" r:id="rId18"/>
    <p:sldId id="318" r:id="rId19"/>
    <p:sldId id="273" r:id="rId20"/>
    <p:sldId id="299" r:id="rId21"/>
    <p:sldId id="272" r:id="rId22"/>
    <p:sldId id="306" r:id="rId23"/>
    <p:sldId id="307" r:id="rId24"/>
    <p:sldId id="308" r:id="rId25"/>
    <p:sldId id="309" r:id="rId26"/>
    <p:sldId id="313" r:id="rId27"/>
    <p:sldId id="314" r:id="rId28"/>
    <p:sldId id="315" r:id="rId29"/>
    <p:sldId id="316" r:id="rId30"/>
    <p:sldId id="317" r:id="rId31"/>
    <p:sldId id="274" r:id="rId32"/>
    <p:sldId id="275" r:id="rId33"/>
    <p:sldId id="277" r:id="rId34"/>
    <p:sldId id="278" r:id="rId35"/>
    <p:sldId id="279" r:id="rId36"/>
    <p:sldId id="280" r:id="rId37"/>
    <p:sldId id="286" r:id="rId38"/>
    <p:sldId id="282" r:id="rId39"/>
    <p:sldId id="283" r:id="rId40"/>
    <p:sldId id="290" r:id="rId41"/>
    <p:sldId id="297" r:id="rId42"/>
    <p:sldId id="284" r:id="rId43"/>
    <p:sldId id="287" r:id="rId44"/>
    <p:sldId id="291" r:id="rId45"/>
    <p:sldId id="305" r:id="rId46"/>
    <p:sldId id="296" r:id="rId47"/>
    <p:sldId id="288" r:id="rId48"/>
    <p:sldId id="289" r:id="rId49"/>
    <p:sldId id="300" r:id="rId50"/>
    <p:sldId id="298" r:id="rId5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60"/>
  </p:normalViewPr>
  <p:slideViewPr>
    <p:cSldViewPr snapToGrid="0">
      <p:cViewPr varScale="1">
        <p:scale>
          <a:sx n="87" d="100"/>
          <a:sy n="87" d="100"/>
        </p:scale>
        <p:origin x="60" y="8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1600" y="7939"/>
            <a:ext cx="208491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59" y="2166366"/>
            <a:ext cx="11471565" cy="1739347"/>
          </a:xfrm>
        </p:spPr>
        <p:txBody>
          <a:bodyPr/>
          <a:lstStyle>
            <a:lvl1pPr algn="ctr">
              <a:lnSpc>
                <a:spcPct val="80000"/>
              </a:lnSpc>
              <a:defRPr sz="6000" spc="0" baseline="0">
                <a:solidFill>
                  <a:srgbClr val="FFFFFF"/>
                </a:solidFill>
                <a:latin typeface="Garamond" panose="020204040303010108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406400" y="3844269"/>
            <a:ext cx="11379200" cy="667512"/>
          </a:xfrm>
        </p:spPr>
        <p:txBody>
          <a:bodyPr anchor="ctr">
            <a:normAutofit/>
          </a:bodyPr>
          <a:lstStyle>
            <a:lvl1pPr marL="0" indent="0" algn="ctr">
              <a:buNone/>
              <a:defRPr sz="2000">
                <a:solidFill>
                  <a:srgbClr val="FFFFFF"/>
                </a:solidFill>
                <a:latin typeface="Garamond" panose="02020404030301010803"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8" name="Date Placeholder 3"/>
          <p:cNvSpPr>
            <a:spLocks noGrp="1"/>
          </p:cNvSpPr>
          <p:nvPr>
            <p:ph type="dt" sz="half" idx="10"/>
          </p:nvPr>
        </p:nvSpPr>
        <p:spPr/>
        <p:txBody>
          <a:bodyPr/>
          <a:lstStyle>
            <a:lvl1pPr>
              <a:defRPr>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10" name="Footer Placeholder 4"/>
          <p:cNvSpPr>
            <a:spLocks noGrp="1"/>
          </p:cNvSpPr>
          <p:nvPr>
            <p:ph type="ftr" sz="quarter" idx="12"/>
          </p:nvPr>
        </p:nvSpPr>
        <p:spPr/>
        <p:txBody>
          <a:bodyPr/>
          <a:lstStyle>
            <a:lvl1pPr>
              <a:defRPr>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30502198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409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0312400" y="0"/>
            <a:ext cx="187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6" name="Picture 11"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6952" y="5367338"/>
            <a:ext cx="2305049"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0348421" y="0"/>
            <a:ext cx="1843580" cy="5486400"/>
          </a:xfrm>
        </p:spPr>
        <p:txBody>
          <a:bodyPr vert="eaVert"/>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09600"/>
            <a:ext cx="7973291"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838200" y="6423026"/>
            <a:ext cx="2743200" cy="365125"/>
          </a:xfrm>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8" name="Footer Placeholder 4"/>
          <p:cNvSpPr>
            <a:spLocks noGrp="1"/>
          </p:cNvSpPr>
          <p:nvPr>
            <p:ph type="ftr" sz="quarter" idx="11"/>
          </p:nvPr>
        </p:nvSpPr>
        <p:spPr>
          <a:xfrm>
            <a:off x="3776134" y="6423026"/>
            <a:ext cx="4279900" cy="365125"/>
          </a:xfrm>
        </p:spPr>
        <p:txBody>
          <a:bodyPr/>
          <a:lstStyle>
            <a:lvl1pPr>
              <a:defRPr/>
            </a:lvl1pPr>
          </a:lstStyle>
          <a:p>
            <a:endParaRPr lang="en-US" dirty="0">
              <a:solidFill>
                <a:prstClr val="white"/>
              </a:solidFill>
            </a:endParaRPr>
          </a:p>
        </p:txBody>
      </p:sp>
      <p:sp>
        <p:nvSpPr>
          <p:cNvPr id="9" name="Slide Number Placeholder 5"/>
          <p:cNvSpPr>
            <a:spLocks noGrp="1"/>
          </p:cNvSpPr>
          <p:nvPr>
            <p:ph type="sldNum" sz="quarter" idx="12"/>
          </p:nvPr>
        </p:nvSpPr>
        <p:spPr>
          <a:xfrm>
            <a:off x="8072967" y="6423026"/>
            <a:ext cx="880533" cy="365125"/>
          </a:xfrm>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0193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4" name="Picture 10"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p:cNvSpPr>
            <a:spLocks noGrp="1" noChangeArrowheads="1"/>
          </p:cNvSpPr>
          <p:nvPr>
            <p:ph type="dt" sz="half" idx="10"/>
          </p:nvPr>
        </p:nvSpPr>
        <p:spPr>
          <a:xfrm>
            <a:off x="609600" y="6251575"/>
            <a:ext cx="2844800" cy="476250"/>
          </a:xfrm>
        </p:spPr>
        <p:txBody>
          <a:bodyPr/>
          <a:lstStyle>
            <a:lvl1pPr>
              <a:defRPr>
                <a:latin typeface="Garamond" panose="02020404030301010803" pitchFamily="18" charset="0"/>
                <a:ea typeface="+mn-ea"/>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4"/>
          <p:cNvSpPr>
            <a:spLocks noGrp="1" noChangeArrowheads="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Rectangle 14"/>
          <p:cNvSpPr>
            <a:spLocks noGrp="1" noChangeArrowheads="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1214780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1600" y="7939"/>
            <a:ext cx="208491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59" y="2166366"/>
            <a:ext cx="11471565" cy="1739347"/>
          </a:xfrm>
        </p:spPr>
        <p:txBody>
          <a:bodyPr/>
          <a:lstStyle>
            <a:lvl1pPr algn="ctr">
              <a:lnSpc>
                <a:spcPct val="80000"/>
              </a:lnSpc>
              <a:defRPr sz="6000" spc="0" baseline="0">
                <a:solidFill>
                  <a:srgbClr val="FFFFFF"/>
                </a:solidFill>
                <a:latin typeface="Garamond" panose="020204040303010108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406400" y="3844269"/>
            <a:ext cx="11379200" cy="667512"/>
          </a:xfrm>
        </p:spPr>
        <p:txBody>
          <a:bodyPr anchor="ctr">
            <a:normAutofit/>
          </a:bodyPr>
          <a:lstStyle>
            <a:lvl1pPr marL="0" indent="0" algn="ctr">
              <a:buNone/>
              <a:defRPr sz="2000">
                <a:solidFill>
                  <a:srgbClr val="FFFFFF"/>
                </a:solidFill>
                <a:latin typeface="Garamond" panose="02020404030301010803"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8" name="Date Placeholder 3"/>
          <p:cNvSpPr>
            <a:spLocks noGrp="1"/>
          </p:cNvSpPr>
          <p:nvPr>
            <p:ph type="dt" sz="half" idx="10"/>
          </p:nvPr>
        </p:nvSpPr>
        <p:spPr/>
        <p:txBody>
          <a:bodyPr/>
          <a:lstStyle>
            <a:lvl1pPr>
              <a:defRPr>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10" name="Footer Placeholder 4"/>
          <p:cNvSpPr>
            <a:spLocks noGrp="1"/>
          </p:cNvSpPr>
          <p:nvPr>
            <p:ph type="ftr" sz="quarter" idx="12"/>
          </p:nvPr>
        </p:nvSpPr>
        <p:spPr/>
        <p:txBody>
          <a:bodyPr/>
          <a:lstStyle>
            <a:lvl1pPr>
              <a:defRPr>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262182686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2194984" cy="1773238"/>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2959169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1"/>
            <a:ext cx="2194984"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3191" y="2208879"/>
            <a:ext cx="10515600" cy="1676400"/>
          </a:xfrm>
        </p:spPr>
        <p:txBody>
          <a:bodyPr>
            <a:noAutofit/>
          </a:bodyPr>
          <a:lstStyle>
            <a:lvl1pPr algn="ctr">
              <a:lnSpc>
                <a:spcPct val="80000"/>
              </a:lnSpc>
              <a:defRPr sz="6000" b="0" spc="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3851528"/>
            <a:ext cx="105156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solidFill>
                  <a:schemeClr val="tx2"/>
                </a:solidFill>
              </a:defRPr>
            </a:lvl1pPr>
          </a:lstStyle>
          <a:p>
            <a:fld id="{8264C8A9-20F6-4611-90A5-1CC169B1053C}" type="datetimeFigureOut">
              <a:rPr lang="en-US" smtClean="0">
                <a:solidFill>
                  <a:srgbClr val="ACCBF9"/>
                </a:solidFill>
              </a:rPr>
              <a:pPr/>
              <a:t>11/15/2023</a:t>
            </a:fld>
            <a:endParaRPr lang="en-US" dirty="0">
              <a:solidFill>
                <a:srgbClr val="ACCBF9"/>
              </a:solidFill>
            </a:endParaRPr>
          </a:p>
        </p:txBody>
      </p:sp>
      <p:sp>
        <p:nvSpPr>
          <p:cNvPr id="9" name="Slide Number Placeholder 5"/>
          <p:cNvSpPr>
            <a:spLocks noGrp="1"/>
          </p:cNvSpPr>
          <p:nvPr>
            <p:ph type="sldNum" sz="quarter" idx="11"/>
          </p:nvPr>
        </p:nvSpPr>
        <p:spPr/>
        <p:txBody>
          <a:bodyPr/>
          <a:lstStyle>
            <a:lvl1pPr>
              <a:defRPr smtClean="0">
                <a:solidFill>
                  <a:schemeClr val="tx2"/>
                </a:solidFill>
              </a:defRPr>
            </a:lvl1pPr>
          </a:lstStyle>
          <a:p>
            <a:fld id="{EFB5661C-0D85-46AA-AED8-31ED4110DBAD}" type="slidenum">
              <a:rPr lang="en-US" smtClean="0">
                <a:solidFill>
                  <a:srgbClr val="ACCBF9"/>
                </a:solidFill>
              </a:rPr>
              <a:pPr/>
              <a:t>‹#›</a:t>
            </a:fld>
            <a:endParaRPr lang="en-US" dirty="0">
              <a:solidFill>
                <a:srgbClr val="ACCBF9"/>
              </a:solidFill>
            </a:endParaRPr>
          </a:p>
        </p:txBody>
      </p:sp>
      <p:sp>
        <p:nvSpPr>
          <p:cNvPr id="10" name="Footer Placeholder 4"/>
          <p:cNvSpPr>
            <a:spLocks noGrp="1"/>
          </p:cNvSpPr>
          <p:nvPr>
            <p:ph type="ftr" sz="quarter" idx="12"/>
          </p:nvPr>
        </p:nvSpPr>
        <p:spPr/>
        <p:txBody>
          <a:bodyPr/>
          <a:lstStyle>
            <a:lvl1pPr>
              <a:defRPr>
                <a:solidFill>
                  <a:schemeClr val="tx2"/>
                </a:solidFill>
              </a:defRPr>
            </a:lvl1pPr>
          </a:lstStyle>
          <a:p>
            <a:endParaRPr lang="en-US" dirty="0">
              <a:solidFill>
                <a:srgbClr val="ACCBF9"/>
              </a:solidFill>
            </a:endParaRPr>
          </a:p>
        </p:txBody>
      </p:sp>
    </p:spTree>
    <p:extLst>
      <p:ext uri="{BB962C8B-B14F-4D97-AF65-F5344CB8AC3E}">
        <p14:creationId xmlns:p14="http://schemas.microsoft.com/office/powerpoint/2010/main" val="381083758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6"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Slide Number Placeholder 6"/>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3304434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14400"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656566"/>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571"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571" y="2656564"/>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Footer Placeholder 7"/>
          <p:cNvSpPr>
            <a:spLocks noGrp="1"/>
          </p:cNvSpPr>
          <p:nvPr>
            <p:ph type="ftr" sz="quarter" idx="11"/>
          </p:nvPr>
        </p:nvSpPr>
        <p:spPr/>
        <p:txBody>
          <a:bodyPr/>
          <a:lstStyle>
            <a:lvl1pPr>
              <a:defRPr/>
            </a:lvl1pPr>
          </a:lstStyle>
          <a:p>
            <a:endParaRPr lang="en-US" dirty="0">
              <a:solidFill>
                <a:prstClr val="white"/>
              </a:solidFill>
            </a:endParaRPr>
          </a:p>
        </p:txBody>
      </p:sp>
      <p:sp>
        <p:nvSpPr>
          <p:cNvPr id="11" name="Slide Number Placeholder 8"/>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55900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5" name="Footer Placeholder 3"/>
          <p:cNvSpPr>
            <a:spLocks noGrp="1"/>
          </p:cNvSpPr>
          <p:nvPr>
            <p:ph type="ftr" sz="quarter" idx="11"/>
          </p:nvPr>
        </p:nvSpPr>
        <p:spPr/>
        <p:txBody>
          <a:bodyPr/>
          <a:lstStyle>
            <a:lvl1pPr>
              <a:defRPr/>
            </a:lvl1pPr>
          </a:lstStyle>
          <a:p>
            <a:endParaRPr lang="en-US" dirty="0">
              <a:solidFill>
                <a:prstClr val="white"/>
              </a:solidFill>
            </a:endParaRPr>
          </a:p>
        </p:txBody>
      </p:sp>
      <p:sp>
        <p:nvSpPr>
          <p:cNvPr id="6" name="Slide Number Placeholder 4"/>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30611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3" name="Date Placeholder 1"/>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4" name="Footer Placeholder 2"/>
          <p:cNvSpPr>
            <a:spLocks noGrp="1"/>
          </p:cNvSpPr>
          <p:nvPr>
            <p:ph type="ftr" sz="quarter" idx="11"/>
          </p:nvPr>
        </p:nvSpPr>
        <p:spPr/>
        <p:txBody>
          <a:bodyPr/>
          <a:lstStyle>
            <a:lvl1pPr>
              <a:defRPr/>
            </a:lvl1pPr>
          </a:lstStyle>
          <a:p>
            <a:endParaRPr lang="en-US" dirty="0">
              <a:solidFill>
                <a:prstClr val="white"/>
              </a:solidFill>
            </a:endParaRPr>
          </a:p>
        </p:txBody>
      </p:sp>
      <p:sp>
        <p:nvSpPr>
          <p:cNvPr id="5" name="Slide Number Placeholder 3"/>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950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2194984" cy="1773238"/>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1491015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400" y="2148840"/>
            <a:ext cx="6096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56757" y="2147488"/>
            <a:ext cx="341376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85049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14400" y="2211494"/>
            <a:ext cx="633984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847135" y="2150621"/>
            <a:ext cx="341376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45069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57107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0312400" y="0"/>
            <a:ext cx="187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6" name="Picture 11"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6952" y="5367338"/>
            <a:ext cx="2305049"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0348421" y="0"/>
            <a:ext cx="1843580" cy="5486400"/>
          </a:xfrm>
        </p:spPr>
        <p:txBody>
          <a:bodyPr vert="eaVert"/>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09600"/>
            <a:ext cx="7973291"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838200" y="6423026"/>
            <a:ext cx="2743200" cy="365125"/>
          </a:xfrm>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8" name="Footer Placeholder 4"/>
          <p:cNvSpPr>
            <a:spLocks noGrp="1"/>
          </p:cNvSpPr>
          <p:nvPr>
            <p:ph type="ftr" sz="quarter" idx="11"/>
          </p:nvPr>
        </p:nvSpPr>
        <p:spPr>
          <a:xfrm>
            <a:off x="3776134" y="6423026"/>
            <a:ext cx="4279900" cy="365125"/>
          </a:xfrm>
        </p:spPr>
        <p:txBody>
          <a:bodyPr/>
          <a:lstStyle>
            <a:lvl1pPr>
              <a:defRPr/>
            </a:lvl1pPr>
          </a:lstStyle>
          <a:p>
            <a:endParaRPr lang="en-US" dirty="0">
              <a:solidFill>
                <a:prstClr val="white"/>
              </a:solidFill>
            </a:endParaRPr>
          </a:p>
        </p:txBody>
      </p:sp>
      <p:sp>
        <p:nvSpPr>
          <p:cNvPr id="9" name="Slide Number Placeholder 5"/>
          <p:cNvSpPr>
            <a:spLocks noGrp="1"/>
          </p:cNvSpPr>
          <p:nvPr>
            <p:ph type="sldNum" sz="quarter" idx="12"/>
          </p:nvPr>
        </p:nvSpPr>
        <p:spPr>
          <a:xfrm>
            <a:off x="8072967" y="6423026"/>
            <a:ext cx="880533" cy="365125"/>
          </a:xfrm>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8418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4" name="Picture 10"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p:cNvSpPr>
            <a:spLocks noGrp="1" noChangeArrowheads="1"/>
          </p:cNvSpPr>
          <p:nvPr>
            <p:ph type="dt" sz="half" idx="10"/>
          </p:nvPr>
        </p:nvSpPr>
        <p:spPr>
          <a:xfrm>
            <a:off x="609600" y="6251575"/>
            <a:ext cx="2844800" cy="476250"/>
          </a:xfrm>
        </p:spPr>
        <p:txBody>
          <a:bodyPr/>
          <a:lstStyle>
            <a:lvl1pPr>
              <a:defRPr>
                <a:latin typeface="Garamond" panose="02020404030301010803" pitchFamily="18" charset="0"/>
                <a:ea typeface="+mn-ea"/>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4"/>
          <p:cNvSpPr>
            <a:spLocks noGrp="1" noChangeArrowheads="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Rectangle 14"/>
          <p:cNvSpPr>
            <a:spLocks noGrp="1" noChangeArrowheads="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412722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1"/>
            <a:ext cx="2194984"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3191" y="2208879"/>
            <a:ext cx="10515600" cy="1676400"/>
          </a:xfrm>
        </p:spPr>
        <p:txBody>
          <a:bodyPr>
            <a:noAutofit/>
          </a:bodyPr>
          <a:lstStyle>
            <a:lvl1pPr algn="ctr">
              <a:lnSpc>
                <a:spcPct val="80000"/>
              </a:lnSpc>
              <a:defRPr sz="6000" b="0" spc="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3851528"/>
            <a:ext cx="105156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solidFill>
                  <a:schemeClr val="tx2"/>
                </a:solidFill>
              </a:defRPr>
            </a:lvl1pPr>
          </a:lstStyle>
          <a:p>
            <a:fld id="{8264C8A9-20F6-4611-90A5-1CC169B1053C}" type="datetimeFigureOut">
              <a:rPr lang="en-US" smtClean="0">
                <a:solidFill>
                  <a:srgbClr val="ACCBF9"/>
                </a:solidFill>
              </a:rPr>
              <a:pPr/>
              <a:t>11/15/2023</a:t>
            </a:fld>
            <a:endParaRPr lang="en-US" dirty="0">
              <a:solidFill>
                <a:srgbClr val="ACCBF9"/>
              </a:solidFill>
            </a:endParaRPr>
          </a:p>
        </p:txBody>
      </p:sp>
      <p:sp>
        <p:nvSpPr>
          <p:cNvPr id="9" name="Slide Number Placeholder 5"/>
          <p:cNvSpPr>
            <a:spLocks noGrp="1"/>
          </p:cNvSpPr>
          <p:nvPr>
            <p:ph type="sldNum" sz="quarter" idx="11"/>
          </p:nvPr>
        </p:nvSpPr>
        <p:spPr/>
        <p:txBody>
          <a:bodyPr/>
          <a:lstStyle>
            <a:lvl1pPr>
              <a:defRPr smtClean="0">
                <a:solidFill>
                  <a:schemeClr val="tx2"/>
                </a:solidFill>
              </a:defRPr>
            </a:lvl1pPr>
          </a:lstStyle>
          <a:p>
            <a:fld id="{EFB5661C-0D85-46AA-AED8-31ED4110DBAD}" type="slidenum">
              <a:rPr lang="en-US" smtClean="0">
                <a:solidFill>
                  <a:srgbClr val="ACCBF9"/>
                </a:solidFill>
              </a:rPr>
              <a:pPr/>
              <a:t>‹#›</a:t>
            </a:fld>
            <a:endParaRPr lang="en-US" dirty="0">
              <a:solidFill>
                <a:srgbClr val="ACCBF9"/>
              </a:solidFill>
            </a:endParaRPr>
          </a:p>
        </p:txBody>
      </p:sp>
      <p:sp>
        <p:nvSpPr>
          <p:cNvPr id="10" name="Footer Placeholder 4"/>
          <p:cNvSpPr>
            <a:spLocks noGrp="1"/>
          </p:cNvSpPr>
          <p:nvPr>
            <p:ph type="ftr" sz="quarter" idx="12"/>
          </p:nvPr>
        </p:nvSpPr>
        <p:spPr/>
        <p:txBody>
          <a:bodyPr/>
          <a:lstStyle>
            <a:lvl1pPr>
              <a:defRPr>
                <a:solidFill>
                  <a:schemeClr val="tx2"/>
                </a:solidFill>
              </a:defRPr>
            </a:lvl1pPr>
          </a:lstStyle>
          <a:p>
            <a:endParaRPr lang="en-US" dirty="0">
              <a:solidFill>
                <a:srgbClr val="ACCBF9"/>
              </a:solidFill>
            </a:endParaRPr>
          </a:p>
        </p:txBody>
      </p:sp>
    </p:spTree>
    <p:extLst>
      <p:ext uri="{BB962C8B-B14F-4D97-AF65-F5344CB8AC3E}">
        <p14:creationId xmlns:p14="http://schemas.microsoft.com/office/powerpoint/2010/main" val="23795672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6"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Slide Number Placeholder 6"/>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423045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14400"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656566"/>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571"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571" y="2656564"/>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Footer Placeholder 7"/>
          <p:cNvSpPr>
            <a:spLocks noGrp="1"/>
          </p:cNvSpPr>
          <p:nvPr>
            <p:ph type="ftr" sz="quarter" idx="11"/>
          </p:nvPr>
        </p:nvSpPr>
        <p:spPr/>
        <p:txBody>
          <a:bodyPr/>
          <a:lstStyle>
            <a:lvl1pPr>
              <a:defRPr/>
            </a:lvl1pPr>
          </a:lstStyle>
          <a:p>
            <a:endParaRPr lang="en-US" dirty="0">
              <a:solidFill>
                <a:prstClr val="white"/>
              </a:solidFill>
            </a:endParaRPr>
          </a:p>
        </p:txBody>
      </p:sp>
      <p:sp>
        <p:nvSpPr>
          <p:cNvPr id="11" name="Slide Number Placeholder 8"/>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2491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5" name="Footer Placeholder 3"/>
          <p:cNvSpPr>
            <a:spLocks noGrp="1"/>
          </p:cNvSpPr>
          <p:nvPr>
            <p:ph type="ftr" sz="quarter" idx="11"/>
          </p:nvPr>
        </p:nvSpPr>
        <p:spPr/>
        <p:txBody>
          <a:bodyPr/>
          <a:lstStyle>
            <a:lvl1pPr>
              <a:defRPr/>
            </a:lvl1pPr>
          </a:lstStyle>
          <a:p>
            <a:endParaRPr lang="en-US" dirty="0">
              <a:solidFill>
                <a:prstClr val="white"/>
              </a:solidFill>
            </a:endParaRPr>
          </a:p>
        </p:txBody>
      </p:sp>
      <p:sp>
        <p:nvSpPr>
          <p:cNvPr id="6" name="Slide Number Placeholder 4"/>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504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3" name="Date Placeholder 1"/>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4" name="Footer Placeholder 2"/>
          <p:cNvSpPr>
            <a:spLocks noGrp="1"/>
          </p:cNvSpPr>
          <p:nvPr>
            <p:ph type="ftr" sz="quarter" idx="11"/>
          </p:nvPr>
        </p:nvSpPr>
        <p:spPr/>
        <p:txBody>
          <a:bodyPr/>
          <a:lstStyle>
            <a:lvl1pPr>
              <a:defRPr/>
            </a:lvl1pPr>
          </a:lstStyle>
          <a:p>
            <a:endParaRPr lang="en-US" dirty="0">
              <a:solidFill>
                <a:prstClr val="white"/>
              </a:solidFill>
            </a:endParaRPr>
          </a:p>
        </p:txBody>
      </p:sp>
      <p:sp>
        <p:nvSpPr>
          <p:cNvPr id="5" name="Slide Number Placeholder 3"/>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9086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400" y="2148840"/>
            <a:ext cx="6096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56757" y="2147488"/>
            <a:ext cx="341376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081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14400" y="2211494"/>
            <a:ext cx="633984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847135" y="2150621"/>
            <a:ext cx="341376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444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0"/>
            <a:ext cx="11965517"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0312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914400" y="2011364"/>
            <a:ext cx="10363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08051" y="6423026"/>
            <a:ext cx="3460749" cy="365125"/>
          </a:xfrm>
          <a:prstGeom prst="rect">
            <a:avLst/>
          </a:prstGeom>
        </p:spPr>
        <p:txBody>
          <a:bodyPr vert="horz" lIns="91440" tIns="45720" rIns="45720" bIns="45720" rtlCol="0" anchor="ctr"/>
          <a:lstStyle>
            <a:lvl1pPr algn="l">
              <a:defRPr sz="1050">
                <a:solidFill>
                  <a:schemeClr val="tx1"/>
                </a:solidFill>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4"/>
          </p:nvPr>
        </p:nvSpPr>
        <p:spPr>
          <a:xfrm>
            <a:off x="11019367" y="6423026"/>
            <a:ext cx="946151" cy="365125"/>
          </a:xfrm>
          <a:prstGeom prst="rect">
            <a:avLst/>
          </a:prstGeom>
        </p:spPr>
        <p:txBody>
          <a:bodyPr vert="horz" wrap="square" lIns="45720" tIns="45720" rIns="91440" bIns="45720" numCol="1" anchor="ctr" anchorCtr="0" compatLnSpc="1">
            <a:prstTxWarp prst="textNoShape">
              <a:avLst/>
            </a:prstTxWarp>
          </a:bodyPr>
          <a:lstStyle>
            <a:lvl1pPr>
              <a:defRPr sz="1200"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8"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1032" name="Picture 8" descr="New Picture (1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588001" y="6423026"/>
            <a:ext cx="5414433" cy="365125"/>
          </a:xfrm>
          <a:prstGeom prst="rect">
            <a:avLst/>
          </a:prstGeom>
        </p:spPr>
        <p:txBody>
          <a:bodyPr vert="horz" lIns="91440" tIns="45720" rIns="91440" bIns="45720" rtlCol="0" anchor="ctr"/>
          <a:lstStyle>
            <a:lvl1pPr algn="r">
              <a:defRPr sz="1050" i="1">
                <a:solidFill>
                  <a:schemeClr val="tx1"/>
                </a:solidFill>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17078281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85000"/>
        </a:lnSpc>
        <a:spcBef>
          <a:spcPct val="0"/>
        </a:spcBef>
        <a:spcAft>
          <a:spcPct val="0"/>
        </a:spcAft>
        <a:defRPr sz="4000" kern="1200" cap="all">
          <a:solidFill>
            <a:srgbClr val="FFFFFF"/>
          </a:solidFill>
          <a:latin typeface="Garamond" panose="02020404030301010803" pitchFamily="18" charset="0"/>
          <a:ea typeface="+mj-ea"/>
          <a:cs typeface="+mj-cs"/>
        </a:defRPr>
      </a:lvl1pPr>
      <a:lvl2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2pPr>
      <a:lvl3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3pPr>
      <a:lvl4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4pPr>
      <a:lvl5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5pPr>
      <a:lvl6pPr marL="457200" algn="l" rtl="0" eaLnBrk="1" fontAlgn="base" hangingPunct="1">
        <a:lnSpc>
          <a:spcPct val="85000"/>
        </a:lnSpc>
        <a:spcBef>
          <a:spcPct val="0"/>
        </a:spcBef>
        <a:spcAft>
          <a:spcPct val="0"/>
        </a:spcAft>
        <a:defRPr sz="4000">
          <a:solidFill>
            <a:srgbClr val="FFFFFF"/>
          </a:solidFill>
          <a:latin typeface="Corbel" panose="020B0503020204020204" pitchFamily="34" charset="0"/>
        </a:defRPr>
      </a:lvl6pPr>
      <a:lvl7pPr marL="914400" algn="l" rtl="0" eaLnBrk="1" fontAlgn="base" hangingPunct="1">
        <a:lnSpc>
          <a:spcPct val="85000"/>
        </a:lnSpc>
        <a:spcBef>
          <a:spcPct val="0"/>
        </a:spcBef>
        <a:spcAft>
          <a:spcPct val="0"/>
        </a:spcAft>
        <a:defRPr sz="4000">
          <a:solidFill>
            <a:srgbClr val="FFFFFF"/>
          </a:solidFill>
          <a:latin typeface="Corbel" panose="020B0503020204020204" pitchFamily="34" charset="0"/>
        </a:defRPr>
      </a:lvl7pPr>
      <a:lvl8pPr marL="1371600" algn="l" rtl="0" eaLnBrk="1" fontAlgn="base" hangingPunct="1">
        <a:lnSpc>
          <a:spcPct val="85000"/>
        </a:lnSpc>
        <a:spcBef>
          <a:spcPct val="0"/>
        </a:spcBef>
        <a:spcAft>
          <a:spcPct val="0"/>
        </a:spcAft>
        <a:defRPr sz="4000">
          <a:solidFill>
            <a:srgbClr val="FFFFFF"/>
          </a:solidFill>
          <a:latin typeface="Corbel" panose="020B0503020204020204" pitchFamily="34" charset="0"/>
        </a:defRPr>
      </a:lvl8pPr>
      <a:lvl9pPr marL="1828800" algn="l" rtl="0" eaLnBrk="1" fontAlgn="base" hangingPunct="1">
        <a:lnSpc>
          <a:spcPct val="85000"/>
        </a:lnSpc>
        <a:spcBef>
          <a:spcPct val="0"/>
        </a:spcBef>
        <a:spcAft>
          <a:spcPct val="0"/>
        </a:spcAft>
        <a:defRPr sz="4000">
          <a:solidFill>
            <a:srgbClr val="FFFFFF"/>
          </a:solidFill>
          <a:latin typeface="Corbel" panose="020B0503020204020204" pitchFamily="34" charset="0"/>
        </a:defRPr>
      </a:lvl9pPr>
    </p:titleStyle>
    <p:bodyStyle>
      <a:lvl1pPr marL="182563" indent="-182563" algn="l" rtl="0" eaLnBrk="1" fontAlgn="base"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Garamond" panose="02020404030301010803" pitchFamily="18" charset="0"/>
          <a:ea typeface="+mn-ea"/>
          <a:cs typeface="+mn-cs"/>
        </a:defRPr>
      </a:lvl1pPr>
      <a:lvl2pPr marL="4111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Garamond" panose="02020404030301010803" pitchFamily="18" charset="0"/>
          <a:ea typeface="+mn-ea"/>
          <a:cs typeface="+mn-cs"/>
        </a:defRPr>
      </a:lvl2pPr>
      <a:lvl3pPr marL="6397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400" kern="1200">
          <a:solidFill>
            <a:schemeClr val="tx1"/>
          </a:solidFill>
          <a:latin typeface="Garamond" panose="02020404030301010803" pitchFamily="18" charset="0"/>
          <a:ea typeface="+mn-ea"/>
          <a:cs typeface="+mn-cs"/>
        </a:defRPr>
      </a:lvl3pPr>
      <a:lvl4pPr marL="8683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4pPr>
      <a:lvl5pPr marL="10969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0"/>
            <a:ext cx="11965517"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0312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914400" y="2011364"/>
            <a:ext cx="10363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08051" y="6423026"/>
            <a:ext cx="3460749" cy="365125"/>
          </a:xfrm>
          <a:prstGeom prst="rect">
            <a:avLst/>
          </a:prstGeom>
        </p:spPr>
        <p:txBody>
          <a:bodyPr vert="horz" lIns="91440" tIns="45720" rIns="45720" bIns="45720" rtlCol="0" anchor="ctr"/>
          <a:lstStyle>
            <a:lvl1pPr algn="l">
              <a:defRPr sz="1050">
                <a:solidFill>
                  <a:schemeClr val="tx1"/>
                </a:solidFill>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4"/>
          </p:nvPr>
        </p:nvSpPr>
        <p:spPr>
          <a:xfrm>
            <a:off x="11019367" y="6423026"/>
            <a:ext cx="946151" cy="365125"/>
          </a:xfrm>
          <a:prstGeom prst="rect">
            <a:avLst/>
          </a:prstGeom>
        </p:spPr>
        <p:txBody>
          <a:bodyPr vert="horz" wrap="square" lIns="45720" tIns="45720" rIns="91440" bIns="45720" numCol="1" anchor="ctr" anchorCtr="0" compatLnSpc="1">
            <a:prstTxWarp prst="textNoShape">
              <a:avLst/>
            </a:prstTxWarp>
          </a:bodyPr>
          <a:lstStyle>
            <a:lvl1pPr>
              <a:defRPr sz="1200"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8"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1032" name="Picture 8" descr="New Picture (1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588001" y="6423026"/>
            <a:ext cx="5414433" cy="365125"/>
          </a:xfrm>
          <a:prstGeom prst="rect">
            <a:avLst/>
          </a:prstGeom>
        </p:spPr>
        <p:txBody>
          <a:bodyPr vert="horz" lIns="91440" tIns="45720" rIns="91440" bIns="45720" rtlCol="0" anchor="ctr"/>
          <a:lstStyle>
            <a:lvl1pPr algn="r">
              <a:defRPr sz="1050" i="1">
                <a:solidFill>
                  <a:schemeClr val="tx1"/>
                </a:solidFill>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219855752"/>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fontAlgn="base" hangingPunct="1">
        <a:lnSpc>
          <a:spcPct val="85000"/>
        </a:lnSpc>
        <a:spcBef>
          <a:spcPct val="0"/>
        </a:spcBef>
        <a:spcAft>
          <a:spcPct val="0"/>
        </a:spcAft>
        <a:defRPr sz="4000" kern="1200" cap="all">
          <a:solidFill>
            <a:srgbClr val="FFFFFF"/>
          </a:solidFill>
          <a:latin typeface="Garamond" panose="02020404030301010803" pitchFamily="18" charset="0"/>
          <a:ea typeface="+mj-ea"/>
          <a:cs typeface="+mj-cs"/>
        </a:defRPr>
      </a:lvl1pPr>
      <a:lvl2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2pPr>
      <a:lvl3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3pPr>
      <a:lvl4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4pPr>
      <a:lvl5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5pPr>
      <a:lvl6pPr marL="457200" algn="l" rtl="0" eaLnBrk="1" fontAlgn="base" hangingPunct="1">
        <a:lnSpc>
          <a:spcPct val="85000"/>
        </a:lnSpc>
        <a:spcBef>
          <a:spcPct val="0"/>
        </a:spcBef>
        <a:spcAft>
          <a:spcPct val="0"/>
        </a:spcAft>
        <a:defRPr sz="4000">
          <a:solidFill>
            <a:srgbClr val="FFFFFF"/>
          </a:solidFill>
          <a:latin typeface="Corbel" panose="020B0503020204020204" pitchFamily="34" charset="0"/>
        </a:defRPr>
      </a:lvl6pPr>
      <a:lvl7pPr marL="914400" algn="l" rtl="0" eaLnBrk="1" fontAlgn="base" hangingPunct="1">
        <a:lnSpc>
          <a:spcPct val="85000"/>
        </a:lnSpc>
        <a:spcBef>
          <a:spcPct val="0"/>
        </a:spcBef>
        <a:spcAft>
          <a:spcPct val="0"/>
        </a:spcAft>
        <a:defRPr sz="4000">
          <a:solidFill>
            <a:srgbClr val="FFFFFF"/>
          </a:solidFill>
          <a:latin typeface="Corbel" panose="020B0503020204020204" pitchFamily="34" charset="0"/>
        </a:defRPr>
      </a:lvl7pPr>
      <a:lvl8pPr marL="1371600" algn="l" rtl="0" eaLnBrk="1" fontAlgn="base" hangingPunct="1">
        <a:lnSpc>
          <a:spcPct val="85000"/>
        </a:lnSpc>
        <a:spcBef>
          <a:spcPct val="0"/>
        </a:spcBef>
        <a:spcAft>
          <a:spcPct val="0"/>
        </a:spcAft>
        <a:defRPr sz="4000">
          <a:solidFill>
            <a:srgbClr val="FFFFFF"/>
          </a:solidFill>
          <a:latin typeface="Corbel" panose="020B0503020204020204" pitchFamily="34" charset="0"/>
        </a:defRPr>
      </a:lvl8pPr>
      <a:lvl9pPr marL="1828800" algn="l" rtl="0" eaLnBrk="1" fontAlgn="base" hangingPunct="1">
        <a:lnSpc>
          <a:spcPct val="85000"/>
        </a:lnSpc>
        <a:spcBef>
          <a:spcPct val="0"/>
        </a:spcBef>
        <a:spcAft>
          <a:spcPct val="0"/>
        </a:spcAft>
        <a:defRPr sz="4000">
          <a:solidFill>
            <a:srgbClr val="FFFFFF"/>
          </a:solidFill>
          <a:latin typeface="Corbel" panose="020B0503020204020204" pitchFamily="34" charset="0"/>
        </a:defRPr>
      </a:lvl9pPr>
    </p:titleStyle>
    <p:bodyStyle>
      <a:lvl1pPr marL="182563" indent="-182563" algn="l" rtl="0" eaLnBrk="1" fontAlgn="base"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Garamond" panose="02020404030301010803" pitchFamily="18" charset="0"/>
          <a:ea typeface="+mn-ea"/>
          <a:cs typeface="+mn-cs"/>
        </a:defRPr>
      </a:lvl1pPr>
      <a:lvl2pPr marL="4111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Garamond" panose="02020404030301010803" pitchFamily="18" charset="0"/>
          <a:ea typeface="+mn-ea"/>
          <a:cs typeface="+mn-cs"/>
        </a:defRPr>
      </a:lvl2pPr>
      <a:lvl3pPr marL="6397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400" kern="1200">
          <a:solidFill>
            <a:schemeClr val="tx1"/>
          </a:solidFill>
          <a:latin typeface="Garamond" panose="02020404030301010803" pitchFamily="18" charset="0"/>
          <a:ea typeface="+mn-ea"/>
          <a:cs typeface="+mn-cs"/>
        </a:defRPr>
      </a:lvl3pPr>
      <a:lvl4pPr marL="8683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4pPr>
      <a:lvl5pPr marL="10969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hyperlink" Target="https://www.jsums.edu/titleix/" TargetMode="Externa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9757"/>
            <a:ext cx="7734300" cy="1394831"/>
          </a:xfrm>
        </p:spPr>
        <p:txBody>
          <a:bodyPr>
            <a:normAutofit/>
          </a:bodyPr>
          <a:lstStyle/>
          <a:p>
            <a:pPr algn="ctr"/>
            <a:r>
              <a:rPr lang="en-US" sz="3200" b="1" dirty="0"/>
              <a:t>Title ix essentials:</a:t>
            </a:r>
            <a:br>
              <a:rPr lang="en-US" sz="3200" b="1" dirty="0"/>
            </a:br>
            <a:r>
              <a:rPr lang="en-US" sz="3200" b="1" dirty="0" smtClean="0"/>
              <a:t>A review of sexual misconduct policies for student-athletes</a:t>
            </a:r>
            <a:endParaRPr lang="en-US" sz="3200" b="1" dirty="0"/>
          </a:p>
        </p:txBody>
      </p:sp>
      <p:pic>
        <p:nvPicPr>
          <p:cNvPr id="5" name="Content Placeholder 4"/>
          <p:cNvPicPr>
            <a:picLocks noGrp="1" noChangeAspect="1"/>
          </p:cNvPicPr>
          <p:nvPr>
            <p:ph idx="1"/>
          </p:nvPr>
        </p:nvPicPr>
        <p:blipFill>
          <a:blip r:embed="rId2"/>
          <a:stretch>
            <a:fillRect/>
          </a:stretch>
        </p:blipFill>
        <p:spPr>
          <a:xfrm>
            <a:off x="2356555" y="2011363"/>
            <a:ext cx="7478889" cy="4206875"/>
          </a:xfrm>
          <a:prstGeom prst="rect">
            <a:avLst/>
          </a:prstGeom>
        </p:spPr>
      </p:pic>
    </p:spTree>
    <p:extLst>
      <p:ext uri="{BB962C8B-B14F-4D97-AF65-F5344CB8AC3E}">
        <p14:creationId xmlns:p14="http://schemas.microsoft.com/office/powerpoint/2010/main" val="106967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Sex discrimination</a:t>
            </a:r>
          </a:p>
        </p:txBody>
      </p:sp>
      <p:sp>
        <p:nvSpPr>
          <p:cNvPr id="3" name="Content Placeholder 2"/>
          <p:cNvSpPr>
            <a:spLocks noGrp="1"/>
          </p:cNvSpPr>
          <p:nvPr>
            <p:ph idx="1"/>
          </p:nvPr>
        </p:nvSpPr>
        <p:spPr>
          <a:xfrm>
            <a:off x="1101687" y="2011364"/>
            <a:ext cx="9397388" cy="4541837"/>
          </a:xfrm>
        </p:spPr>
        <p:txBody>
          <a:bodyPr/>
          <a:lstStyle/>
          <a:p>
            <a:pPr marL="0" indent="0">
              <a:buNone/>
            </a:pPr>
            <a:endParaRPr lang="en-US" sz="3200" b="1" dirty="0">
              <a:solidFill>
                <a:srgbClr val="FFFF00"/>
              </a:solidFill>
              <a:latin typeface="Century Gothic" panose="020B0502020202020204"/>
              <a:ea typeface="+mj-ea"/>
              <a:cs typeface="+mj-cs"/>
            </a:endParaRPr>
          </a:p>
          <a:p>
            <a:pPr marL="0" indent="0">
              <a:buNone/>
            </a:pPr>
            <a:r>
              <a:rPr lang="en-US" sz="3200" b="1" dirty="0">
                <a:solidFill>
                  <a:srgbClr val="FFFF00"/>
                </a:solidFill>
                <a:latin typeface="Century Gothic" panose="020B0502020202020204"/>
                <a:ea typeface="+mj-ea"/>
                <a:cs typeface="+mj-cs"/>
              </a:rPr>
              <a:t>	Sex Discrimination </a:t>
            </a:r>
            <a:r>
              <a:rPr lang="en-US" sz="3200" b="1" dirty="0">
                <a:solidFill>
                  <a:prstClr val="white"/>
                </a:solidFill>
                <a:latin typeface="Century Gothic" panose="020B0502020202020204"/>
                <a:ea typeface="+mj-ea"/>
                <a:cs typeface="+mj-cs"/>
              </a:rPr>
              <a:t>–</a:t>
            </a:r>
            <a:r>
              <a:rPr lang="en-US" sz="3200" b="1" dirty="0">
                <a:solidFill>
                  <a:prstClr val="black"/>
                </a:solidFill>
                <a:latin typeface="Century Gothic" panose="020B0502020202020204"/>
                <a:ea typeface="+mj-ea"/>
                <a:cs typeface="+mj-cs"/>
              </a:rPr>
              <a:t> </a:t>
            </a:r>
            <a:r>
              <a:rPr lang="en-US" sz="3200" b="1" dirty="0">
                <a:solidFill>
                  <a:prstClr val="white"/>
                </a:solidFill>
                <a:latin typeface="Century Gothic" panose="020B0502020202020204"/>
                <a:ea typeface="+mj-ea"/>
                <a:cs typeface="+mj-cs"/>
              </a:rPr>
              <a:t>unfairly treating an individual or group of individuals differently than others on the basis of sex or gender. </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t>
            </a:r>
            <a:r>
              <a:rPr lang="en-US" sz="3200" b="1" dirty="0">
                <a:solidFill>
                  <a:srgbClr val="FFFF00"/>
                </a:solidFill>
                <a:latin typeface="Century Gothic" panose="020B0502020202020204"/>
                <a:ea typeface="+mj-ea"/>
                <a:cs typeface="+mj-cs"/>
              </a:rPr>
              <a:t>Sexual misconduct </a:t>
            </a:r>
            <a:r>
              <a:rPr lang="en-US" sz="3200" b="1" dirty="0">
                <a:solidFill>
                  <a:prstClr val="white"/>
                </a:solidFill>
                <a:latin typeface="Century Gothic" panose="020B0502020202020204"/>
                <a:ea typeface="+mj-ea"/>
                <a:cs typeface="+mj-cs"/>
              </a:rPr>
              <a:t>is a form of sex/gender based discrimination.</a:t>
            </a:r>
            <a:br>
              <a:rPr lang="en-US" sz="3200" b="1" dirty="0">
                <a:solidFill>
                  <a:prstClr val="white"/>
                </a:solidFill>
                <a:latin typeface="Century Gothic" panose="020B0502020202020204"/>
                <a:ea typeface="+mj-ea"/>
                <a:cs typeface="+mj-cs"/>
              </a:rPr>
            </a:br>
            <a:endParaRPr lang="en-US" dirty="0"/>
          </a:p>
        </p:txBody>
      </p:sp>
    </p:spTree>
    <p:extLst>
      <p:ext uri="{BB962C8B-B14F-4D97-AF65-F5344CB8AC3E}">
        <p14:creationId xmlns:p14="http://schemas.microsoft.com/office/powerpoint/2010/main" val="2462912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Unlawful discrimination and</a:t>
            </a:r>
            <a:br>
              <a:rPr lang="en-US" sz="3600" b="1" dirty="0"/>
            </a:br>
            <a:r>
              <a:rPr lang="en-US" sz="3600" b="1" dirty="0"/>
              <a:t>harassment</a:t>
            </a:r>
            <a:endParaRPr lang="en-US" b="1" dirty="0"/>
          </a:p>
        </p:txBody>
      </p:sp>
      <p:sp>
        <p:nvSpPr>
          <p:cNvPr id="3" name="Content Placeholder 2"/>
          <p:cNvSpPr>
            <a:spLocks noGrp="1"/>
          </p:cNvSpPr>
          <p:nvPr>
            <p:ph idx="1"/>
          </p:nvPr>
        </p:nvSpPr>
        <p:spPr>
          <a:xfrm>
            <a:off x="815247" y="2011364"/>
            <a:ext cx="10190603" cy="4465637"/>
          </a:xfrm>
        </p:spPr>
        <p:txBody>
          <a:bodyPr/>
          <a:lstStyle/>
          <a:p>
            <a:pPr marL="0" lvl="0" indent="0" defTabSz="457200" fontAlgn="auto">
              <a:lnSpc>
                <a:spcPct val="100000"/>
              </a:lnSpc>
              <a:spcBef>
                <a:spcPct val="20000"/>
              </a:spcBef>
              <a:spcAft>
                <a:spcPts val="600"/>
              </a:spcAft>
              <a:buClr>
                <a:prstClr val="white"/>
              </a:buClr>
              <a:buSzPct val="80000"/>
              <a:buNone/>
            </a:pPr>
            <a:r>
              <a:rPr lang="en-US" sz="2400" b="1" dirty="0">
                <a:solidFill>
                  <a:prstClr val="white"/>
                </a:solidFill>
                <a:latin typeface="Century Gothic" panose="020B0502020202020204"/>
              </a:rPr>
              <a:t>	</a:t>
            </a:r>
            <a:r>
              <a:rPr lang="en-US" sz="2800" b="1" dirty="0">
                <a:solidFill>
                  <a:prstClr val="white"/>
                </a:solidFill>
                <a:latin typeface="Century Gothic" panose="020B0502020202020204"/>
              </a:rPr>
              <a:t>The University is dedicated to enforcing civil rights laws to protect all students from unlawful discrimination and harassment based on </a:t>
            </a:r>
            <a:r>
              <a:rPr lang="en-US" sz="2800" b="1" dirty="0">
                <a:solidFill>
                  <a:srgbClr val="FFFF00"/>
                </a:solidFill>
                <a:latin typeface="Century Gothic" panose="020B0502020202020204"/>
              </a:rPr>
              <a:t>race, color, national origin, sex, disability,</a:t>
            </a:r>
            <a:r>
              <a:rPr lang="en-US" sz="2800" b="1" dirty="0">
                <a:solidFill>
                  <a:prstClr val="white"/>
                </a:solidFill>
                <a:latin typeface="Century Gothic" panose="020B0502020202020204"/>
              </a:rPr>
              <a:t> and</a:t>
            </a:r>
            <a:r>
              <a:rPr lang="en-US" sz="2800" b="1" dirty="0">
                <a:solidFill>
                  <a:srgbClr val="146194">
                    <a:lumMod val="75000"/>
                  </a:srgbClr>
                </a:solidFill>
                <a:latin typeface="Century Gothic" panose="020B0502020202020204"/>
              </a:rPr>
              <a:t> </a:t>
            </a:r>
            <a:r>
              <a:rPr lang="en-US" sz="2800" b="1" dirty="0">
                <a:solidFill>
                  <a:srgbClr val="FFFF00"/>
                </a:solidFill>
                <a:latin typeface="Century Gothic" panose="020B0502020202020204"/>
              </a:rPr>
              <a:t>age.</a:t>
            </a:r>
            <a:r>
              <a:rPr lang="en-US" sz="2800" b="1" dirty="0">
                <a:solidFill>
                  <a:srgbClr val="146194">
                    <a:lumMod val="75000"/>
                  </a:srgbClr>
                </a:solidFill>
                <a:latin typeface="Century Gothic" panose="020B0502020202020204"/>
              </a:rPr>
              <a:t>  </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146194">
                  <a:lumMod val="75000"/>
                </a:srgbClr>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800" b="1" dirty="0">
                <a:solidFill>
                  <a:prstClr val="white"/>
                </a:solidFill>
                <a:latin typeface="Century Gothic" panose="020B0502020202020204"/>
              </a:rPr>
              <a:t>	This includes students who are </a:t>
            </a:r>
            <a:r>
              <a:rPr lang="en-US" sz="2800" b="1" dirty="0">
                <a:solidFill>
                  <a:srgbClr val="FFFF00"/>
                </a:solidFill>
                <a:latin typeface="Century Gothic" panose="020B0502020202020204"/>
              </a:rPr>
              <a:t>lesbian, gay, bisexual, transgender, queer, questioning, asexual, intersex, </a:t>
            </a:r>
            <a:r>
              <a:rPr lang="en-US" sz="2800" b="1" dirty="0" err="1">
                <a:solidFill>
                  <a:srgbClr val="FFFF00"/>
                </a:solidFill>
                <a:latin typeface="Century Gothic" panose="020B0502020202020204"/>
              </a:rPr>
              <a:t>nonbinary</a:t>
            </a:r>
            <a:r>
              <a:rPr lang="en-US" sz="2800" b="1" dirty="0">
                <a:solidFill>
                  <a:srgbClr val="FFFF00"/>
                </a:solidFill>
                <a:latin typeface="Century Gothic" panose="020B0502020202020204"/>
              </a:rPr>
              <a:t>,</a:t>
            </a:r>
            <a:r>
              <a:rPr lang="en-US" sz="2800" b="1" dirty="0">
                <a:solidFill>
                  <a:prstClr val="white"/>
                </a:solidFill>
                <a:latin typeface="Century Gothic" panose="020B0502020202020204"/>
              </a:rPr>
              <a:t> and individuals who identify their sexual orientation or gender identity in other ways</a:t>
            </a:r>
            <a:r>
              <a:rPr lang="en-US" sz="2800" b="1" dirty="0">
                <a:solidFill>
                  <a:srgbClr val="146194">
                    <a:lumMod val="75000"/>
                  </a:srgbClr>
                </a:solidFill>
                <a:latin typeface="Century Gothic" panose="020B0502020202020204"/>
              </a:rPr>
              <a:t> </a:t>
            </a:r>
            <a:r>
              <a:rPr lang="en-US" sz="2800" b="1" dirty="0">
                <a:solidFill>
                  <a:srgbClr val="FFFF00"/>
                </a:solidFill>
                <a:latin typeface="Century Gothic" panose="020B0502020202020204"/>
              </a:rPr>
              <a:t>(LGBTQI+).</a:t>
            </a:r>
          </a:p>
          <a:p>
            <a:pPr marL="0" indent="0">
              <a:buNone/>
            </a:pPr>
            <a:endParaRPr lang="en-US" dirty="0"/>
          </a:p>
        </p:txBody>
      </p:sp>
    </p:spTree>
    <p:extLst>
      <p:ext uri="{BB962C8B-B14F-4D97-AF65-F5344CB8AC3E}">
        <p14:creationId xmlns:p14="http://schemas.microsoft.com/office/powerpoint/2010/main" val="4105436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Sexual harassment</a:t>
            </a:r>
          </a:p>
        </p:txBody>
      </p:sp>
      <p:sp>
        <p:nvSpPr>
          <p:cNvPr id="3" name="Content Placeholder 2"/>
          <p:cNvSpPr>
            <a:spLocks noGrp="1"/>
          </p:cNvSpPr>
          <p:nvPr>
            <p:ph idx="1"/>
          </p:nvPr>
        </p:nvSpPr>
        <p:spPr>
          <a:xfrm>
            <a:off x="1288973" y="2269474"/>
            <a:ext cx="9904164" cy="4512325"/>
          </a:xfrm>
        </p:spPr>
        <p:txBody>
          <a:bodyPr/>
          <a:lstStyle/>
          <a:p>
            <a:pPr marL="0" indent="0">
              <a:buNone/>
            </a:pPr>
            <a:r>
              <a:rPr lang="en-US" sz="2800" b="1" dirty="0">
                <a:solidFill>
                  <a:srgbClr val="FFFF00"/>
                </a:solidFill>
                <a:latin typeface="Century Gothic" panose="020B0502020202020204"/>
                <a:ea typeface="+mj-ea"/>
                <a:cs typeface="+mj-cs"/>
              </a:rPr>
              <a:t>	</a:t>
            </a:r>
            <a:r>
              <a:rPr lang="en-US" sz="3200" b="1" dirty="0">
                <a:solidFill>
                  <a:srgbClr val="FFFF00"/>
                </a:solidFill>
                <a:latin typeface="Century Gothic" panose="020B0502020202020204"/>
                <a:ea typeface="+mj-ea"/>
                <a:cs typeface="+mj-cs"/>
              </a:rPr>
              <a:t>Sexual Harassment </a:t>
            </a:r>
            <a:r>
              <a:rPr lang="en-US" sz="3200" b="1" dirty="0">
                <a:solidFill>
                  <a:prstClr val="white"/>
                </a:solidFill>
                <a:latin typeface="Century Gothic" panose="020B0502020202020204"/>
                <a:ea typeface="+mj-ea"/>
                <a:cs typeface="+mj-cs"/>
              </a:rPr>
              <a:t>is any unwelcome conduct that a reasonable person would find so severe, pervasive and objectively offensive that it denies a person equal education access.</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t>
            </a:r>
            <a:r>
              <a:rPr lang="en-US" sz="3200" b="1" dirty="0">
                <a:solidFill>
                  <a:srgbClr val="FFFF00"/>
                </a:solidFill>
                <a:latin typeface="Century Gothic" panose="020B0502020202020204"/>
                <a:ea typeface="+mj-ea"/>
                <a:cs typeface="+mj-cs"/>
              </a:rPr>
              <a:t>Conduct</a:t>
            </a:r>
            <a:r>
              <a:rPr lang="en-US" sz="3200" b="1" dirty="0">
                <a:solidFill>
                  <a:prstClr val="black"/>
                </a:solidFill>
                <a:latin typeface="Century Gothic" panose="020B0502020202020204"/>
                <a:ea typeface="+mj-ea"/>
                <a:cs typeface="+mj-cs"/>
              </a:rPr>
              <a:t> </a:t>
            </a:r>
            <a:r>
              <a:rPr lang="en-US" sz="3200" b="1" dirty="0">
                <a:solidFill>
                  <a:prstClr val="white"/>
                </a:solidFill>
                <a:latin typeface="Century Gothic" panose="020B0502020202020204"/>
                <a:ea typeface="+mj-ea"/>
                <a:cs typeface="+mj-cs"/>
              </a:rPr>
              <a:t>is considered </a:t>
            </a:r>
            <a:r>
              <a:rPr lang="en-US" sz="3200" b="1" dirty="0">
                <a:solidFill>
                  <a:srgbClr val="FFFF00"/>
                </a:solidFill>
                <a:latin typeface="Century Gothic" panose="020B0502020202020204"/>
                <a:ea typeface="+mj-ea"/>
                <a:cs typeface="+mj-cs"/>
              </a:rPr>
              <a:t>“unwelcome” </a:t>
            </a:r>
            <a:r>
              <a:rPr lang="en-US" sz="3200" b="1" dirty="0">
                <a:solidFill>
                  <a:prstClr val="white"/>
                </a:solidFill>
                <a:latin typeface="Century Gothic" panose="020B0502020202020204"/>
                <a:ea typeface="+mj-ea"/>
                <a:cs typeface="+mj-cs"/>
              </a:rPr>
              <a:t>if the person did not request or invite it and considered the conduct to be undesirable or offensive.</a:t>
            </a:r>
            <a:endParaRPr lang="en-US" sz="3200" b="1" dirty="0"/>
          </a:p>
        </p:txBody>
      </p:sp>
    </p:spTree>
    <p:extLst>
      <p:ext uri="{BB962C8B-B14F-4D97-AF65-F5344CB8AC3E}">
        <p14:creationId xmlns:p14="http://schemas.microsoft.com/office/powerpoint/2010/main" val="565370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Sexual </a:t>
            </a:r>
            <a:r>
              <a:rPr lang="en-US" sz="5400" b="1" dirty="0" smtClean="0"/>
              <a:t>harassment (verbal)</a:t>
            </a:r>
            <a:endParaRPr lang="en-US" sz="5400" b="1" dirty="0"/>
          </a:p>
        </p:txBody>
      </p:sp>
      <p:sp>
        <p:nvSpPr>
          <p:cNvPr id="3" name="Content Placeholder 2"/>
          <p:cNvSpPr>
            <a:spLocks noGrp="1"/>
          </p:cNvSpPr>
          <p:nvPr>
            <p:ph idx="1"/>
          </p:nvPr>
        </p:nvSpPr>
        <p:spPr>
          <a:xfrm>
            <a:off x="1288973" y="2269474"/>
            <a:ext cx="9904164" cy="4512325"/>
          </a:xfrm>
        </p:spPr>
        <p:txBody>
          <a:bodyPr/>
          <a:lstStyle/>
          <a:p>
            <a:pPr marL="0" lvl="0" indent="0" defTabSz="457200" fontAlgn="auto">
              <a:lnSpc>
                <a:spcPct val="100000"/>
              </a:lnSpc>
              <a:spcBef>
                <a:spcPct val="20000"/>
              </a:spcBef>
              <a:spcAft>
                <a:spcPts val="600"/>
              </a:spcAft>
              <a:buClr>
                <a:prstClr val="white"/>
              </a:buClr>
              <a:buSzPct val="80000"/>
              <a:buNone/>
            </a:pPr>
            <a:r>
              <a:rPr lang="en-US" sz="3600" b="1" dirty="0">
                <a:solidFill>
                  <a:srgbClr val="FFFF00"/>
                </a:solidFill>
                <a:latin typeface="Century Gothic" panose="020B0502020202020204"/>
              </a:rPr>
              <a:t>Verbal – May include telling jokes; using sexually explicit profanity or threats; describing sexual encounters with others; suggesting sexual activity; whistling in a sexually suggestive manner; using terms such as “honey”, “babe”, “sweetheart”, “dear”; repeated requests for dates, etc.</a:t>
            </a:r>
          </a:p>
          <a:p>
            <a:pPr marL="0" indent="0">
              <a:buNone/>
            </a:pPr>
            <a:endParaRPr lang="en-US" sz="3200" b="1" dirty="0"/>
          </a:p>
        </p:txBody>
      </p:sp>
    </p:spTree>
    <p:extLst>
      <p:ext uri="{BB962C8B-B14F-4D97-AF65-F5344CB8AC3E}">
        <p14:creationId xmlns:p14="http://schemas.microsoft.com/office/powerpoint/2010/main" val="1898420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Sexual </a:t>
            </a:r>
            <a:r>
              <a:rPr lang="en-US" sz="5400" b="1" dirty="0" smtClean="0"/>
              <a:t>harassment (nonverbal)</a:t>
            </a:r>
            <a:endParaRPr lang="en-US" sz="5400" b="1" dirty="0"/>
          </a:p>
        </p:txBody>
      </p:sp>
      <p:sp>
        <p:nvSpPr>
          <p:cNvPr id="3" name="Content Placeholder 2"/>
          <p:cNvSpPr>
            <a:spLocks noGrp="1"/>
          </p:cNvSpPr>
          <p:nvPr>
            <p:ph idx="1"/>
          </p:nvPr>
        </p:nvSpPr>
        <p:spPr>
          <a:xfrm>
            <a:off x="1288973" y="1732548"/>
            <a:ext cx="9904164" cy="5049252"/>
          </a:xfrm>
        </p:spPr>
        <p:txBody>
          <a:bodyPr/>
          <a:lstStyle/>
          <a:p>
            <a:pPr marL="0" indent="0">
              <a:buNone/>
            </a:pPr>
            <a:r>
              <a:rPr lang="en-US" sz="3000" b="1" dirty="0">
                <a:solidFill>
                  <a:srgbClr val="FFFF00"/>
                </a:solidFill>
              </a:rPr>
              <a:t>Nonverbal – May include, but not limited to the following: </a:t>
            </a:r>
          </a:p>
          <a:p>
            <a:pPr marL="342900" indent="-342900">
              <a:buFont typeface="Wingdings" panose="05000000000000000000" pitchFamily="2" charset="2"/>
              <a:buChar char="§"/>
            </a:pPr>
            <a:r>
              <a:rPr lang="en-US" sz="3000" b="1" dirty="0"/>
              <a:t>staring at someone for an unnatural period of time (i.e. undressing someone with one’s eyes”); </a:t>
            </a:r>
          </a:p>
          <a:p>
            <a:pPr marL="342900" indent="-342900">
              <a:buFont typeface="Wingdings" panose="05000000000000000000" pitchFamily="2" charset="2"/>
              <a:buChar char="§"/>
            </a:pPr>
            <a:r>
              <a:rPr lang="en-US" sz="3000" b="1" dirty="0">
                <a:solidFill>
                  <a:srgbClr val="FFFF00"/>
                </a:solidFill>
              </a:rPr>
              <a:t>blowing kisses; </a:t>
            </a:r>
          </a:p>
          <a:p>
            <a:pPr marL="342900" indent="-342900">
              <a:buFont typeface="Wingdings" panose="05000000000000000000" pitchFamily="2" charset="2"/>
              <a:buChar char="§"/>
            </a:pPr>
            <a:r>
              <a:rPr lang="en-US" sz="3000" b="1" dirty="0"/>
              <a:t>Winking or licking of one’s lips in a suggestive manner; </a:t>
            </a:r>
          </a:p>
          <a:p>
            <a:pPr marL="342900" indent="-342900">
              <a:buFont typeface="Wingdings" panose="05000000000000000000" pitchFamily="2" charset="2"/>
              <a:buChar char="§"/>
            </a:pPr>
            <a:r>
              <a:rPr lang="en-US" sz="3000" b="1" dirty="0">
                <a:solidFill>
                  <a:srgbClr val="FFFF00"/>
                </a:solidFill>
              </a:rPr>
              <a:t>displaying/showing sexually oriented pictures or cartoons; using/showing sexually oriented screen savers; or</a:t>
            </a:r>
          </a:p>
          <a:p>
            <a:pPr marL="342900" indent="-342900">
              <a:buFont typeface="Wingdings" panose="05000000000000000000" pitchFamily="2" charset="2"/>
              <a:buChar char="§"/>
            </a:pPr>
            <a:r>
              <a:rPr lang="en-US" sz="3000" b="1" dirty="0"/>
              <a:t>making lewd or obscene gestures with one’s hands.</a:t>
            </a:r>
          </a:p>
          <a:p>
            <a:pPr marL="0" indent="0">
              <a:buNone/>
            </a:pPr>
            <a:endParaRPr lang="en-US" sz="3200" b="1" dirty="0"/>
          </a:p>
        </p:txBody>
      </p:sp>
    </p:spTree>
    <p:extLst>
      <p:ext uri="{BB962C8B-B14F-4D97-AF65-F5344CB8AC3E}">
        <p14:creationId xmlns:p14="http://schemas.microsoft.com/office/powerpoint/2010/main" val="2398621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Sexual </a:t>
            </a:r>
            <a:r>
              <a:rPr lang="en-US" sz="5400" b="1" dirty="0" smtClean="0"/>
              <a:t>harassment (physical contact)</a:t>
            </a:r>
            <a:endParaRPr lang="en-US" sz="5400" b="1" dirty="0"/>
          </a:p>
        </p:txBody>
      </p:sp>
      <p:sp>
        <p:nvSpPr>
          <p:cNvPr id="3" name="Content Placeholder 2"/>
          <p:cNvSpPr>
            <a:spLocks noGrp="1"/>
          </p:cNvSpPr>
          <p:nvPr>
            <p:ph idx="1"/>
          </p:nvPr>
        </p:nvSpPr>
        <p:spPr>
          <a:xfrm>
            <a:off x="539827" y="1732548"/>
            <a:ext cx="10653310" cy="5049252"/>
          </a:xfrm>
        </p:spPr>
        <p:txBody>
          <a:bodyPr/>
          <a:lstStyle/>
          <a:p>
            <a:pPr marL="0" lvl="0" indent="0" defTabSz="457200" fontAlgn="auto">
              <a:lnSpc>
                <a:spcPct val="100000"/>
              </a:lnSpc>
              <a:spcBef>
                <a:spcPct val="20000"/>
              </a:spcBef>
              <a:spcAft>
                <a:spcPts val="600"/>
              </a:spcAft>
              <a:buClr>
                <a:prstClr val="white"/>
              </a:buClr>
              <a:buSzPct val="80000"/>
              <a:buNone/>
            </a:pPr>
            <a:r>
              <a:rPr lang="en-US" sz="4000" b="1" dirty="0">
                <a:solidFill>
                  <a:srgbClr val="FFFF00"/>
                </a:solidFill>
                <a:latin typeface="Century Gothic" panose="020B0502020202020204"/>
              </a:rPr>
              <a:t>Physical Contact – May include touching, patting, pinching, bumping, groping, cornering or blocking a passageway, kissing, providing unsolicited back or neck rubs </a:t>
            </a:r>
          </a:p>
          <a:p>
            <a:pPr marL="0" lvl="0" indent="0" defTabSz="457200" fontAlgn="auto">
              <a:lnSpc>
                <a:spcPct val="100000"/>
              </a:lnSpc>
              <a:spcBef>
                <a:spcPct val="20000"/>
              </a:spcBef>
              <a:spcAft>
                <a:spcPts val="600"/>
              </a:spcAft>
              <a:buClr>
                <a:prstClr val="white"/>
              </a:buClr>
              <a:buSzPct val="80000"/>
              <a:buNone/>
            </a:pPr>
            <a:r>
              <a:rPr lang="en-US" sz="4000" b="1" dirty="0">
                <a:solidFill>
                  <a:srgbClr val="FFFF00"/>
                </a:solidFill>
                <a:latin typeface="Century Gothic" panose="020B0502020202020204"/>
              </a:rPr>
              <a:t>Bottom Line:  Any unwanted physical contact. </a:t>
            </a:r>
          </a:p>
          <a:p>
            <a:pPr marL="0" indent="0">
              <a:buNone/>
            </a:pPr>
            <a:endParaRPr lang="en-US" sz="3200" b="1" dirty="0"/>
          </a:p>
        </p:txBody>
      </p:sp>
    </p:spTree>
    <p:extLst>
      <p:ext uri="{BB962C8B-B14F-4D97-AF65-F5344CB8AC3E}">
        <p14:creationId xmlns:p14="http://schemas.microsoft.com/office/powerpoint/2010/main" val="1900833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Sexual assault </a:t>
            </a:r>
          </a:p>
        </p:txBody>
      </p:sp>
      <p:sp>
        <p:nvSpPr>
          <p:cNvPr id="3" name="Content Placeholder 2"/>
          <p:cNvSpPr>
            <a:spLocks noGrp="1"/>
          </p:cNvSpPr>
          <p:nvPr>
            <p:ph idx="1"/>
          </p:nvPr>
        </p:nvSpPr>
        <p:spPr/>
        <p:txBody>
          <a:bodyPr/>
          <a:lstStyle/>
          <a:p>
            <a:pPr marL="0" lvl="0" indent="0">
              <a:buClr>
                <a:prstClr val="white"/>
              </a:buClr>
              <a:buNone/>
            </a:pPr>
            <a:r>
              <a:rPr lang="en-US" sz="4800" b="1" dirty="0">
                <a:solidFill>
                  <a:schemeClr val="tx1">
                    <a:lumMod val="95000"/>
                  </a:schemeClr>
                </a:solidFill>
                <a:latin typeface="Century Gothic" panose="020B0502020202020204"/>
                <a:ea typeface="+mj-ea"/>
                <a:cs typeface="+mj-cs"/>
              </a:rPr>
              <a:t>The term “sexual assault” means any nonconsensual sexual act including when the victim lacks capacity to consent.</a:t>
            </a:r>
            <a:br>
              <a:rPr lang="en-US" sz="4800" b="1" dirty="0">
                <a:solidFill>
                  <a:schemeClr val="tx1">
                    <a:lumMod val="95000"/>
                  </a:schemeClr>
                </a:solidFill>
                <a:latin typeface="Century Gothic" panose="020B0502020202020204"/>
                <a:ea typeface="+mj-ea"/>
                <a:cs typeface="+mj-cs"/>
              </a:rPr>
            </a:br>
            <a:endParaRPr lang="en-US" dirty="0">
              <a:solidFill>
                <a:schemeClr val="tx1">
                  <a:lumMod val="95000"/>
                </a:schemeClr>
              </a:solidFill>
            </a:endParaRPr>
          </a:p>
          <a:p>
            <a:endParaRPr lang="en-US" dirty="0"/>
          </a:p>
        </p:txBody>
      </p:sp>
    </p:spTree>
    <p:extLst>
      <p:ext uri="{BB962C8B-B14F-4D97-AF65-F5344CB8AC3E}">
        <p14:creationId xmlns:p14="http://schemas.microsoft.com/office/powerpoint/2010/main" val="3128122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rape </a:t>
            </a:r>
          </a:p>
        </p:txBody>
      </p:sp>
      <p:sp>
        <p:nvSpPr>
          <p:cNvPr id="3" name="Content Placeholder 2"/>
          <p:cNvSpPr>
            <a:spLocks noGrp="1"/>
          </p:cNvSpPr>
          <p:nvPr>
            <p:ph idx="1"/>
          </p:nvPr>
        </p:nvSpPr>
        <p:spPr>
          <a:xfrm>
            <a:off x="344557" y="2011364"/>
            <a:ext cx="11516139" cy="4206875"/>
          </a:xfrm>
        </p:spPr>
        <p:txBody>
          <a:bodyPr/>
          <a:lstStyle/>
          <a:p>
            <a:pPr marL="0" lvl="0" indent="0">
              <a:buClr>
                <a:prstClr val="white"/>
              </a:buClr>
              <a:buNone/>
            </a:pPr>
            <a:r>
              <a:rPr lang="en-US" sz="4400" b="1" dirty="0" smtClean="0">
                <a:solidFill>
                  <a:schemeClr val="tx1">
                    <a:lumMod val="95000"/>
                  </a:schemeClr>
                </a:solidFill>
                <a:latin typeface="Century Gothic" panose="020B0502020202020204"/>
                <a:ea typeface="+mj-ea"/>
                <a:cs typeface="+mj-cs"/>
              </a:rPr>
              <a:t>Rape is any penetration, no matter how slight, of (1) the vagina or anus of a person by any body part of another person or by an object, or (2) the mouth of a person by a sex organ of another person, without that person’s consent. </a:t>
            </a:r>
            <a:r>
              <a:rPr lang="en-US" sz="4800" b="1" dirty="0">
                <a:solidFill>
                  <a:schemeClr val="tx1">
                    <a:lumMod val="95000"/>
                  </a:schemeClr>
                </a:solidFill>
                <a:latin typeface="Century Gothic" panose="020B0502020202020204"/>
                <a:ea typeface="+mj-ea"/>
                <a:cs typeface="+mj-cs"/>
              </a:rPr>
              <a:t/>
            </a:r>
            <a:br>
              <a:rPr lang="en-US" sz="4800" b="1" dirty="0">
                <a:solidFill>
                  <a:schemeClr val="tx1">
                    <a:lumMod val="95000"/>
                  </a:schemeClr>
                </a:solidFill>
                <a:latin typeface="Century Gothic" panose="020B0502020202020204"/>
                <a:ea typeface="+mj-ea"/>
                <a:cs typeface="+mj-cs"/>
              </a:rPr>
            </a:br>
            <a:endParaRPr lang="en-US" dirty="0">
              <a:solidFill>
                <a:schemeClr val="tx1">
                  <a:lumMod val="95000"/>
                </a:schemeClr>
              </a:solidFill>
            </a:endParaRPr>
          </a:p>
          <a:p>
            <a:endParaRPr lang="en-US" dirty="0"/>
          </a:p>
        </p:txBody>
      </p:sp>
    </p:spTree>
    <p:extLst>
      <p:ext uri="{BB962C8B-B14F-4D97-AF65-F5344CB8AC3E}">
        <p14:creationId xmlns:p14="http://schemas.microsoft.com/office/powerpoint/2010/main" val="396897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Dating and domestic violence</a:t>
            </a:r>
          </a:p>
        </p:txBody>
      </p:sp>
      <p:sp>
        <p:nvSpPr>
          <p:cNvPr id="3" name="Content Placeholder 2"/>
          <p:cNvSpPr>
            <a:spLocks noGrp="1"/>
          </p:cNvSpPr>
          <p:nvPr>
            <p:ph idx="1"/>
          </p:nvPr>
        </p:nvSpPr>
        <p:spPr/>
        <p:txBody>
          <a:bodyPr/>
          <a:lstStyle/>
          <a:p>
            <a:pPr marL="0" lvl="0" indent="0" defTabSz="457200" fontAlgn="auto">
              <a:lnSpc>
                <a:spcPct val="100000"/>
              </a:lnSpc>
              <a:spcBef>
                <a:spcPct val="20000"/>
              </a:spcBef>
              <a:spcAft>
                <a:spcPts val="600"/>
              </a:spcAft>
              <a:buClr>
                <a:prstClr val="white"/>
              </a:buClr>
              <a:buSzPct val="80000"/>
              <a:buNone/>
            </a:pPr>
            <a:r>
              <a:rPr lang="en-US" sz="2800" b="1" dirty="0">
                <a:latin typeface="Century Gothic" panose="020B0502020202020204"/>
              </a:rPr>
              <a:t>Dating/Domestic violence </a:t>
            </a:r>
            <a:r>
              <a:rPr lang="en-US" sz="2800" b="1" dirty="0">
                <a:solidFill>
                  <a:srgbClr val="FFFF00"/>
                </a:solidFill>
                <a:latin typeface="Century Gothic" panose="020B0502020202020204"/>
              </a:rPr>
              <a:t>is a pattern of abusive behavior used to exert power and control over a partner.</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800" b="1" dirty="0">
                <a:latin typeface="Century Gothic" panose="020B0502020202020204"/>
              </a:rPr>
              <a:t>Dating/Domestic violence </a:t>
            </a:r>
            <a:r>
              <a:rPr lang="en-US" sz="2800" b="1" dirty="0">
                <a:solidFill>
                  <a:srgbClr val="FFFF00"/>
                </a:solidFill>
                <a:latin typeface="Century Gothic" panose="020B0502020202020204"/>
              </a:rPr>
              <a:t>can be physical, sexual, emotional, or psychological actions or threats of actions that influence another person. </a:t>
            </a:r>
          </a:p>
          <a:p>
            <a:pPr marL="0" indent="0">
              <a:buNone/>
            </a:pPr>
            <a:endParaRPr lang="en-US" dirty="0"/>
          </a:p>
        </p:txBody>
      </p:sp>
    </p:spTree>
    <p:extLst>
      <p:ext uri="{BB962C8B-B14F-4D97-AF65-F5344CB8AC3E}">
        <p14:creationId xmlns:p14="http://schemas.microsoft.com/office/powerpoint/2010/main" val="460708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stalking</a:t>
            </a:r>
          </a:p>
        </p:txBody>
      </p:sp>
      <p:sp>
        <p:nvSpPr>
          <p:cNvPr id="3" name="Content Placeholder 2"/>
          <p:cNvSpPr>
            <a:spLocks noGrp="1"/>
          </p:cNvSpPr>
          <p:nvPr>
            <p:ph idx="1"/>
          </p:nvPr>
        </p:nvSpPr>
        <p:spPr/>
        <p:txBody>
          <a:bodyPr/>
          <a:lstStyle/>
          <a:p>
            <a:pPr marL="0" lvl="0" indent="0" defTabSz="457200" fontAlgn="auto">
              <a:lnSpc>
                <a:spcPct val="100000"/>
              </a:lnSpc>
              <a:spcBef>
                <a:spcPct val="20000"/>
              </a:spcBef>
              <a:spcAft>
                <a:spcPts val="600"/>
              </a:spcAft>
              <a:buClr>
                <a:prstClr val="white"/>
              </a:buClr>
              <a:buSzPct val="80000"/>
              <a:buNone/>
            </a:pPr>
            <a:r>
              <a:rPr lang="en-US" sz="3200" b="1" dirty="0">
                <a:latin typeface="Century Gothic" panose="020B0502020202020204"/>
              </a:rPr>
              <a:t>Stalking</a:t>
            </a:r>
            <a:r>
              <a:rPr lang="en-US" sz="3200" b="1" dirty="0">
                <a:solidFill>
                  <a:prstClr val="black"/>
                </a:solidFill>
                <a:latin typeface="Century Gothic" panose="020B0502020202020204"/>
              </a:rPr>
              <a:t> </a:t>
            </a:r>
            <a:r>
              <a:rPr lang="en-US" sz="3200" b="1" dirty="0">
                <a:solidFill>
                  <a:srgbClr val="FFFF00"/>
                </a:solidFill>
                <a:latin typeface="Century Gothic" panose="020B0502020202020204"/>
              </a:rPr>
              <a:t>is a course of conduct directed at a specific person that would cause a reasonable person to fear for his/her safety or the safety of others, or to suffer emotional distress.</a:t>
            </a:r>
          </a:p>
          <a:p>
            <a:pPr marL="0" lvl="0" indent="0" defTabSz="457200" fontAlgn="auto">
              <a:lnSpc>
                <a:spcPct val="100000"/>
              </a:lnSpc>
              <a:spcBef>
                <a:spcPct val="20000"/>
              </a:spcBef>
              <a:spcAft>
                <a:spcPts val="600"/>
              </a:spcAft>
              <a:buClr>
                <a:prstClr val="white"/>
              </a:buClr>
              <a:buSzPct val="80000"/>
              <a:buNone/>
            </a:pPr>
            <a:endParaRPr lang="en-US" sz="3200" dirty="0">
              <a:solidFill>
                <a:prstClr val="black"/>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3200" b="1" dirty="0">
                <a:latin typeface="Century Gothic" panose="020B0502020202020204"/>
              </a:rPr>
              <a:t>Stalking</a:t>
            </a:r>
            <a:r>
              <a:rPr lang="en-US" sz="3200" b="1" dirty="0">
                <a:solidFill>
                  <a:prstClr val="black"/>
                </a:solidFill>
                <a:latin typeface="Century Gothic" panose="020B0502020202020204"/>
              </a:rPr>
              <a:t> </a:t>
            </a:r>
            <a:r>
              <a:rPr lang="en-US" sz="3200" b="1" dirty="0">
                <a:solidFill>
                  <a:srgbClr val="FFFF00"/>
                </a:solidFill>
                <a:latin typeface="Century Gothic" panose="020B0502020202020204"/>
              </a:rPr>
              <a:t>may include repeatedly following, harassing, threatening, or intimidating another.</a:t>
            </a:r>
          </a:p>
          <a:p>
            <a:pPr marL="0" indent="0">
              <a:buNone/>
            </a:pPr>
            <a:endParaRPr lang="en-US" dirty="0"/>
          </a:p>
        </p:txBody>
      </p:sp>
    </p:spTree>
    <p:extLst>
      <p:ext uri="{BB962C8B-B14F-4D97-AF65-F5344CB8AC3E}">
        <p14:creationId xmlns:p14="http://schemas.microsoft.com/office/powerpoint/2010/main" val="154057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 of general counsel:</a:t>
            </a:r>
            <a:br>
              <a:rPr lang="en-US" dirty="0" smtClean="0"/>
            </a:br>
            <a:r>
              <a:rPr lang="en-US" dirty="0" smtClean="0"/>
              <a:t>title ix office</a:t>
            </a:r>
            <a:endParaRPr lang="en-US" dirty="0"/>
          </a:p>
        </p:txBody>
      </p:sp>
      <p:pic>
        <p:nvPicPr>
          <p:cNvPr id="5" name="Content Placeholder 4" descr="File:Billiken &lt;strong&gt;soccer&lt;/strong&gt;.jpg - Wikipedia"/>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7496" y="2011363"/>
            <a:ext cx="8814904" cy="4694237"/>
          </a:xfrm>
        </p:spPr>
      </p:pic>
    </p:spTree>
    <p:extLst>
      <p:ext uri="{BB962C8B-B14F-4D97-AF65-F5344CB8AC3E}">
        <p14:creationId xmlns:p14="http://schemas.microsoft.com/office/powerpoint/2010/main" val="716853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Sex offenses</a:t>
            </a:r>
          </a:p>
        </p:txBody>
      </p:sp>
      <p:sp>
        <p:nvSpPr>
          <p:cNvPr id="3" name="Content Placeholder 2"/>
          <p:cNvSpPr>
            <a:spLocks noGrp="1"/>
          </p:cNvSpPr>
          <p:nvPr>
            <p:ph idx="1"/>
          </p:nvPr>
        </p:nvSpPr>
        <p:spPr/>
        <p:txBody>
          <a:bodyPr/>
          <a:lstStyle/>
          <a:p>
            <a:pPr marL="0" lvl="0" indent="0" defTabSz="457200" fontAlgn="auto">
              <a:lnSpc>
                <a:spcPct val="100000"/>
              </a:lnSpc>
              <a:spcBef>
                <a:spcPct val="20000"/>
              </a:spcBef>
              <a:spcAft>
                <a:spcPts val="600"/>
              </a:spcAft>
              <a:buClr>
                <a:prstClr val="white"/>
              </a:buClr>
              <a:buSzPct val="80000"/>
              <a:buNone/>
            </a:pPr>
            <a:r>
              <a:rPr lang="en-US" sz="2000" b="1" dirty="0">
                <a:solidFill>
                  <a:prstClr val="white"/>
                </a:solidFill>
                <a:latin typeface="Century Gothic" panose="020B0502020202020204"/>
              </a:rPr>
              <a:t>Any sexual act directed against another person, without the </a:t>
            </a:r>
            <a:r>
              <a:rPr lang="en-US" sz="2000" b="1" u="sng" dirty="0">
                <a:solidFill>
                  <a:srgbClr val="FFFF00"/>
                </a:solidFill>
                <a:latin typeface="Century Gothic" panose="020B0502020202020204"/>
              </a:rPr>
              <a:t>consent</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of the complainant, including instances where the complainant is incapable of giving </a:t>
            </a:r>
            <a:r>
              <a:rPr lang="en-US" sz="2000" b="1" u="sng" dirty="0">
                <a:solidFill>
                  <a:srgbClr val="FFFF00"/>
                </a:solidFill>
                <a:latin typeface="Century Gothic" panose="020B0502020202020204"/>
              </a:rPr>
              <a:t>consent</a:t>
            </a:r>
            <a:r>
              <a:rPr lang="en-US" sz="2000" b="1" dirty="0">
                <a:solidFill>
                  <a:srgbClr val="FFFF00"/>
                </a:solidFill>
                <a:latin typeface="Century Gothic" panose="020B0502020202020204"/>
              </a:rPr>
              <a:t>.</a:t>
            </a:r>
          </a:p>
          <a:p>
            <a:pPr marL="0" lvl="0" indent="0" defTabSz="457200" fontAlgn="auto">
              <a:lnSpc>
                <a:spcPct val="100000"/>
              </a:lnSpc>
              <a:spcBef>
                <a:spcPct val="20000"/>
              </a:spcBef>
              <a:spcAft>
                <a:spcPts val="600"/>
              </a:spcAft>
              <a:buClr>
                <a:prstClr val="white"/>
              </a:buClr>
              <a:buSzPct val="80000"/>
              <a:buNone/>
            </a:pPr>
            <a:r>
              <a:rPr lang="en-US" sz="2000" b="1" dirty="0">
                <a:solidFill>
                  <a:prstClr val="black"/>
                </a:solidFill>
                <a:latin typeface="Century Gothic" panose="020B0502020202020204"/>
              </a:rPr>
              <a:t>	*	</a:t>
            </a:r>
            <a:r>
              <a:rPr lang="en-US" sz="2000" b="1" dirty="0">
                <a:solidFill>
                  <a:srgbClr val="FFFF00"/>
                </a:solidFill>
                <a:latin typeface="Century Gothic" panose="020B0502020202020204"/>
              </a:rPr>
              <a:t>Fondling</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 The touching of the private body parts of another person for the purpose of sexual gratification, without the </a:t>
            </a:r>
            <a:r>
              <a:rPr lang="en-US" sz="2000" b="1" u="sng" dirty="0">
                <a:solidFill>
                  <a:srgbClr val="FFFF00"/>
                </a:solidFill>
                <a:latin typeface="Century Gothic" panose="020B0502020202020204"/>
              </a:rPr>
              <a:t>consent</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of the complainant, including instances where the complainant is incapable of giving </a:t>
            </a:r>
            <a:r>
              <a:rPr lang="en-US" sz="2000" b="1" u="sng" dirty="0">
                <a:solidFill>
                  <a:srgbClr val="FFFF00"/>
                </a:solidFill>
                <a:latin typeface="Century Gothic" panose="020B0502020202020204"/>
              </a:rPr>
              <a:t>consent</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because of his/her age or because of his/her temporary or permanent mental incapacity.</a:t>
            </a:r>
          </a:p>
          <a:p>
            <a:pPr marL="0" lvl="0" indent="0" defTabSz="457200" fontAlgn="auto">
              <a:lnSpc>
                <a:spcPct val="100000"/>
              </a:lnSpc>
              <a:spcBef>
                <a:spcPct val="20000"/>
              </a:spcBef>
              <a:spcAft>
                <a:spcPts val="600"/>
              </a:spcAft>
              <a:buClr>
                <a:prstClr val="white"/>
              </a:buClr>
              <a:buSzPct val="80000"/>
              <a:buNone/>
            </a:pPr>
            <a:r>
              <a:rPr lang="en-US" sz="2000" b="1" dirty="0">
                <a:solidFill>
                  <a:prstClr val="black"/>
                </a:solidFill>
                <a:latin typeface="Century Gothic" panose="020B0502020202020204"/>
              </a:rPr>
              <a:t>	*	</a:t>
            </a:r>
            <a:r>
              <a:rPr lang="en-US" sz="2000" b="1" dirty="0">
                <a:solidFill>
                  <a:srgbClr val="FFFF00"/>
                </a:solidFill>
                <a:latin typeface="Century Gothic" panose="020B0502020202020204"/>
              </a:rPr>
              <a:t>Incest</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 Sexual intercourse between persons who are related to each other within the degrees wherein marriage is prohibited by law.</a:t>
            </a:r>
          </a:p>
          <a:p>
            <a:pPr marL="0" lvl="0" indent="0" defTabSz="457200" fontAlgn="auto">
              <a:lnSpc>
                <a:spcPct val="100000"/>
              </a:lnSpc>
              <a:spcBef>
                <a:spcPct val="20000"/>
              </a:spcBef>
              <a:spcAft>
                <a:spcPts val="600"/>
              </a:spcAft>
              <a:buClr>
                <a:prstClr val="white"/>
              </a:buClr>
              <a:buSzPct val="80000"/>
              <a:buNone/>
            </a:pPr>
            <a:r>
              <a:rPr lang="en-US" sz="2000" b="1" dirty="0">
                <a:solidFill>
                  <a:prstClr val="black"/>
                </a:solidFill>
                <a:latin typeface="Century Gothic" panose="020B0502020202020204"/>
              </a:rPr>
              <a:t>	*	</a:t>
            </a:r>
            <a:r>
              <a:rPr lang="en-US" sz="2000" b="1" dirty="0">
                <a:solidFill>
                  <a:srgbClr val="FFFF00"/>
                </a:solidFill>
                <a:latin typeface="Century Gothic" panose="020B0502020202020204"/>
              </a:rPr>
              <a:t>Statutory Rape</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 Sexual intercourse with a person who is under the statutory age of</a:t>
            </a:r>
            <a:r>
              <a:rPr lang="en-US" sz="2000" b="1" dirty="0">
                <a:solidFill>
                  <a:prstClr val="black"/>
                </a:solidFill>
                <a:latin typeface="Century Gothic" panose="020B0502020202020204"/>
              </a:rPr>
              <a:t> </a:t>
            </a:r>
            <a:r>
              <a:rPr lang="en-US" sz="2000" b="1" u="sng" dirty="0">
                <a:solidFill>
                  <a:srgbClr val="FFFF00"/>
                </a:solidFill>
                <a:latin typeface="Century Gothic" panose="020B0502020202020204"/>
              </a:rPr>
              <a:t>consent</a:t>
            </a:r>
            <a:r>
              <a:rPr lang="en-US" sz="2000" b="1" dirty="0">
                <a:solidFill>
                  <a:srgbClr val="FFFF00"/>
                </a:solidFill>
                <a:latin typeface="Century Gothic" panose="020B0502020202020204"/>
              </a:rPr>
              <a:t>.</a:t>
            </a:r>
            <a:endParaRPr lang="en-US" sz="2000" dirty="0">
              <a:solidFill>
                <a:prstClr val="white"/>
              </a:solidFill>
            </a:endParaRPr>
          </a:p>
          <a:p>
            <a:endParaRPr lang="en-US" dirty="0"/>
          </a:p>
        </p:txBody>
      </p:sp>
    </p:spTree>
    <p:extLst>
      <p:ext uri="{BB962C8B-B14F-4D97-AF65-F5344CB8AC3E}">
        <p14:creationId xmlns:p14="http://schemas.microsoft.com/office/powerpoint/2010/main" val="3888807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What is consent?</a:t>
            </a:r>
            <a:endParaRPr lang="en-US" sz="5400" b="1" dirty="0"/>
          </a:p>
        </p:txBody>
      </p:sp>
      <p:sp>
        <p:nvSpPr>
          <p:cNvPr id="3" name="Content Placeholder 2"/>
          <p:cNvSpPr>
            <a:spLocks noGrp="1"/>
          </p:cNvSpPr>
          <p:nvPr>
            <p:ph idx="1"/>
          </p:nvPr>
        </p:nvSpPr>
        <p:spPr/>
        <p:txBody>
          <a:bodyPr/>
          <a:lstStyle/>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b="1" i="1" dirty="0">
                <a:solidFill>
                  <a:srgbClr val="FFFF00"/>
                </a:solidFill>
                <a:latin typeface="Century Gothic" panose="020B0502020202020204"/>
              </a:rPr>
              <a:t>Consent</a:t>
            </a:r>
            <a:r>
              <a:rPr lang="en-US" b="1" dirty="0">
                <a:solidFill>
                  <a:srgbClr val="FFFF00"/>
                </a:solidFill>
                <a:latin typeface="Century Gothic" panose="020B0502020202020204"/>
              </a:rPr>
              <a:t> is an understandable exchange of affirmative actions or words which indicate an active, knowing and voluntary agreement to engage in mutually agreed upon sexual activity.  </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b="1" i="1" dirty="0">
                <a:solidFill>
                  <a:prstClr val="white"/>
                </a:solidFill>
                <a:latin typeface="Century Gothic" panose="020B0502020202020204"/>
              </a:rPr>
              <a:t>Consent</a:t>
            </a:r>
            <a:r>
              <a:rPr lang="en-US" b="1" dirty="0">
                <a:solidFill>
                  <a:prstClr val="white"/>
                </a:solidFill>
                <a:latin typeface="Century Gothic" panose="020B0502020202020204"/>
              </a:rPr>
              <a:t> is not freely given when it is in response to force or threat of force or when a person is incapacitated by the (voluntary or involuntary) use of drugs or alcohol or when the person is otherwise physically helpless and the person performing the act knows or should reasonably know that the other person is incapacitated or otherwise physically helpless.</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b="1" dirty="0">
                <a:solidFill>
                  <a:srgbClr val="FFFF00"/>
                </a:solidFill>
                <a:latin typeface="Century Gothic" panose="020B0502020202020204"/>
              </a:rPr>
              <a:t>An action is done “</a:t>
            </a:r>
            <a:r>
              <a:rPr lang="en-US" b="1" i="1" dirty="0">
                <a:solidFill>
                  <a:srgbClr val="FFFF00"/>
                </a:solidFill>
                <a:latin typeface="Century Gothic" panose="020B0502020202020204"/>
              </a:rPr>
              <a:t>without that person’s consent</a:t>
            </a:r>
            <a:r>
              <a:rPr lang="en-US" b="1" dirty="0">
                <a:solidFill>
                  <a:srgbClr val="FFFF00"/>
                </a:solidFill>
                <a:latin typeface="Century Gothic" panose="020B0502020202020204"/>
              </a:rPr>
              <a:t>” when it is inflicted upon a person who has not freely and actively given consent.</a:t>
            </a:r>
          </a:p>
          <a:p>
            <a:pPr marL="0" indent="0">
              <a:buNone/>
            </a:pPr>
            <a:endParaRPr lang="en-US" dirty="0"/>
          </a:p>
        </p:txBody>
      </p:sp>
    </p:spTree>
    <p:extLst>
      <p:ext uri="{BB962C8B-B14F-4D97-AF65-F5344CB8AC3E}">
        <p14:creationId xmlns:p14="http://schemas.microsoft.com/office/powerpoint/2010/main" val="3196095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t>Consent and sexual assault</a:t>
            </a:r>
            <a:endParaRPr lang="en-US" sz="5400" b="1" dirty="0"/>
          </a:p>
        </p:txBody>
      </p:sp>
      <p:sp>
        <p:nvSpPr>
          <p:cNvPr id="3" name="Content Placeholder 2"/>
          <p:cNvSpPr>
            <a:spLocks noGrp="1"/>
          </p:cNvSpPr>
          <p:nvPr>
            <p:ph idx="1"/>
          </p:nvPr>
        </p:nvSpPr>
        <p:spPr/>
        <p:txBody>
          <a:bodyPr/>
          <a:lstStyle/>
          <a:p>
            <a:pPr lvl="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100" b="1" dirty="0">
                <a:solidFill>
                  <a:srgbClr val="FFFF00"/>
                </a:solidFill>
                <a:latin typeface="Century Gothic" panose="020B0502020202020204"/>
              </a:rPr>
              <a:t>A person is not required to physically resist sexual conduct in order to 	show lack of consent. </a:t>
            </a:r>
          </a:p>
          <a:p>
            <a:pPr marL="0" lvl="0" indent="0" defTabSz="457200" fontAlgn="auto">
              <a:lnSpc>
                <a:spcPct val="100000"/>
              </a:lnSpc>
              <a:spcBef>
                <a:spcPct val="20000"/>
              </a:spcBef>
              <a:spcAft>
                <a:spcPts val="600"/>
              </a:spcAft>
              <a:buClr>
                <a:prstClr val="white"/>
              </a:buClr>
              <a:buSzPct val="80000"/>
              <a:buNone/>
            </a:pPr>
            <a:endParaRPr lang="en-US" sz="2100" b="1" dirty="0">
              <a:solidFill>
                <a:srgbClr val="146194">
                  <a:lumMod val="75000"/>
                </a:srgbClr>
              </a:solidFill>
              <a:latin typeface="Century Gothic" panose="020B0502020202020204"/>
            </a:endParaRPr>
          </a:p>
          <a:p>
            <a:pPr lvl="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100" b="1" dirty="0" smtClean="0">
                <a:solidFill>
                  <a:srgbClr val="FFFF00"/>
                </a:solidFill>
                <a:latin typeface="Century Gothic" panose="020B0502020202020204"/>
              </a:rPr>
              <a:t>Past </a:t>
            </a:r>
            <a:r>
              <a:rPr lang="en-US" sz="2100" b="1" dirty="0">
                <a:solidFill>
                  <a:srgbClr val="FFFF00"/>
                </a:solidFill>
                <a:latin typeface="Century Gothic" panose="020B0502020202020204"/>
              </a:rPr>
              <a:t>consent for sexual activity does not imply ongoing future consent.</a:t>
            </a:r>
          </a:p>
          <a:p>
            <a:pPr marL="0" lvl="0" indent="0" defTabSz="457200" fontAlgn="auto">
              <a:lnSpc>
                <a:spcPct val="100000"/>
              </a:lnSpc>
              <a:spcBef>
                <a:spcPct val="20000"/>
              </a:spcBef>
              <a:spcAft>
                <a:spcPts val="600"/>
              </a:spcAft>
              <a:buClr>
                <a:prstClr val="white"/>
              </a:buClr>
              <a:buSzPct val="80000"/>
              <a:buNone/>
            </a:pPr>
            <a:endParaRPr lang="en-US" sz="2100" b="1" dirty="0">
              <a:solidFill>
                <a:srgbClr val="146194">
                  <a:lumMod val="75000"/>
                </a:srgbClr>
              </a:solidFill>
              <a:latin typeface="Century Gothic" panose="020B0502020202020204"/>
            </a:endParaRPr>
          </a:p>
          <a:p>
            <a:pPr lvl="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100" b="1" dirty="0" smtClean="0">
                <a:solidFill>
                  <a:srgbClr val="FFFF00"/>
                </a:solidFill>
                <a:latin typeface="Century Gothic" panose="020B0502020202020204"/>
              </a:rPr>
              <a:t>Sexual </a:t>
            </a:r>
            <a:r>
              <a:rPr lang="en-US" sz="2100" b="1" dirty="0">
                <a:solidFill>
                  <a:srgbClr val="FFFF00"/>
                </a:solidFill>
                <a:latin typeface="Century Gothic" panose="020B0502020202020204"/>
              </a:rPr>
              <a:t>activity without consent is sexual assault or rape.</a:t>
            </a:r>
          </a:p>
          <a:p>
            <a:pPr marL="0" lvl="0" indent="0" defTabSz="457200" fontAlgn="auto">
              <a:lnSpc>
                <a:spcPct val="100000"/>
              </a:lnSpc>
              <a:spcBef>
                <a:spcPct val="20000"/>
              </a:spcBef>
              <a:spcAft>
                <a:spcPts val="600"/>
              </a:spcAft>
              <a:buClr>
                <a:prstClr val="white"/>
              </a:buClr>
              <a:buSzPct val="80000"/>
              <a:buNone/>
            </a:pPr>
            <a:endParaRPr lang="en-US" sz="2100" b="1" dirty="0">
              <a:solidFill>
                <a:srgbClr val="146194">
                  <a:lumMod val="75000"/>
                </a:srgbClr>
              </a:solidFill>
              <a:latin typeface="Century Gothic" panose="020B0502020202020204"/>
            </a:endParaRPr>
          </a:p>
          <a:p>
            <a:pPr lvl="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100" b="1" dirty="0" smtClean="0">
                <a:solidFill>
                  <a:srgbClr val="FFFF00"/>
                </a:solidFill>
                <a:latin typeface="Century Gothic" panose="020B0502020202020204"/>
              </a:rPr>
              <a:t>The </a:t>
            </a:r>
            <a:r>
              <a:rPr lang="en-US" sz="2100" b="1" dirty="0">
                <a:solidFill>
                  <a:srgbClr val="FFFF00"/>
                </a:solidFill>
                <a:latin typeface="Century Gothic" panose="020B0502020202020204"/>
              </a:rPr>
              <a:t>decision to have any type of sexual behavior must be free of force.</a:t>
            </a:r>
          </a:p>
          <a:p>
            <a:pPr marL="0" indent="0">
              <a:buNone/>
            </a:pPr>
            <a:endParaRPr lang="en-US" dirty="0"/>
          </a:p>
        </p:txBody>
      </p:sp>
    </p:spTree>
    <p:extLst>
      <p:ext uri="{BB962C8B-B14F-4D97-AF65-F5344CB8AC3E}">
        <p14:creationId xmlns:p14="http://schemas.microsoft.com/office/powerpoint/2010/main" val="1156876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Consent vs. force</a:t>
            </a:r>
            <a:endParaRPr lang="en-US" sz="5400" b="1" dirty="0"/>
          </a:p>
        </p:txBody>
      </p:sp>
      <p:sp>
        <p:nvSpPr>
          <p:cNvPr id="3" name="Content Placeholder 2"/>
          <p:cNvSpPr>
            <a:spLocks noGrp="1"/>
          </p:cNvSpPr>
          <p:nvPr>
            <p:ph idx="1"/>
          </p:nvPr>
        </p:nvSpPr>
        <p:spPr/>
        <p:txBody>
          <a:bodyPr/>
          <a:lstStyle/>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Consent must be willing.</a:t>
            </a:r>
          </a:p>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Force can be either physical or emotional.</a:t>
            </a:r>
          </a:p>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u="sng" dirty="0">
                <a:solidFill>
                  <a:srgbClr val="FFFF00"/>
                </a:solidFill>
                <a:latin typeface="Century Gothic" panose="020B0502020202020204"/>
              </a:rPr>
              <a:t>Examples of physical force</a:t>
            </a:r>
            <a:r>
              <a:rPr lang="en-US" sz="2800" b="1" dirty="0">
                <a:solidFill>
                  <a:srgbClr val="FFFF00"/>
                </a:solidFill>
                <a:latin typeface="Century Gothic" panose="020B0502020202020204"/>
              </a:rPr>
              <a:t>: Kidnapping, holding someone down, using weapons, taking advantage of someone when they are incapacitated due to drug or alcohol use.</a:t>
            </a:r>
          </a:p>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u="sng" dirty="0">
                <a:solidFill>
                  <a:srgbClr val="FFFF00"/>
                </a:solidFill>
                <a:latin typeface="Century Gothic" panose="020B0502020202020204"/>
              </a:rPr>
              <a:t>Examples of emotional force</a:t>
            </a:r>
            <a:r>
              <a:rPr lang="en-US" sz="2800" b="1" dirty="0">
                <a:solidFill>
                  <a:srgbClr val="FFFF00"/>
                </a:solidFill>
                <a:latin typeface="Century Gothic" panose="020B0502020202020204"/>
              </a:rPr>
              <a:t>: threats, peer pressure, blackmail, guilt or coercion. </a:t>
            </a:r>
          </a:p>
          <a:p>
            <a:pPr marL="0" indent="0">
              <a:buNone/>
            </a:pPr>
            <a:endParaRPr lang="en-US" dirty="0"/>
          </a:p>
        </p:txBody>
      </p:sp>
    </p:spTree>
    <p:extLst>
      <p:ext uri="{BB962C8B-B14F-4D97-AF65-F5344CB8AC3E}">
        <p14:creationId xmlns:p14="http://schemas.microsoft.com/office/powerpoint/2010/main" val="3131067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What is consent? recap</a:t>
            </a:r>
            <a:endParaRPr lang="en-US" sz="5400" b="1" dirty="0"/>
          </a:p>
        </p:txBody>
      </p:sp>
      <p:sp>
        <p:nvSpPr>
          <p:cNvPr id="3" name="Content Placeholder 2"/>
          <p:cNvSpPr>
            <a:spLocks noGrp="1"/>
          </p:cNvSpPr>
          <p:nvPr>
            <p:ph idx="1"/>
          </p:nvPr>
        </p:nvSpPr>
        <p:spPr/>
        <p:txBody>
          <a:bodyPr/>
          <a:lstStyle/>
          <a:p>
            <a:pPr marL="0" lvl="0" indent="0" defTabSz="457200" fontAlgn="auto">
              <a:lnSpc>
                <a:spcPct val="100000"/>
              </a:lnSpc>
              <a:spcBef>
                <a:spcPct val="20000"/>
              </a:spcBef>
              <a:spcAft>
                <a:spcPts val="600"/>
              </a:spcAft>
              <a:buClr>
                <a:prstClr val="white"/>
              </a:buClr>
              <a:buSzPct val="80000"/>
              <a:buNone/>
            </a:pPr>
            <a:r>
              <a:rPr lang="en-US" sz="2800" b="1" dirty="0">
                <a:latin typeface="Century Gothic" panose="020B0502020202020204"/>
              </a:rPr>
              <a:t>An agreement made when both parties verbally express that they want to engage in sexual activity.</a:t>
            </a:r>
          </a:p>
          <a:p>
            <a:pPr marL="0" lvl="0" indent="0" defTabSz="457200" fontAlgn="auto">
              <a:lnSpc>
                <a:spcPct val="100000"/>
              </a:lnSpc>
              <a:spcBef>
                <a:spcPct val="20000"/>
              </a:spcBef>
              <a:spcAft>
                <a:spcPts val="600"/>
              </a:spcAft>
              <a:buClr>
                <a:prstClr val="white"/>
              </a:buClr>
              <a:buSzPct val="80000"/>
              <a:buNone/>
            </a:pPr>
            <a:r>
              <a:rPr lang="en-US" sz="2800" b="1" dirty="0">
                <a:latin typeface="Century Gothic" panose="020B0502020202020204"/>
              </a:rPr>
              <a:t>This includes:</a:t>
            </a:r>
          </a:p>
          <a:p>
            <a:pPr marL="0" lvl="0" indent="0" defTabSz="457200" fontAlgn="auto">
              <a:lnSpc>
                <a:spcPct val="100000"/>
              </a:lnSpc>
              <a:spcBef>
                <a:spcPct val="20000"/>
              </a:spcBef>
              <a:spcAft>
                <a:spcPts val="600"/>
              </a:spcAft>
              <a:buClr>
                <a:prstClr val="white"/>
              </a:buClr>
              <a:buSzPct val="80000"/>
              <a:buNone/>
            </a:pPr>
            <a:r>
              <a:rPr lang="en-US" sz="2800" b="1" dirty="0">
                <a:solidFill>
                  <a:prstClr val="black"/>
                </a:solidFill>
                <a:latin typeface="Century Gothic" panose="020B0502020202020204"/>
              </a:rPr>
              <a:t>	</a:t>
            </a:r>
            <a:r>
              <a:rPr lang="en-US" sz="2800" b="1" dirty="0">
                <a:solidFill>
                  <a:srgbClr val="FFFF00"/>
                </a:solidFill>
                <a:latin typeface="Century Gothic" panose="020B0502020202020204"/>
              </a:rPr>
              <a:t>Mutual</a:t>
            </a:r>
            <a:r>
              <a:rPr lang="en-US" sz="2800" b="1" dirty="0">
                <a:latin typeface="Century Gothic" panose="020B0502020202020204"/>
              </a:rPr>
              <a:t>; and</a:t>
            </a:r>
          </a:p>
          <a:p>
            <a:pPr marL="0" lvl="0" indent="0" defTabSz="457200" fontAlgn="auto">
              <a:lnSpc>
                <a:spcPct val="100000"/>
              </a:lnSpc>
              <a:spcBef>
                <a:spcPct val="20000"/>
              </a:spcBef>
              <a:spcAft>
                <a:spcPts val="600"/>
              </a:spcAft>
              <a:buClr>
                <a:prstClr val="white"/>
              </a:buClr>
              <a:buSzPct val="80000"/>
              <a:buNone/>
            </a:pPr>
            <a:r>
              <a:rPr lang="en-US" sz="2800" b="1" dirty="0">
                <a:solidFill>
                  <a:prstClr val="black"/>
                </a:solidFill>
                <a:latin typeface="Century Gothic" panose="020B0502020202020204"/>
              </a:rPr>
              <a:t>	</a:t>
            </a:r>
            <a:r>
              <a:rPr lang="en-US" sz="2800" b="1" dirty="0">
                <a:solidFill>
                  <a:srgbClr val="FFFF00"/>
                </a:solidFill>
                <a:latin typeface="Century Gothic" panose="020B0502020202020204"/>
              </a:rPr>
              <a:t>Voluntary</a:t>
            </a:r>
            <a:r>
              <a:rPr lang="en-US" sz="2800" b="1" dirty="0">
                <a:latin typeface="Century Gothic" panose="020B0502020202020204"/>
              </a:rPr>
              <a:t>; </a:t>
            </a:r>
            <a:r>
              <a:rPr lang="en-US" sz="2800" b="1" dirty="0" smtClean="0">
                <a:latin typeface="Century Gothic" panose="020B0502020202020204"/>
              </a:rPr>
              <a:t>and</a:t>
            </a:r>
          </a:p>
          <a:p>
            <a:pPr marL="0" lvl="0" indent="0" defTabSz="457200" fontAlgn="auto">
              <a:lnSpc>
                <a:spcPct val="100000"/>
              </a:lnSpc>
              <a:spcBef>
                <a:spcPct val="20000"/>
              </a:spcBef>
              <a:spcAft>
                <a:spcPts val="600"/>
              </a:spcAft>
              <a:buClr>
                <a:prstClr val="white"/>
              </a:buClr>
              <a:buSzPct val="80000"/>
              <a:buNone/>
            </a:pPr>
            <a:r>
              <a:rPr lang="en-US" sz="2800" b="1" dirty="0" smtClean="0">
                <a:solidFill>
                  <a:srgbClr val="FFFF00"/>
                </a:solidFill>
                <a:latin typeface="Century Gothic" panose="020B0502020202020204"/>
              </a:rPr>
              <a:t>	Talked </a:t>
            </a:r>
            <a:r>
              <a:rPr lang="en-US" sz="2800" b="1" dirty="0">
                <a:solidFill>
                  <a:srgbClr val="FFFF00"/>
                </a:solidFill>
                <a:latin typeface="Century Gothic" panose="020B0502020202020204"/>
              </a:rPr>
              <a:t>about it before hand</a:t>
            </a:r>
            <a:endParaRPr lang="en-US" dirty="0"/>
          </a:p>
        </p:txBody>
      </p:sp>
    </p:spTree>
    <p:extLst>
      <p:ext uri="{BB962C8B-B14F-4D97-AF65-F5344CB8AC3E}">
        <p14:creationId xmlns:p14="http://schemas.microsoft.com/office/powerpoint/2010/main" val="3509203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Consent is not:</a:t>
            </a:r>
            <a:endParaRPr lang="en-US" sz="5400" b="1" dirty="0"/>
          </a:p>
        </p:txBody>
      </p:sp>
      <p:sp>
        <p:nvSpPr>
          <p:cNvPr id="3" name="Content Placeholder 2"/>
          <p:cNvSpPr>
            <a:spLocks noGrp="1"/>
          </p:cNvSpPr>
          <p:nvPr>
            <p:ph idx="1"/>
          </p:nvPr>
        </p:nvSpPr>
        <p:spPr>
          <a:xfrm>
            <a:off x="605928" y="2011364"/>
            <a:ext cx="10671672" cy="4206875"/>
          </a:xfrm>
        </p:spPr>
        <p:txBody>
          <a:bodyPr/>
          <a:lstStyle/>
          <a:p>
            <a:r>
              <a:rPr lang="en-US" sz="2000" b="1" dirty="0">
                <a:solidFill>
                  <a:srgbClr val="FFFF00"/>
                </a:solidFill>
              </a:rPr>
              <a:t>The absence of “NO”</a:t>
            </a:r>
          </a:p>
          <a:p>
            <a:r>
              <a:rPr lang="en-US" sz="2000" b="1" dirty="0">
                <a:solidFill>
                  <a:srgbClr val="FFFF00"/>
                </a:solidFill>
              </a:rPr>
              <a:t>	Implied or assumed – even in a relationship</a:t>
            </a:r>
          </a:p>
          <a:p>
            <a:r>
              <a:rPr lang="en-US" sz="2000" b="1" dirty="0" smtClean="0">
                <a:solidFill>
                  <a:srgbClr val="FFFF00"/>
                </a:solidFill>
              </a:rPr>
              <a:t>	Silence or not responding (not answering the question)</a:t>
            </a:r>
          </a:p>
          <a:p>
            <a:r>
              <a:rPr lang="en-US" sz="2000" b="1" dirty="0">
                <a:solidFill>
                  <a:srgbClr val="FFFF00"/>
                </a:solidFill>
              </a:rPr>
              <a:t>	Saying “yes” because you are afraid to say “no” (threats, coercion, 	blackmail)</a:t>
            </a:r>
          </a:p>
          <a:p>
            <a:r>
              <a:rPr lang="en-US" sz="2000" b="1" dirty="0">
                <a:solidFill>
                  <a:srgbClr val="FFFF00"/>
                </a:solidFill>
              </a:rPr>
              <a:t>	“I’m not sure”; “I don’t know”; I’m scared”</a:t>
            </a:r>
          </a:p>
          <a:p>
            <a:r>
              <a:rPr lang="en-US" sz="2000" b="1" dirty="0">
                <a:solidFill>
                  <a:srgbClr val="FFFF00"/>
                </a:solidFill>
              </a:rPr>
              <a:t>	Consent for one act does not mean consent for all acts.</a:t>
            </a:r>
          </a:p>
          <a:p>
            <a:r>
              <a:rPr lang="en-US" sz="2000" b="1" dirty="0">
                <a:solidFill>
                  <a:srgbClr val="FFFF00"/>
                </a:solidFill>
              </a:rPr>
              <a:t>	Consent given once before does not mean always and every time.</a:t>
            </a:r>
          </a:p>
          <a:p>
            <a:r>
              <a:rPr lang="en-US" sz="2000" b="1" dirty="0">
                <a:solidFill>
                  <a:srgbClr val="FFFF00"/>
                </a:solidFill>
              </a:rPr>
              <a:t>	Being passed out or sleeping does not equal consent.</a:t>
            </a:r>
          </a:p>
          <a:p>
            <a:pPr marL="0" lvl="0" indent="0" defTabSz="457200" fontAlgn="auto">
              <a:lnSpc>
                <a:spcPct val="100000"/>
              </a:lnSpc>
              <a:spcBef>
                <a:spcPct val="20000"/>
              </a:spcBef>
              <a:spcAft>
                <a:spcPts val="600"/>
              </a:spcAft>
              <a:buClr>
                <a:prstClr val="white"/>
              </a:buClr>
              <a:buSzPct val="80000"/>
              <a:buNone/>
            </a:pPr>
            <a:endParaRPr lang="en-US" dirty="0"/>
          </a:p>
        </p:txBody>
      </p:sp>
    </p:spTree>
    <p:extLst>
      <p:ext uri="{BB962C8B-B14F-4D97-AF65-F5344CB8AC3E}">
        <p14:creationId xmlns:p14="http://schemas.microsoft.com/office/powerpoint/2010/main" val="730124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Scenario # 1</a:t>
            </a:r>
            <a:endParaRPr lang="en-US" sz="6000" b="1" dirty="0"/>
          </a:p>
        </p:txBody>
      </p:sp>
      <p:sp>
        <p:nvSpPr>
          <p:cNvPr id="3" name="Content Placeholder 2"/>
          <p:cNvSpPr>
            <a:spLocks noGrp="1"/>
          </p:cNvSpPr>
          <p:nvPr>
            <p:ph idx="1"/>
          </p:nvPr>
        </p:nvSpPr>
        <p:spPr>
          <a:xfrm>
            <a:off x="528810" y="2011364"/>
            <a:ext cx="10748790" cy="4206875"/>
          </a:xfrm>
        </p:spPr>
        <p:txBody>
          <a:bodyPr/>
          <a:lstStyle/>
          <a:p>
            <a:pPr marL="0" lvl="0" indent="0" defTabSz="457200" fontAlgn="auto">
              <a:lnSpc>
                <a:spcPct val="100000"/>
              </a:lnSpc>
              <a:spcBef>
                <a:spcPct val="20000"/>
              </a:spcBef>
              <a:spcAft>
                <a:spcPts val="600"/>
              </a:spcAft>
              <a:buClr>
                <a:prstClr val="white"/>
              </a:buClr>
              <a:buSzPct val="80000"/>
              <a:buNone/>
            </a:pPr>
            <a:r>
              <a:rPr lang="en-US" sz="2100" b="1" dirty="0">
                <a:solidFill>
                  <a:srgbClr val="FFFF00"/>
                </a:solidFill>
                <a:latin typeface="Century Gothic" panose="020B0502020202020204"/>
              </a:rPr>
              <a:t>John and Jane meet at a party.  They spend the evening together dancing and getting to know each other.  John convinces Jane to come up to John’s room.  John tells Jane that if she comes up to his room they are going to have sex.  Jane comes up to John’s room.  From 11:00pm until 3:00am, John uses every line John can think of to convince Jane to have sex, but Jane refuses.  John keeps at Jane and begins to question her religious beliefs, and accuses Jane of being a tease.  At last, it seems to John that Jane’s resolve is weakening, and John convinces Jane to </a:t>
            </a:r>
            <a:r>
              <a:rPr lang="en-US" sz="2100" b="1" dirty="0" smtClean="0">
                <a:solidFill>
                  <a:srgbClr val="FFFF00"/>
                </a:solidFill>
                <a:latin typeface="Century Gothic" panose="020B0502020202020204"/>
              </a:rPr>
              <a:t>massage </a:t>
            </a:r>
            <a:r>
              <a:rPr lang="en-US" sz="2100" b="1" dirty="0">
                <a:solidFill>
                  <a:srgbClr val="FFFF00"/>
                </a:solidFill>
                <a:latin typeface="Century Gothic" panose="020B0502020202020204"/>
              </a:rPr>
              <a:t>his genitals.  Jane would never have done it but for John’s persistence.  John feels that Jane wanted to do it all along but was playing shy.  Why else would Jane come to the room?  She could have just left, right?  </a:t>
            </a:r>
          </a:p>
          <a:p>
            <a:pPr marL="0" indent="0">
              <a:buNone/>
            </a:pPr>
            <a:endParaRPr lang="en-US" dirty="0"/>
          </a:p>
        </p:txBody>
      </p:sp>
    </p:spTree>
    <p:extLst>
      <p:ext uri="{BB962C8B-B14F-4D97-AF65-F5344CB8AC3E}">
        <p14:creationId xmlns:p14="http://schemas.microsoft.com/office/powerpoint/2010/main" val="692425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Scenario # 1 (cont.)</a:t>
            </a:r>
            <a:endParaRPr lang="en-US" sz="6000" b="1" dirty="0"/>
          </a:p>
        </p:txBody>
      </p:sp>
      <p:sp>
        <p:nvSpPr>
          <p:cNvPr id="3" name="Content Placeholder 2"/>
          <p:cNvSpPr>
            <a:spLocks noGrp="1"/>
          </p:cNvSpPr>
          <p:nvPr>
            <p:ph idx="1"/>
          </p:nvPr>
        </p:nvSpPr>
        <p:spPr>
          <a:xfrm>
            <a:off x="528810" y="2011364"/>
            <a:ext cx="10748790" cy="4206875"/>
          </a:xfrm>
        </p:spPr>
        <p:txBody>
          <a:bodyPr/>
          <a:lstStyle/>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John perpetrated sexual assault against Jane by using coercion to obtain sexual contact, pressuring Jane to an unreasonable level.  Where sexual activity is coerced, </a:t>
            </a:r>
            <a:r>
              <a:rPr lang="en-US" sz="3200" b="1" u="sng" dirty="0">
                <a:solidFill>
                  <a:srgbClr val="FFFF00"/>
                </a:solidFill>
                <a:latin typeface="Century Gothic" panose="020B0502020202020204"/>
              </a:rPr>
              <a:t>IT IS FORCED</a:t>
            </a:r>
            <a:r>
              <a:rPr lang="en-US" sz="3200" b="1" dirty="0">
                <a:solidFill>
                  <a:srgbClr val="FFFF00"/>
                </a:solidFill>
                <a:latin typeface="Century Gothic" panose="020B0502020202020204"/>
              </a:rPr>
              <a:t>.</a:t>
            </a:r>
          </a:p>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endParaRPr lang="en-US" sz="3200" b="1" dirty="0">
              <a:solidFill>
                <a:srgbClr val="FFFF00"/>
              </a:solidFill>
              <a:latin typeface="Century Gothic" panose="020B0502020202020204"/>
            </a:endParaRPr>
          </a:p>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Sexual contact without consent is sexual assault.</a:t>
            </a:r>
          </a:p>
          <a:p>
            <a:pPr marL="0" indent="0">
              <a:buNone/>
            </a:pPr>
            <a:endParaRPr lang="en-US" dirty="0"/>
          </a:p>
        </p:txBody>
      </p:sp>
    </p:spTree>
    <p:extLst>
      <p:ext uri="{BB962C8B-B14F-4D97-AF65-F5344CB8AC3E}">
        <p14:creationId xmlns:p14="http://schemas.microsoft.com/office/powerpoint/2010/main" val="2875497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Scenario # 2</a:t>
            </a:r>
            <a:endParaRPr lang="en-US" sz="6000" b="1" dirty="0"/>
          </a:p>
        </p:txBody>
      </p:sp>
      <p:sp>
        <p:nvSpPr>
          <p:cNvPr id="3" name="Content Placeholder 2"/>
          <p:cNvSpPr>
            <a:spLocks noGrp="1"/>
          </p:cNvSpPr>
          <p:nvPr>
            <p:ph idx="1"/>
          </p:nvPr>
        </p:nvSpPr>
        <p:spPr>
          <a:xfrm>
            <a:off x="528810" y="2011364"/>
            <a:ext cx="10748790" cy="4206875"/>
          </a:xfrm>
        </p:spPr>
        <p:txBody>
          <a:bodyPr/>
          <a:lstStyle/>
          <a:p>
            <a:pPr marL="0" lvl="0" indent="0" defTabSz="457200" fontAlgn="auto">
              <a:lnSpc>
                <a:spcPct val="100000"/>
              </a:lnSpc>
              <a:spcBef>
                <a:spcPct val="20000"/>
              </a:spcBef>
              <a:spcAft>
                <a:spcPts val="600"/>
              </a:spcAft>
              <a:buClr>
                <a:prstClr val="white"/>
              </a:buClr>
              <a:buSzPct val="80000"/>
              <a:buNone/>
            </a:pPr>
            <a:r>
              <a:rPr lang="en-US" sz="2800" b="1" dirty="0">
                <a:solidFill>
                  <a:srgbClr val="FFFF00"/>
                </a:solidFill>
                <a:latin typeface="Century Gothic" panose="020B0502020202020204"/>
              </a:rPr>
              <a:t>Riley and Parker are dating.  Parker is uncertain about whether they should have sex, but Riley is persuasive and finally obtains Parker’s voluntary agreement.  As they engage in sex, Parker says “wait, stop, that hurts.” Riley nonetheless continues for several more minutes, ignoring Parker.  Afterwards, Parker is upset.  Riley apologizes, but says they were too far into it to stop.</a:t>
            </a:r>
          </a:p>
          <a:p>
            <a:pPr marL="0" indent="0">
              <a:buNone/>
            </a:pPr>
            <a:endParaRPr lang="en-US" dirty="0"/>
          </a:p>
        </p:txBody>
      </p:sp>
    </p:spTree>
    <p:extLst>
      <p:ext uri="{BB962C8B-B14F-4D97-AF65-F5344CB8AC3E}">
        <p14:creationId xmlns:p14="http://schemas.microsoft.com/office/powerpoint/2010/main" val="4240947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Scenario # 2 (cont.)</a:t>
            </a:r>
            <a:endParaRPr lang="en-US" sz="6000" b="1" dirty="0"/>
          </a:p>
        </p:txBody>
      </p:sp>
      <p:sp>
        <p:nvSpPr>
          <p:cNvPr id="3" name="Content Placeholder 2"/>
          <p:cNvSpPr>
            <a:spLocks noGrp="1"/>
          </p:cNvSpPr>
          <p:nvPr>
            <p:ph idx="1"/>
          </p:nvPr>
        </p:nvSpPr>
        <p:spPr>
          <a:xfrm>
            <a:off x="528810" y="2011364"/>
            <a:ext cx="10748790" cy="4206875"/>
          </a:xfrm>
        </p:spPr>
        <p:txBody>
          <a:bodyPr/>
          <a:lstStyle/>
          <a:p>
            <a:pPr marL="0" lvl="0" indent="0" defTabSz="457200" fontAlgn="auto">
              <a:lnSpc>
                <a:spcPct val="100000"/>
              </a:lnSpc>
              <a:spcBef>
                <a:spcPct val="20000"/>
              </a:spcBef>
              <a:spcAft>
                <a:spcPts val="600"/>
              </a:spcAft>
              <a:buClr>
                <a:prstClr val="white"/>
              </a:buClr>
              <a:buSzPct val="80000"/>
              <a:buNone/>
            </a:pPr>
            <a:r>
              <a:rPr lang="en-US" sz="4000" b="1" dirty="0">
                <a:solidFill>
                  <a:srgbClr val="FFFF00"/>
                </a:solidFill>
                <a:latin typeface="Century Gothic" panose="020B0502020202020204"/>
              </a:rPr>
              <a:t>Although Parker initially consented, that consent was withdrawn.  At any point, if consent is withdrawn, any sexual contact beyond that point is sexual </a:t>
            </a:r>
            <a:r>
              <a:rPr lang="en-US" sz="4000" b="1" dirty="0" smtClean="0">
                <a:solidFill>
                  <a:srgbClr val="FFFF00"/>
                </a:solidFill>
                <a:latin typeface="Century Gothic" panose="020B0502020202020204"/>
              </a:rPr>
              <a:t>assault or rape.</a:t>
            </a:r>
            <a:endParaRPr lang="en-US" sz="4000" b="1" dirty="0">
              <a:solidFill>
                <a:srgbClr val="FFFF00"/>
              </a:solidFill>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3278411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82563" indent="-182563">
              <a:lnSpc>
                <a:spcPct val="90000"/>
              </a:lnSpc>
              <a:spcBef>
                <a:spcPts val="1200"/>
              </a:spcBef>
              <a:spcAft>
                <a:spcPts val="200"/>
              </a:spcAft>
            </a:pPr>
            <a:r>
              <a:rPr lang="en-US" sz="2200" b="1" dirty="0">
                <a:solidFill>
                  <a:prstClr val="white"/>
                </a:solidFill>
                <a:ea typeface="+mn-ea"/>
                <a:cs typeface="+mn-cs"/>
              </a:rPr>
              <a:t> </a:t>
            </a:r>
            <a:br>
              <a:rPr lang="en-US" sz="2200" b="1" dirty="0">
                <a:solidFill>
                  <a:prstClr val="white"/>
                </a:solidFill>
                <a:ea typeface="+mn-ea"/>
                <a:cs typeface="+mn-cs"/>
              </a:rPr>
            </a:br>
            <a:r>
              <a:rPr lang="en-US" sz="6000" b="1" dirty="0">
                <a:solidFill>
                  <a:prstClr val="white"/>
                </a:solidFill>
                <a:ea typeface="+mn-ea"/>
                <a:cs typeface="+mn-cs"/>
              </a:rPr>
              <a:t>overview</a:t>
            </a:r>
            <a:r>
              <a:rPr lang="en-US" b="1" dirty="0">
                <a:solidFill>
                  <a:prstClr val="white"/>
                </a:solidFill>
                <a:ea typeface="+mn-ea"/>
                <a:cs typeface="+mn-cs"/>
              </a:rPr>
              <a:t> </a:t>
            </a:r>
            <a:r>
              <a:rPr lang="en-US" sz="2200" cap="none" dirty="0">
                <a:solidFill>
                  <a:prstClr val="white"/>
                </a:solidFill>
                <a:ea typeface="+mn-ea"/>
                <a:cs typeface="+mn-cs"/>
              </a:rPr>
              <a:t/>
            </a:r>
            <a:br>
              <a:rPr lang="en-US" sz="2200" cap="none" dirty="0">
                <a:solidFill>
                  <a:prstClr val="white"/>
                </a:solidFill>
                <a:ea typeface="+mn-ea"/>
                <a:cs typeface="+mn-cs"/>
              </a:rPr>
            </a:br>
            <a:endParaRPr lang="en-US" dirty="0"/>
          </a:p>
        </p:txBody>
      </p:sp>
      <p:sp>
        <p:nvSpPr>
          <p:cNvPr id="3" name="Content Placeholder 2"/>
          <p:cNvSpPr>
            <a:spLocks noGrp="1"/>
          </p:cNvSpPr>
          <p:nvPr>
            <p:ph idx="1"/>
          </p:nvPr>
        </p:nvSpPr>
        <p:spPr>
          <a:xfrm>
            <a:off x="1718631" y="1872868"/>
            <a:ext cx="8119431" cy="4345372"/>
          </a:xfrm>
        </p:spPr>
        <p:txBody>
          <a:bodyPr/>
          <a:lstStyle/>
          <a:p>
            <a:pPr marL="0" indent="0">
              <a:buNone/>
            </a:pPr>
            <a:endParaRPr lang="en-US" dirty="0"/>
          </a:p>
          <a:p>
            <a:pPr>
              <a:buFont typeface="Wingdings" panose="05000000000000000000" pitchFamily="2" charset="2"/>
              <a:buChar char="v"/>
            </a:pPr>
            <a:r>
              <a:rPr lang="en-US" sz="3200" b="1" dirty="0"/>
              <a:t>Definitions </a:t>
            </a:r>
          </a:p>
          <a:p>
            <a:pPr>
              <a:buFont typeface="Wingdings" panose="05000000000000000000" pitchFamily="2" charset="2"/>
              <a:buChar char="v"/>
            </a:pPr>
            <a:r>
              <a:rPr lang="en-US" sz="3200" b="1" dirty="0"/>
              <a:t>Reporting Requirements</a:t>
            </a:r>
          </a:p>
          <a:p>
            <a:pPr>
              <a:buFont typeface="Wingdings" panose="05000000000000000000" pitchFamily="2" charset="2"/>
              <a:buChar char="v"/>
            </a:pPr>
            <a:r>
              <a:rPr lang="en-US" sz="3200" b="1" dirty="0"/>
              <a:t>Confidentiality</a:t>
            </a:r>
          </a:p>
          <a:p>
            <a:pPr>
              <a:buFont typeface="Wingdings" panose="05000000000000000000" pitchFamily="2" charset="2"/>
              <a:buChar char="v"/>
            </a:pPr>
            <a:r>
              <a:rPr lang="en-US" sz="3200" b="1" dirty="0"/>
              <a:t>Protect and Serve – What is in the best interest of the University and its student population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089958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Essential reporting requirements</a:t>
            </a:r>
          </a:p>
        </p:txBody>
      </p:sp>
      <p:sp>
        <p:nvSpPr>
          <p:cNvPr id="3" name="Content Placeholder 2"/>
          <p:cNvSpPr>
            <a:spLocks noGrp="1"/>
          </p:cNvSpPr>
          <p:nvPr>
            <p:ph idx="1"/>
          </p:nvPr>
        </p:nvSpPr>
        <p:spPr>
          <a:xfrm>
            <a:off x="1244906" y="2016087"/>
            <a:ext cx="9672810" cy="4765715"/>
          </a:xfrm>
        </p:spPr>
        <p:txBody>
          <a:bodyPr/>
          <a:lstStyle/>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Once a faculty or staff member becomes aware of a situation involving sexual harassment or sexual misconduct, through actual or constructive notice, the information must be communicated to the Title IX office.</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Even if the individual does not plan to file a complaint with Title IX or does not want to speak with Title IX, Title IX still needs to be informed of the situation. </a:t>
            </a:r>
          </a:p>
          <a:p>
            <a:pPr marL="0" indent="0">
              <a:buNone/>
            </a:pPr>
            <a:endParaRPr lang="en-US" dirty="0"/>
          </a:p>
        </p:txBody>
      </p:sp>
    </p:spTree>
    <p:extLst>
      <p:ext uri="{BB962C8B-B14F-4D97-AF65-F5344CB8AC3E}">
        <p14:creationId xmlns:p14="http://schemas.microsoft.com/office/powerpoint/2010/main" val="167019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Essential compliance elements </a:t>
            </a:r>
          </a:p>
        </p:txBody>
      </p:sp>
      <p:sp>
        <p:nvSpPr>
          <p:cNvPr id="3" name="Content Placeholder 2"/>
          <p:cNvSpPr>
            <a:spLocks noGrp="1"/>
          </p:cNvSpPr>
          <p:nvPr>
            <p:ph idx="1"/>
          </p:nvPr>
        </p:nvSpPr>
        <p:spPr/>
        <p:txBody>
          <a:bodyPr/>
          <a:lstStyle/>
          <a:p>
            <a:pPr marL="457200" lvl="0" indent="-457200"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2800" b="1" dirty="0">
                <a:solidFill>
                  <a:srgbClr val="FFFF00"/>
                </a:solidFill>
                <a:latin typeface="Century Gothic" panose="020B0502020202020204"/>
              </a:rPr>
              <a:t>JSU </a:t>
            </a:r>
            <a:r>
              <a:rPr lang="en-US" sz="2800" b="1" i="1" u="sng" dirty="0">
                <a:solidFill>
                  <a:srgbClr val="FFFF00"/>
                </a:solidFill>
                <a:latin typeface="Century Gothic" panose="020B0502020202020204"/>
              </a:rPr>
              <a:t>MUST</a:t>
            </a:r>
            <a:r>
              <a:rPr lang="en-US" sz="2800" b="1" dirty="0">
                <a:solidFill>
                  <a:srgbClr val="FFFF00"/>
                </a:solidFill>
                <a:latin typeface="Century Gothic" panose="020B0502020202020204"/>
              </a:rPr>
              <a:t> take immediate and appropriate steps to investigate all allegations of sexual harassment and sexual misconduct</a:t>
            </a:r>
          </a:p>
          <a:p>
            <a:pPr marL="457200" lvl="0" indent="-457200"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2800" b="1" dirty="0">
                <a:solidFill>
                  <a:srgbClr val="FFFF00"/>
                </a:solidFill>
                <a:latin typeface="Century Gothic" panose="020B0502020202020204"/>
              </a:rPr>
              <a:t>JSU will respond promptly and effectively to:</a:t>
            </a:r>
            <a:endParaRPr lang="en-US"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b="1" dirty="0">
                <a:solidFill>
                  <a:srgbClr val="FFFF00"/>
                </a:solidFill>
                <a:latin typeface="Century Gothic" panose="020B0502020202020204"/>
              </a:rPr>
              <a:t>                  </a:t>
            </a:r>
            <a:r>
              <a:rPr lang="en-US" sz="2800" b="1" dirty="0">
                <a:solidFill>
                  <a:srgbClr val="FFFF00"/>
                </a:solidFill>
                <a:latin typeface="Century Gothic" panose="020B0502020202020204"/>
              </a:rPr>
              <a:t>Stop the harassment or misconduct</a:t>
            </a:r>
          </a:p>
          <a:p>
            <a:pPr marL="0" lvl="0" indent="0" defTabSz="457200" fontAlgn="auto">
              <a:lnSpc>
                <a:spcPct val="100000"/>
              </a:lnSpc>
              <a:spcBef>
                <a:spcPct val="20000"/>
              </a:spcBef>
              <a:spcAft>
                <a:spcPts val="600"/>
              </a:spcAft>
              <a:buClr>
                <a:prstClr val="white"/>
              </a:buClr>
              <a:buSzPct val="80000"/>
              <a:buNone/>
            </a:pPr>
            <a:r>
              <a:rPr lang="en-US" sz="2800" b="1" dirty="0">
                <a:solidFill>
                  <a:srgbClr val="FFFF00"/>
                </a:solidFill>
                <a:latin typeface="Century Gothic" panose="020B0502020202020204"/>
              </a:rPr>
              <a:t>              Remedy the effects </a:t>
            </a:r>
          </a:p>
          <a:p>
            <a:pPr marL="0" lvl="0" indent="0" defTabSz="457200" fontAlgn="auto">
              <a:lnSpc>
                <a:spcPct val="100000"/>
              </a:lnSpc>
              <a:spcBef>
                <a:spcPct val="20000"/>
              </a:spcBef>
              <a:spcAft>
                <a:spcPts val="600"/>
              </a:spcAft>
              <a:buClr>
                <a:prstClr val="white"/>
              </a:buClr>
              <a:buSzPct val="80000"/>
              <a:buNone/>
            </a:pPr>
            <a:r>
              <a:rPr lang="en-US" sz="2800" b="1" dirty="0">
                <a:solidFill>
                  <a:srgbClr val="FFFF00"/>
                </a:solidFill>
                <a:latin typeface="Century Gothic" panose="020B0502020202020204"/>
              </a:rPr>
              <a:t>              Prevent the recurrence </a:t>
            </a:r>
          </a:p>
          <a:p>
            <a:pPr marL="0" indent="0">
              <a:buNone/>
            </a:pPr>
            <a:endParaRPr lang="en-US" dirty="0"/>
          </a:p>
        </p:txBody>
      </p:sp>
    </p:spTree>
    <p:extLst>
      <p:ext uri="{BB962C8B-B14F-4D97-AF65-F5344CB8AC3E}">
        <p14:creationId xmlns:p14="http://schemas.microsoft.com/office/powerpoint/2010/main" val="3453676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Who needs to report?</a:t>
            </a:r>
          </a:p>
        </p:txBody>
      </p:sp>
      <p:sp>
        <p:nvSpPr>
          <p:cNvPr id="3" name="Content Placeholder 2"/>
          <p:cNvSpPr>
            <a:spLocks noGrp="1"/>
          </p:cNvSpPr>
          <p:nvPr>
            <p:ph idx="1"/>
          </p:nvPr>
        </p:nvSpPr>
        <p:spPr>
          <a:xfrm>
            <a:off x="1465243" y="1839816"/>
            <a:ext cx="8847157" cy="4021157"/>
          </a:xfrm>
        </p:spPr>
        <p:txBody>
          <a:bodyPr/>
          <a:lstStyle/>
          <a:p>
            <a:pPr marL="0" lvl="0" indent="0" defTabSz="457200" fontAlgn="auto">
              <a:lnSpc>
                <a:spcPct val="100000"/>
              </a:lnSpc>
              <a:spcBef>
                <a:spcPct val="20000"/>
              </a:spcBef>
              <a:spcAft>
                <a:spcPts val="600"/>
              </a:spcAft>
              <a:buClr>
                <a:prstClr val="white"/>
              </a:buClr>
              <a:buSzPct val="80000"/>
              <a:buNone/>
            </a:pPr>
            <a:r>
              <a:rPr lang="en-US" sz="3600" b="1" u="sng" dirty="0">
                <a:solidFill>
                  <a:srgbClr val="FFFF00"/>
                </a:solidFill>
                <a:latin typeface="Century Gothic" panose="020B0502020202020204"/>
              </a:rPr>
              <a:t>ANYONE</a:t>
            </a:r>
            <a:r>
              <a:rPr lang="en-US" sz="3600" b="1" dirty="0">
                <a:solidFill>
                  <a:prstClr val="black"/>
                </a:solidFill>
                <a:latin typeface="Century Gothic" panose="020B0502020202020204"/>
              </a:rPr>
              <a:t> </a:t>
            </a:r>
            <a:r>
              <a:rPr lang="en-US" sz="3600" b="1" dirty="0">
                <a:solidFill>
                  <a:prstClr val="white"/>
                </a:solidFill>
                <a:latin typeface="Century Gothic" panose="020B0502020202020204"/>
              </a:rPr>
              <a:t>who experiences, observes, or hears about an incident of sexual harassment or sex discrimination should report it to the Title IX Coordinator as soon as possible.</a:t>
            </a:r>
          </a:p>
          <a:p>
            <a:pPr marL="0" indent="0" algn="ctr">
              <a:buNone/>
            </a:pPr>
            <a:endParaRPr lang="en-US" dirty="0"/>
          </a:p>
        </p:txBody>
      </p:sp>
    </p:spTree>
    <p:extLst>
      <p:ext uri="{BB962C8B-B14F-4D97-AF65-F5344CB8AC3E}">
        <p14:creationId xmlns:p14="http://schemas.microsoft.com/office/powerpoint/2010/main" val="3135272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Confidentiality</a:t>
            </a:r>
            <a:r>
              <a:rPr lang="en-US" sz="3600" dirty="0"/>
              <a:t> </a:t>
            </a:r>
            <a:endParaRPr lang="en-US" dirty="0"/>
          </a:p>
        </p:txBody>
      </p:sp>
      <p:sp>
        <p:nvSpPr>
          <p:cNvPr id="3" name="Content Placeholder 2"/>
          <p:cNvSpPr>
            <a:spLocks noGrp="1"/>
          </p:cNvSpPr>
          <p:nvPr>
            <p:ph idx="1"/>
          </p:nvPr>
        </p:nvSpPr>
        <p:spPr>
          <a:xfrm>
            <a:off x="1388125" y="1927952"/>
            <a:ext cx="9375355" cy="4549048"/>
          </a:xfrm>
        </p:spPr>
        <p:txBody>
          <a:bodyPr/>
          <a:lstStyle/>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q"/>
            </a:pPr>
            <a:r>
              <a:rPr lang="en-US" sz="3200" b="1" dirty="0">
                <a:solidFill>
                  <a:prstClr val="white"/>
                </a:solidFill>
                <a:latin typeface="Century Gothic" panose="020B0502020202020204"/>
              </a:rPr>
              <a:t>Who can hold confidentiality?</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Professional Mental Health Providers</a:t>
            </a:r>
          </a:p>
          <a:p>
            <a:pPr marL="0" lvl="0" indent="0" defTabSz="457200" fontAlgn="auto">
              <a:lnSpc>
                <a:spcPct val="100000"/>
              </a:lnSpc>
              <a:spcBef>
                <a:spcPct val="20000"/>
              </a:spcBef>
              <a:spcAft>
                <a:spcPts val="600"/>
              </a:spcAft>
              <a:buClr>
                <a:prstClr val="white"/>
              </a:buClr>
              <a:buSzPct val="80000"/>
              <a:buNone/>
            </a:pPr>
            <a:r>
              <a:rPr lang="en-US" sz="3200" b="1" dirty="0">
                <a:solidFill>
                  <a:prstClr val="white"/>
                </a:solidFill>
                <a:latin typeface="Century Gothic" panose="020B0502020202020204"/>
              </a:rPr>
              <a:t>	</a:t>
            </a:r>
            <a:r>
              <a:rPr lang="en-US" sz="2800" b="1" dirty="0">
                <a:solidFill>
                  <a:prstClr val="white"/>
                </a:solidFill>
                <a:latin typeface="Century Gothic" panose="020B0502020202020204"/>
              </a:rPr>
              <a:t>* Latasha Norman Center</a:t>
            </a:r>
          </a:p>
          <a:p>
            <a:pPr marL="0" lvl="0" indent="0" defTabSz="457200" fontAlgn="auto">
              <a:lnSpc>
                <a:spcPct val="100000"/>
              </a:lnSpc>
              <a:spcBef>
                <a:spcPct val="20000"/>
              </a:spcBef>
              <a:spcAft>
                <a:spcPts val="600"/>
              </a:spcAft>
              <a:buClr>
                <a:prstClr val="white"/>
              </a:buClr>
              <a:buSzPct val="80000"/>
              <a:buNone/>
            </a:pPr>
            <a:r>
              <a:rPr lang="en-US" sz="2800" b="1" dirty="0">
                <a:solidFill>
                  <a:prstClr val="white"/>
                </a:solidFill>
                <a:latin typeface="Century Gothic" panose="020B0502020202020204"/>
              </a:rPr>
              <a:t>	* Applied Psychological Services   </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Clergy - Campus Ministries </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Medical Professionals – JSU Health Services Center </a:t>
            </a:r>
          </a:p>
          <a:p>
            <a:pPr marL="0" indent="0" algn="just">
              <a:buNone/>
            </a:pPr>
            <a:endParaRPr lang="en-US" dirty="0"/>
          </a:p>
        </p:txBody>
      </p:sp>
    </p:spTree>
    <p:extLst>
      <p:ext uri="{BB962C8B-B14F-4D97-AF65-F5344CB8AC3E}">
        <p14:creationId xmlns:p14="http://schemas.microsoft.com/office/powerpoint/2010/main" val="1790812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Confidentiality</a:t>
            </a:r>
            <a:r>
              <a:rPr lang="en-US" sz="3600" dirty="0"/>
              <a:t> </a:t>
            </a:r>
            <a:endParaRPr lang="en-US" dirty="0"/>
          </a:p>
        </p:txBody>
      </p:sp>
      <p:sp>
        <p:nvSpPr>
          <p:cNvPr id="3" name="Content Placeholder 2"/>
          <p:cNvSpPr>
            <a:spLocks noGrp="1"/>
          </p:cNvSpPr>
          <p:nvPr>
            <p:ph idx="1"/>
          </p:nvPr>
        </p:nvSpPr>
        <p:spPr/>
        <p:txBody>
          <a:bodyPr/>
          <a:lstStyle/>
          <a:p>
            <a:pPr marL="0" indent="0" algn="ctr">
              <a:buNone/>
            </a:pPr>
            <a:endParaRPr lang="en-US" dirty="0"/>
          </a:p>
          <a:p>
            <a:pPr marL="0" lvl="0" indent="0" algn="ctr" defTabSz="457200" fontAlgn="auto">
              <a:lnSpc>
                <a:spcPct val="100000"/>
              </a:lnSpc>
              <a:spcBef>
                <a:spcPct val="20000"/>
              </a:spcBef>
              <a:spcAft>
                <a:spcPts val="600"/>
              </a:spcAft>
              <a:buClr>
                <a:prstClr val="white"/>
              </a:buClr>
              <a:buSzPct val="80000"/>
              <a:buNone/>
            </a:pPr>
            <a:r>
              <a:rPr lang="en-US" sz="6600" b="1" dirty="0">
                <a:solidFill>
                  <a:srgbClr val="FFFF00"/>
                </a:solidFill>
                <a:latin typeface="Century Gothic" panose="020B0502020202020204"/>
              </a:rPr>
              <a:t>EVERYONE ELSE IS REQUIRED </a:t>
            </a:r>
          </a:p>
          <a:p>
            <a:pPr marL="0" lvl="0" indent="0" algn="ctr" defTabSz="457200" fontAlgn="auto">
              <a:lnSpc>
                <a:spcPct val="100000"/>
              </a:lnSpc>
              <a:spcBef>
                <a:spcPct val="20000"/>
              </a:spcBef>
              <a:spcAft>
                <a:spcPts val="600"/>
              </a:spcAft>
              <a:buClr>
                <a:prstClr val="white"/>
              </a:buClr>
              <a:buSzPct val="80000"/>
              <a:buNone/>
            </a:pPr>
            <a:r>
              <a:rPr lang="en-US" sz="6600" b="1" dirty="0">
                <a:solidFill>
                  <a:srgbClr val="FFFF00"/>
                </a:solidFill>
                <a:latin typeface="Century Gothic" panose="020B0502020202020204"/>
              </a:rPr>
              <a:t>TO REPORT!!!</a:t>
            </a:r>
          </a:p>
          <a:p>
            <a:endParaRPr lang="en-US" dirty="0"/>
          </a:p>
        </p:txBody>
      </p:sp>
    </p:spTree>
    <p:extLst>
      <p:ext uri="{BB962C8B-B14F-4D97-AF65-F5344CB8AC3E}">
        <p14:creationId xmlns:p14="http://schemas.microsoft.com/office/powerpoint/2010/main" val="2039496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Who do I tell?</a:t>
            </a:r>
            <a:br>
              <a:rPr lang="en-US" b="1" dirty="0"/>
            </a:br>
            <a:r>
              <a:rPr lang="en-US" b="1" dirty="0"/>
              <a:t>Can I just tell the Police?</a:t>
            </a:r>
          </a:p>
        </p:txBody>
      </p:sp>
      <p:sp>
        <p:nvSpPr>
          <p:cNvPr id="3" name="Content Placeholder 2"/>
          <p:cNvSpPr>
            <a:spLocks noGrp="1"/>
          </p:cNvSpPr>
          <p:nvPr>
            <p:ph idx="1"/>
          </p:nvPr>
        </p:nvSpPr>
        <p:spPr>
          <a:xfrm>
            <a:off x="1079653" y="2038120"/>
            <a:ext cx="9970265" cy="4667480"/>
          </a:xfrm>
        </p:spPr>
        <p:txBody>
          <a:bodyPr/>
          <a:lstStyle/>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Law enforcement involvement does not relieve the institution from investigating under Title IX.</a:t>
            </a:r>
          </a:p>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You may have a Title IX violation without a criminal violation (standard of proof is different).</a:t>
            </a:r>
          </a:p>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Complainant may not want to notify the police. </a:t>
            </a:r>
          </a:p>
          <a:p>
            <a:pPr marL="0" indent="0" algn="just">
              <a:buNone/>
            </a:pPr>
            <a:endParaRPr lang="en-US" dirty="0"/>
          </a:p>
        </p:txBody>
      </p:sp>
    </p:spTree>
    <p:extLst>
      <p:ext uri="{BB962C8B-B14F-4D97-AF65-F5344CB8AC3E}">
        <p14:creationId xmlns:p14="http://schemas.microsoft.com/office/powerpoint/2010/main" val="176916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Investigations and the grievance process: reporting party/complainant</a:t>
            </a:r>
            <a:r>
              <a:rPr lang="en-US" b="1" dirty="0"/>
              <a:t> </a:t>
            </a:r>
          </a:p>
        </p:txBody>
      </p:sp>
      <p:sp>
        <p:nvSpPr>
          <p:cNvPr id="3" name="Content Placeholder 2"/>
          <p:cNvSpPr>
            <a:spLocks noGrp="1"/>
          </p:cNvSpPr>
          <p:nvPr>
            <p:ph idx="1"/>
          </p:nvPr>
        </p:nvSpPr>
        <p:spPr>
          <a:xfrm>
            <a:off x="451692" y="2011364"/>
            <a:ext cx="11127036" cy="4206875"/>
          </a:xfrm>
        </p:spPr>
        <p:txBody>
          <a:bodyPr/>
          <a:lstStyle/>
          <a:p>
            <a:pPr marL="0" lvl="0" indent="0" defTabSz="457200" fontAlgn="auto">
              <a:lnSpc>
                <a:spcPct val="100000"/>
              </a:lnSpc>
              <a:spcBef>
                <a:spcPct val="20000"/>
              </a:spcBef>
              <a:spcAft>
                <a:spcPts val="600"/>
              </a:spcAft>
              <a:buClr>
                <a:prstClr val="white"/>
              </a:buClr>
              <a:buSzPct val="80000"/>
              <a:buNone/>
            </a:pPr>
            <a:r>
              <a:rPr lang="en-US" sz="3600" b="1" dirty="0">
                <a:solidFill>
                  <a:srgbClr val="FFFF00"/>
                </a:solidFill>
                <a:latin typeface="Century Gothic" panose="020B0502020202020204"/>
              </a:rPr>
              <a:t>The investigation begins once Title IX receives notice of a complaint of sexual harassment.</a:t>
            </a:r>
          </a:p>
          <a:p>
            <a:pPr lvl="1"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3200" b="1" dirty="0">
                <a:solidFill>
                  <a:srgbClr val="FFFF00"/>
                </a:solidFill>
                <a:latin typeface="Century Gothic" panose="020B0502020202020204"/>
              </a:rPr>
              <a:t>Notice to Title IX </a:t>
            </a:r>
          </a:p>
          <a:p>
            <a:pPr lvl="1"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3200" b="1" dirty="0">
                <a:solidFill>
                  <a:srgbClr val="FFFF00"/>
                </a:solidFill>
                <a:latin typeface="Century Gothic" panose="020B0502020202020204"/>
              </a:rPr>
              <a:t>Trigger duty to investigate </a:t>
            </a:r>
          </a:p>
          <a:p>
            <a:pPr lvl="1"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3200" b="1" dirty="0">
                <a:solidFill>
                  <a:srgbClr val="FFFF00"/>
                </a:solidFill>
                <a:latin typeface="Century Gothic" panose="020B0502020202020204"/>
              </a:rPr>
              <a:t>Supportive measures </a:t>
            </a:r>
          </a:p>
          <a:p>
            <a:pPr marL="0" indent="0" algn="just">
              <a:buNone/>
            </a:pPr>
            <a:endParaRPr lang="en-US" dirty="0"/>
          </a:p>
          <a:p>
            <a:endParaRPr lang="en-US" dirty="0"/>
          </a:p>
        </p:txBody>
      </p:sp>
    </p:spTree>
    <p:extLst>
      <p:ext uri="{BB962C8B-B14F-4D97-AF65-F5344CB8AC3E}">
        <p14:creationId xmlns:p14="http://schemas.microsoft.com/office/powerpoint/2010/main" val="4114124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must be included in a Title IX Complaint? </a:t>
            </a:r>
          </a:p>
        </p:txBody>
      </p:sp>
      <p:sp>
        <p:nvSpPr>
          <p:cNvPr id="3" name="Content Placeholder 2"/>
          <p:cNvSpPr>
            <a:spLocks noGrp="1"/>
          </p:cNvSpPr>
          <p:nvPr>
            <p:ph idx="1"/>
          </p:nvPr>
        </p:nvSpPr>
        <p:spPr>
          <a:xfrm>
            <a:off x="980500" y="1904999"/>
            <a:ext cx="10014333" cy="4385631"/>
          </a:xfrm>
        </p:spPr>
        <p:txBody>
          <a:bodyPr>
            <a:normAutofit fontScale="92500"/>
          </a:bodyPr>
          <a:lstStyle/>
          <a:p>
            <a:pPr marL="0" lvl="0" indent="0" defTabSz="457200" fontAlgn="auto">
              <a:lnSpc>
                <a:spcPct val="100000"/>
              </a:lnSpc>
              <a:spcBef>
                <a:spcPct val="20000"/>
              </a:spcBef>
              <a:spcAft>
                <a:spcPts val="600"/>
              </a:spcAft>
              <a:buClr>
                <a:prstClr val="white"/>
              </a:buClr>
              <a:buSzPct val="80000"/>
              <a:buNone/>
            </a:pPr>
            <a:r>
              <a:rPr lang="en-US" sz="2800" dirty="0"/>
              <a:t> </a:t>
            </a:r>
            <a:r>
              <a:rPr lang="en-US" sz="4400" b="1" dirty="0">
                <a:solidFill>
                  <a:srgbClr val="FFFF00"/>
                </a:solidFill>
                <a:latin typeface="Century Gothic" panose="020B0502020202020204"/>
              </a:rPr>
              <a:t>A formal Title IX investigation cannot occur unless the complainant discloses his or her identity, the identity of the alleged perpetrator, and details about the alleged misconduct in a formal complaint.</a:t>
            </a:r>
          </a:p>
          <a:p>
            <a:pPr marL="0" indent="0" algn="just">
              <a:buNone/>
            </a:pPr>
            <a:endParaRPr lang="en-US" sz="2800" dirty="0"/>
          </a:p>
          <a:p>
            <a:pPr marL="0" indent="0">
              <a:buNone/>
            </a:pPr>
            <a:endParaRPr lang="en-US" sz="2800" b="1" dirty="0"/>
          </a:p>
        </p:txBody>
      </p:sp>
    </p:spTree>
    <p:extLst>
      <p:ext uri="{BB962C8B-B14F-4D97-AF65-F5344CB8AC3E}">
        <p14:creationId xmlns:p14="http://schemas.microsoft.com/office/powerpoint/2010/main" val="359356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Formal Title IX Complaint  </a:t>
            </a:r>
          </a:p>
        </p:txBody>
      </p:sp>
      <p:sp>
        <p:nvSpPr>
          <p:cNvPr id="3" name="Content Placeholder 2"/>
          <p:cNvSpPr>
            <a:spLocks noGrp="1"/>
          </p:cNvSpPr>
          <p:nvPr>
            <p:ph idx="1"/>
          </p:nvPr>
        </p:nvSpPr>
        <p:spPr/>
        <p:txBody>
          <a:bodyPr>
            <a:normAutofit lnSpcReduction="10000"/>
          </a:bodyPr>
          <a:lstStyle/>
          <a:p>
            <a:pPr marL="0" lvl="0" indent="0" algn="ctr">
              <a:buNone/>
            </a:pPr>
            <a:r>
              <a:rPr lang="en-US" sz="3600" b="1" cap="all" dirty="0">
                <a:ln w="3175" cmpd="sng">
                  <a:noFill/>
                </a:ln>
                <a:solidFill>
                  <a:prstClr val="white"/>
                </a:solidFill>
                <a:effectLst>
                  <a:outerShdw blurRad="38100" dist="38100" dir="2700000" algn="tl">
                    <a:srgbClr val="000000">
                      <a:alpha val="43137"/>
                    </a:srgbClr>
                  </a:outerShdw>
                </a:effectLst>
                <a:latin typeface="Century Gothic" panose="020B0502020202020204"/>
                <a:ea typeface="+mj-ea"/>
                <a:cs typeface="+mj-cs"/>
              </a:rPr>
              <a:t>Do complainants need to file a formal title ix complaint to receive support?</a:t>
            </a:r>
          </a:p>
          <a:p>
            <a:pPr marL="0" lvl="0" indent="0" defTabSz="457200" fontAlgn="auto">
              <a:lnSpc>
                <a:spcPct val="100000"/>
              </a:lnSpc>
              <a:spcBef>
                <a:spcPct val="20000"/>
              </a:spcBef>
              <a:spcAft>
                <a:spcPts val="600"/>
              </a:spcAft>
              <a:buClr>
                <a:prstClr val="white"/>
              </a:buClr>
              <a:buSzPct val="80000"/>
              <a:buNone/>
            </a:pPr>
            <a:endParaRPr lang="en-US" sz="3200"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3200" b="1" dirty="0">
                <a:solidFill>
                  <a:srgbClr val="FFFF00"/>
                </a:solidFill>
                <a:latin typeface="Century Gothic" panose="020B0502020202020204"/>
              </a:rPr>
              <a:t>No.  A complainant does not need to file a formal complaint to request supportive measures or engage in mediation.  Mediation is an option in certain situations and can be done in lieu of going through the grievance process.   </a:t>
            </a:r>
          </a:p>
          <a:p>
            <a:pPr marL="0" lvl="0" indent="0" algn="ctr">
              <a:buNone/>
            </a:pPr>
            <a:endParaRPr lang="en-US" dirty="0"/>
          </a:p>
          <a:p>
            <a:pPr marL="0" indent="0">
              <a:buNone/>
            </a:pPr>
            <a:endParaRPr lang="en-US" b="1" dirty="0"/>
          </a:p>
          <a:p>
            <a:pPr lvl="0"/>
            <a:endParaRPr lang="en-US" dirty="0"/>
          </a:p>
          <a:p>
            <a:endParaRPr lang="en-US" dirty="0"/>
          </a:p>
        </p:txBody>
      </p:sp>
    </p:spTree>
    <p:extLst>
      <p:ext uri="{BB962C8B-B14F-4D97-AF65-F5344CB8AC3E}">
        <p14:creationId xmlns:p14="http://schemas.microsoft.com/office/powerpoint/2010/main" val="1075255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Interim/supportive measures </a:t>
            </a:r>
          </a:p>
        </p:txBody>
      </p:sp>
      <p:sp>
        <p:nvSpPr>
          <p:cNvPr id="3" name="Content Placeholder 2"/>
          <p:cNvSpPr>
            <a:spLocks noGrp="1"/>
          </p:cNvSpPr>
          <p:nvPr>
            <p:ph idx="1"/>
          </p:nvPr>
        </p:nvSpPr>
        <p:spPr/>
        <p:txBody>
          <a:bodyPr>
            <a:normAutofit lnSpcReduction="10000"/>
          </a:bodyPr>
          <a:lstStyle/>
          <a:p>
            <a:pPr marL="0" lvl="0" indent="0" algn="ctr">
              <a:buNone/>
            </a:pPr>
            <a:endParaRPr lang="en-US" dirty="0"/>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Campus escort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No Contact Order</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On-campus housing accommodations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Counseling services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Medical services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Class accommodations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Ban from campus/on-campus housing </a:t>
            </a:r>
          </a:p>
          <a:p>
            <a:pPr marL="0" indent="0">
              <a:buNone/>
            </a:pPr>
            <a:endParaRPr lang="en-US" b="1" dirty="0"/>
          </a:p>
          <a:p>
            <a:pPr lvl="0"/>
            <a:endParaRPr lang="en-US" dirty="0"/>
          </a:p>
          <a:p>
            <a:endParaRPr lang="en-US" dirty="0"/>
          </a:p>
        </p:txBody>
      </p:sp>
    </p:spTree>
    <p:extLst>
      <p:ext uri="{BB962C8B-B14F-4D97-AF65-F5344CB8AC3E}">
        <p14:creationId xmlns:p14="http://schemas.microsoft.com/office/powerpoint/2010/main" val="2725603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What is title ix?</a:t>
            </a:r>
          </a:p>
        </p:txBody>
      </p:sp>
      <p:pic>
        <p:nvPicPr>
          <p:cNvPr id="4" name="Picture Placeholder 4" descr="Strengthen, Not Dismantle, &lt;strong&gt;Title IX&lt;/strong&gt; – Gender Policy Repor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153" y="1916935"/>
            <a:ext cx="4643551" cy="4072704"/>
          </a:xfrm>
        </p:spPr>
      </p:pic>
      <p:sp>
        <p:nvSpPr>
          <p:cNvPr id="5" name="Text Placeholder 4"/>
          <p:cNvSpPr>
            <a:spLocks noGrp="1"/>
          </p:cNvSpPr>
          <p:nvPr>
            <p:ph type="body" sz="half" idx="2"/>
          </p:nvPr>
        </p:nvSpPr>
        <p:spPr>
          <a:xfrm>
            <a:off x="6863508" y="1916934"/>
            <a:ext cx="4968607" cy="4153359"/>
          </a:xfrm>
        </p:spPr>
        <p:txBody>
          <a:bodyPr>
            <a:normAutofit/>
          </a:bodyPr>
          <a:lstStyle/>
          <a:p>
            <a:r>
              <a:rPr lang="en-US" sz="2400" b="1" dirty="0"/>
              <a:t>Title IX of the Education Amendments of 1972 is a federal civil rights law that prohibits discrimination on the basis of sex (and gender) on a University campus in its educational programs and activities when the University is federally funded.</a:t>
            </a:r>
          </a:p>
          <a:p>
            <a:r>
              <a:rPr lang="en-US" sz="2400" b="1" dirty="0"/>
              <a:t>Title IX protects against sex discrimination and sexual harassment.</a:t>
            </a:r>
          </a:p>
          <a:p>
            <a:endParaRPr lang="en-US" dirty="0"/>
          </a:p>
        </p:txBody>
      </p:sp>
    </p:spTree>
    <p:extLst>
      <p:ext uri="{BB962C8B-B14F-4D97-AF65-F5344CB8AC3E}">
        <p14:creationId xmlns:p14="http://schemas.microsoft.com/office/powerpoint/2010/main" val="4066501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Interim/supportive measures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5400" b="1" dirty="0"/>
              <a:t>Before a formal complaint is filed </a:t>
            </a:r>
          </a:p>
          <a:p>
            <a:pPr>
              <a:buFont typeface="Wingdings" panose="05000000000000000000" pitchFamily="2" charset="2"/>
              <a:buChar char="§"/>
            </a:pPr>
            <a:r>
              <a:rPr lang="en-US" sz="5400" b="1" dirty="0"/>
              <a:t>After a complaint is filed</a:t>
            </a:r>
          </a:p>
          <a:p>
            <a:pPr>
              <a:buFont typeface="Wingdings" panose="05000000000000000000" pitchFamily="2" charset="2"/>
              <a:buChar char="§"/>
            </a:pPr>
            <a:r>
              <a:rPr lang="en-US" sz="5400" b="1" dirty="0"/>
              <a:t>No complaint is filed </a:t>
            </a:r>
          </a:p>
          <a:p>
            <a:pPr lvl="0"/>
            <a:endParaRPr lang="en-US" dirty="0"/>
          </a:p>
          <a:p>
            <a:endParaRPr lang="en-US" dirty="0"/>
          </a:p>
        </p:txBody>
      </p:sp>
    </p:spTree>
    <p:extLst>
      <p:ext uri="{BB962C8B-B14F-4D97-AF65-F5344CB8AC3E}">
        <p14:creationId xmlns:p14="http://schemas.microsoft.com/office/powerpoint/2010/main" val="1829976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Investigations and the grievance process: accused party/respondent</a:t>
            </a:r>
            <a:endParaRPr lang="en-US" dirty="0"/>
          </a:p>
        </p:txBody>
      </p:sp>
      <p:sp>
        <p:nvSpPr>
          <p:cNvPr id="3" name="Content Placeholder 2"/>
          <p:cNvSpPr>
            <a:spLocks noGrp="1"/>
          </p:cNvSpPr>
          <p:nvPr>
            <p:ph idx="1"/>
          </p:nvPr>
        </p:nvSpPr>
        <p:spPr>
          <a:xfrm>
            <a:off x="683045" y="2096064"/>
            <a:ext cx="10961783" cy="4359820"/>
          </a:xfrm>
        </p:spPr>
        <p:txBody>
          <a:bodyPr>
            <a:normAutofit/>
          </a:bodyPr>
          <a:lstStyle/>
          <a:p>
            <a:pPr marL="0" indent="0">
              <a:buNone/>
            </a:pPr>
            <a:r>
              <a:rPr lang="en-US" sz="3600" b="1" cap="all" dirty="0">
                <a:ln w="3175" cmpd="sng">
                  <a:noFill/>
                </a:ln>
                <a:solidFill>
                  <a:prstClr val="white"/>
                </a:solidFill>
                <a:latin typeface="Century Gothic" panose="020B0502020202020204"/>
                <a:ea typeface="+mj-ea"/>
                <a:cs typeface="+mj-cs"/>
              </a:rPr>
              <a:t>Knowledge of title ix violation:</a:t>
            </a:r>
          </a:p>
          <a:p>
            <a:pPr>
              <a:buFont typeface="Wingdings" panose="05000000000000000000" pitchFamily="2" charset="2"/>
              <a:buChar char="§"/>
            </a:pPr>
            <a:r>
              <a:rPr lang="en-US" sz="3200" b="1" dirty="0">
                <a:solidFill>
                  <a:srgbClr val="FFFF00"/>
                </a:solidFill>
                <a:latin typeface="Century Gothic" panose="020B0502020202020204"/>
              </a:rPr>
              <a:t>Respondents will receive notice of the pending allegations filed against them.</a:t>
            </a:r>
          </a:p>
          <a:p>
            <a:pPr>
              <a:buFont typeface="Wingdings" panose="05000000000000000000" pitchFamily="2" charset="2"/>
              <a:buChar char="§"/>
            </a:pPr>
            <a:r>
              <a:rPr lang="en-US" sz="3200" b="1" dirty="0">
                <a:solidFill>
                  <a:srgbClr val="FFFF00"/>
                </a:solidFill>
                <a:latin typeface="Century Gothic" panose="020B0502020202020204"/>
              </a:rPr>
              <a:t>The notice will also inform the Respondent of his/her right to have an advisor present when speaking with Title IX.</a:t>
            </a:r>
          </a:p>
          <a:p>
            <a:pPr>
              <a:buFont typeface="Wingdings" panose="05000000000000000000" pitchFamily="2" charset="2"/>
              <a:buChar char="§"/>
            </a:pPr>
            <a:r>
              <a:rPr lang="en-US" sz="3200" b="1" dirty="0">
                <a:solidFill>
                  <a:srgbClr val="FFFF00"/>
                </a:solidFill>
                <a:latin typeface="Century Gothic" panose="020B0502020202020204"/>
              </a:rPr>
              <a:t>The notice will state that retaliation is prohibited.</a:t>
            </a:r>
            <a:r>
              <a:rPr lang="en-US" dirty="0"/>
              <a:t/>
            </a:r>
            <a:br>
              <a:rPr lang="en-US" dirty="0"/>
            </a:br>
            <a:endParaRPr lang="en-US" dirty="0"/>
          </a:p>
        </p:txBody>
      </p:sp>
    </p:spTree>
    <p:extLst>
      <p:ext uri="{BB962C8B-B14F-4D97-AF65-F5344CB8AC3E}">
        <p14:creationId xmlns:p14="http://schemas.microsoft.com/office/powerpoint/2010/main" val="3701426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Investigations and the grievance process</a:t>
            </a:r>
            <a:endParaRPr lang="en-US" dirty="0"/>
          </a:p>
        </p:txBody>
      </p:sp>
      <p:sp>
        <p:nvSpPr>
          <p:cNvPr id="3" name="Content Placeholder 2"/>
          <p:cNvSpPr>
            <a:spLocks noGrp="1"/>
          </p:cNvSpPr>
          <p:nvPr>
            <p:ph idx="1"/>
          </p:nvPr>
        </p:nvSpPr>
        <p:spPr>
          <a:xfrm>
            <a:off x="683045" y="2096064"/>
            <a:ext cx="10961783" cy="4359820"/>
          </a:xfrm>
        </p:spPr>
        <p:txBody>
          <a:bodyPr>
            <a:normAutofit lnSpcReduction="10000"/>
          </a:bodyPr>
          <a:lstStyle/>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v"/>
            </a:pPr>
            <a:r>
              <a:rPr lang="en-US" sz="3200" b="1" dirty="0">
                <a:solidFill>
                  <a:srgbClr val="FFFF00"/>
                </a:solidFill>
                <a:latin typeface="Century Gothic" panose="020B0502020202020204"/>
              </a:rPr>
              <a:t>Both Respondent and Complainant </a:t>
            </a:r>
            <a:r>
              <a:rPr lang="en-US" sz="3200" b="1" dirty="0" smtClean="0">
                <a:solidFill>
                  <a:srgbClr val="FFFF00"/>
                </a:solidFill>
                <a:latin typeface="Century Gothic" panose="020B0502020202020204"/>
              </a:rPr>
              <a:t>must have an </a:t>
            </a:r>
            <a:r>
              <a:rPr lang="en-US" sz="3200" b="1" dirty="0">
                <a:solidFill>
                  <a:srgbClr val="FFFF00"/>
                </a:solidFill>
                <a:latin typeface="Century Gothic" panose="020B0502020202020204"/>
              </a:rPr>
              <a:t>advisor </a:t>
            </a:r>
            <a:r>
              <a:rPr lang="en-US" sz="3200" b="1" dirty="0" smtClean="0">
                <a:solidFill>
                  <a:srgbClr val="FFFF00"/>
                </a:solidFill>
                <a:latin typeface="Century Gothic" panose="020B0502020202020204"/>
              </a:rPr>
              <a:t>present during </a:t>
            </a:r>
            <a:r>
              <a:rPr lang="en-US" sz="3200" b="1" dirty="0">
                <a:solidFill>
                  <a:srgbClr val="FFFF00"/>
                </a:solidFill>
                <a:latin typeface="Century Gothic" panose="020B0502020202020204"/>
              </a:rPr>
              <a:t>the hearing for cross-examination.</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v"/>
            </a:pPr>
            <a:r>
              <a:rPr lang="en-US" sz="3200" b="1" dirty="0">
                <a:solidFill>
                  <a:srgbClr val="FFFF00"/>
                </a:solidFill>
                <a:latin typeface="Century Gothic" panose="020B0502020202020204"/>
              </a:rPr>
              <a:t>Standard of Proof – Preponderance of the Evidence. </a:t>
            </a:r>
          </a:p>
          <a:p>
            <a:pPr marL="342900" indent="-342900" defTabSz="457200" fontAlgn="auto">
              <a:lnSpc>
                <a:spcPct val="100000"/>
              </a:lnSpc>
              <a:spcBef>
                <a:spcPct val="20000"/>
              </a:spcBef>
              <a:spcAft>
                <a:spcPts val="600"/>
              </a:spcAft>
              <a:buClr>
                <a:prstClr val="white"/>
              </a:buClr>
              <a:buSzPct val="80000"/>
              <a:buFont typeface="Wingdings" panose="05000000000000000000" pitchFamily="2" charset="2"/>
              <a:buChar char="v"/>
            </a:pPr>
            <a:r>
              <a:rPr lang="en-US" sz="3200" b="1" dirty="0">
                <a:solidFill>
                  <a:srgbClr val="FFFF00"/>
                </a:solidFill>
                <a:latin typeface="Century Gothic" panose="020B0502020202020204" pitchFamily="34" charset="0"/>
              </a:rPr>
              <a:t>The Title IX Coordinator works closely with Student Affairs, Academic Affairs, Human Resources, Campus Police and other University offices when required. </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v"/>
            </a:pPr>
            <a:endParaRPr lang="en-US" sz="2800" b="1" dirty="0">
              <a:solidFill>
                <a:srgbClr val="FFFF00"/>
              </a:solidFill>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1073868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6000" b="1" dirty="0" smtClean="0"/>
              <a:t>scenario # 3:</a:t>
            </a:r>
            <a:endParaRPr lang="en-US" sz="6000" dirty="0"/>
          </a:p>
        </p:txBody>
      </p:sp>
      <p:sp>
        <p:nvSpPr>
          <p:cNvPr id="3" name="Content Placeholder 2"/>
          <p:cNvSpPr>
            <a:spLocks noGrp="1"/>
          </p:cNvSpPr>
          <p:nvPr>
            <p:ph idx="1"/>
          </p:nvPr>
        </p:nvSpPr>
        <p:spPr>
          <a:xfrm>
            <a:off x="683045" y="2096064"/>
            <a:ext cx="10961783" cy="4359820"/>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3200" b="1" dirty="0">
                <a:solidFill>
                  <a:prstClr val="white">
                    <a:lumMod val="95000"/>
                  </a:prstClr>
                </a:solidFill>
                <a:latin typeface="Century Gothic" panose="020B0502020202020204"/>
              </a:rPr>
              <a:t>On March 1</a:t>
            </a:r>
            <a:r>
              <a:rPr lang="en-US" sz="3200" b="1" baseline="30000" dirty="0">
                <a:solidFill>
                  <a:prstClr val="white">
                    <a:lumMod val="95000"/>
                  </a:prstClr>
                </a:solidFill>
                <a:latin typeface="Century Gothic" panose="020B0502020202020204"/>
              </a:rPr>
              <a:t>st</a:t>
            </a:r>
            <a:r>
              <a:rPr lang="en-US" sz="3200" b="1" dirty="0">
                <a:solidFill>
                  <a:prstClr val="white">
                    <a:lumMod val="95000"/>
                  </a:prstClr>
                </a:solidFill>
                <a:latin typeface="Century Gothic" panose="020B0502020202020204"/>
              </a:rPr>
              <a:t>, Jane Doe, a first year student, sets up a time to meet with Coach James to discuss ways she can be a better athlete.  Upon arriving for the appointment, Coach James can see that Jane Doe is very upset and looks exhausted.  Coach James asks if everything is ok and Jane Doe asks if she can close the door.  Coach James gets up, closes the door, sits back down and Jane Doe blurts out:   </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2764550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6000" b="1" dirty="0" smtClean="0"/>
              <a:t>scenario # 3 (cont.):</a:t>
            </a:r>
            <a:endParaRPr lang="en-US" sz="6000" dirty="0"/>
          </a:p>
        </p:txBody>
      </p:sp>
      <p:sp>
        <p:nvSpPr>
          <p:cNvPr id="3" name="Content Placeholder 2"/>
          <p:cNvSpPr>
            <a:spLocks noGrp="1"/>
          </p:cNvSpPr>
          <p:nvPr>
            <p:ph idx="1"/>
          </p:nvPr>
        </p:nvSpPr>
        <p:spPr>
          <a:xfrm>
            <a:off x="683045" y="2096064"/>
            <a:ext cx="10961783" cy="4359820"/>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3200" b="1" dirty="0">
                <a:solidFill>
                  <a:prstClr val="white">
                    <a:lumMod val="95000"/>
                  </a:prstClr>
                </a:solidFill>
                <a:latin typeface="Century Gothic" panose="020B0502020202020204"/>
              </a:rPr>
              <a:t>“ I think I was raped last weekend in my dorm room by another student named John.”</a:t>
            </a:r>
          </a:p>
          <a:p>
            <a:pPr marL="0" lvl="0" indent="0" defTabSz="457200" fontAlgn="auto">
              <a:lnSpc>
                <a:spcPct val="100000"/>
              </a:lnSpc>
              <a:spcBef>
                <a:spcPct val="20000"/>
              </a:spcBef>
              <a:spcAft>
                <a:spcPts val="600"/>
              </a:spcAft>
              <a:buClr>
                <a:prstClr val="white"/>
              </a:buClr>
              <a:buSzPct val="80000"/>
              <a:buNone/>
            </a:pPr>
            <a:endParaRPr lang="en-US" sz="3200" b="1" dirty="0">
              <a:solidFill>
                <a:prstClr val="white">
                  <a:lumMod val="95000"/>
                </a:prstClr>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3200" b="1" dirty="0">
                <a:solidFill>
                  <a:prstClr val="white">
                    <a:lumMod val="95000"/>
                  </a:prstClr>
                </a:solidFill>
                <a:latin typeface="Century Gothic" panose="020B0502020202020204"/>
              </a:rPr>
              <a:t>What should Coach James do next?</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131652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Investigations and the grievance process: points to remember </a:t>
            </a:r>
            <a:endParaRPr lang="en-US" dirty="0"/>
          </a:p>
        </p:txBody>
      </p:sp>
      <p:sp>
        <p:nvSpPr>
          <p:cNvPr id="3" name="Content Placeholder 2"/>
          <p:cNvSpPr>
            <a:spLocks noGrp="1"/>
          </p:cNvSpPr>
          <p:nvPr>
            <p:ph idx="1"/>
          </p:nvPr>
        </p:nvSpPr>
        <p:spPr>
          <a:xfrm>
            <a:off x="683045" y="2096064"/>
            <a:ext cx="10961783" cy="4359820"/>
          </a:xfrm>
        </p:spPr>
        <p:txBody>
          <a:bodyPr>
            <a:normAutofit fontScale="92500"/>
          </a:bodyPr>
          <a:lstStyle/>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The University is committed to ensuring a community that is safe for all who study, live, work, and visit here.</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Please report incidents of sex discrimination, sexual harassment or sexual violence.</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Though it may be difficult, immediate reporting allows for the best possible efforts to support the complainant, investigate the claims, and to prevent a recurrence.</a:t>
            </a:r>
          </a:p>
          <a:p>
            <a:pPr marL="0" indent="0">
              <a:buNone/>
            </a:pPr>
            <a:endParaRPr lang="en-US" dirty="0"/>
          </a:p>
        </p:txBody>
      </p:sp>
    </p:spTree>
    <p:extLst>
      <p:ext uri="{BB962C8B-B14F-4D97-AF65-F5344CB8AC3E}">
        <p14:creationId xmlns:p14="http://schemas.microsoft.com/office/powerpoint/2010/main" val="1406207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title ix</a:t>
            </a:r>
            <a:endParaRPr lang="en-US" dirty="0"/>
          </a:p>
        </p:txBody>
      </p:sp>
      <p:sp>
        <p:nvSpPr>
          <p:cNvPr id="3" name="Content Placeholder 2"/>
          <p:cNvSpPr>
            <a:spLocks noGrp="1"/>
          </p:cNvSpPr>
          <p:nvPr>
            <p:ph idx="1"/>
          </p:nvPr>
        </p:nvSpPr>
        <p:spPr>
          <a:xfrm>
            <a:off x="683045" y="2096064"/>
            <a:ext cx="10961783" cy="4359820"/>
          </a:xfrm>
        </p:spPr>
        <p:txBody>
          <a:bodyPr>
            <a:normAutofit lnSpcReduction="10000"/>
          </a:bodyPr>
          <a:lstStyle/>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General Counsel:  Edward Watson, 601-979-3950</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Arial Black" panose="020B0A04020102020204" pitchFamily="34" charset="0"/>
            </a:endParaRP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Title IX Coordinator: LaShundra Jackson-Winters, 601-979-6804</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Arial Black" panose="020B0A04020102020204" pitchFamily="34" charset="0"/>
            </a:endParaRP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Title IX Investigator:  Bryant Guy, 601-979-1315 </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Arial Black" panose="020B0A04020102020204" pitchFamily="34" charset="0"/>
            </a:endParaRP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Title IX Cell Phone:  601- 927-4766</a:t>
            </a:r>
          </a:p>
          <a:p>
            <a:pPr marL="0" indent="0">
              <a:buNone/>
            </a:pPr>
            <a:endParaRPr lang="en-US" dirty="0"/>
          </a:p>
        </p:txBody>
      </p:sp>
    </p:spTree>
    <p:extLst>
      <p:ext uri="{BB962C8B-B14F-4D97-AF65-F5344CB8AC3E}">
        <p14:creationId xmlns:p14="http://schemas.microsoft.com/office/powerpoint/2010/main" val="3389591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title ix</a:t>
            </a:r>
            <a:endParaRPr lang="en-US" dirty="0"/>
          </a:p>
        </p:txBody>
      </p:sp>
      <p:sp>
        <p:nvSpPr>
          <p:cNvPr id="3" name="Content Placeholder 2"/>
          <p:cNvSpPr>
            <a:spLocks noGrp="1"/>
          </p:cNvSpPr>
          <p:nvPr>
            <p:ph idx="1"/>
          </p:nvPr>
        </p:nvSpPr>
        <p:spPr>
          <a:xfrm>
            <a:off x="683045" y="2577946"/>
            <a:ext cx="10961783" cy="3877937"/>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5400" b="1" dirty="0">
                <a:solidFill>
                  <a:srgbClr val="FFFF00"/>
                </a:solidFill>
                <a:latin typeface="Century Gothic" panose="020B0502020202020204"/>
              </a:rPr>
              <a:t>Information regarding Title IX and the Title IX process can be found on the JSU website @ </a:t>
            </a:r>
            <a:r>
              <a:rPr lang="en-US" sz="5400" dirty="0">
                <a:highlight>
                  <a:srgbClr val="FFFF00"/>
                </a:highlight>
                <a:latin typeface="Arial" panose="020B0604020202020204" pitchFamily="34" charset="0"/>
                <a:hlinkClick r:id="rId2"/>
              </a:rPr>
              <a:t>https://www.jsums.edu/titleix/</a:t>
            </a:r>
            <a:endParaRPr lang="en-US" sz="5400" b="1" dirty="0">
              <a:highlight>
                <a:srgbClr val="FFFF00"/>
              </a:highlight>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3360907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title ix</a:t>
            </a:r>
            <a:endParaRPr lang="en-US" dirty="0"/>
          </a:p>
        </p:txBody>
      </p:sp>
      <p:pic>
        <p:nvPicPr>
          <p:cNvPr id="5" name="Content Placeholder 4">
            <a:extLst>
              <a:ext uri="{FF2B5EF4-FFF2-40B4-BE49-F238E27FC236}">
                <a16:creationId xmlns:a16="http://schemas.microsoft.com/office/drawing/2014/main" id="{EF1B9841-9FEB-F99D-5182-A582139893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5541" y="1615324"/>
            <a:ext cx="5100918" cy="5100918"/>
          </a:xfrm>
        </p:spPr>
      </p:pic>
    </p:spTree>
    <p:extLst>
      <p:ext uri="{BB962C8B-B14F-4D97-AF65-F5344CB8AC3E}">
        <p14:creationId xmlns:p14="http://schemas.microsoft.com/office/powerpoint/2010/main" val="571294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a:t>
            </a:r>
            <a:br>
              <a:rPr lang="en-US" sz="3200" b="1" dirty="0"/>
            </a:br>
            <a:r>
              <a:rPr lang="en-US" sz="3200" b="1" dirty="0"/>
              <a:t>additional resources</a:t>
            </a:r>
            <a:endParaRPr lang="en-US" dirty="0"/>
          </a:p>
        </p:txBody>
      </p:sp>
      <p:sp>
        <p:nvSpPr>
          <p:cNvPr id="3" name="Content Placeholder 2"/>
          <p:cNvSpPr>
            <a:spLocks noGrp="1"/>
          </p:cNvSpPr>
          <p:nvPr>
            <p:ph idx="1"/>
          </p:nvPr>
        </p:nvSpPr>
        <p:spPr>
          <a:xfrm>
            <a:off x="683045" y="2016088"/>
            <a:ext cx="10961783" cy="4439796"/>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2400" b="1" u="sng" dirty="0">
                <a:solidFill>
                  <a:srgbClr val="FFFF00"/>
                </a:solidFill>
                <a:latin typeface="Century Gothic" panose="020B0502020202020204"/>
              </a:rPr>
              <a:t>Jackson State University Department of Public Safety</a:t>
            </a:r>
          </a:p>
          <a:p>
            <a:pPr marL="0" lvl="0" indent="0" defTabSz="457200" fontAlgn="auto">
              <a:lnSpc>
                <a:spcPct val="100000"/>
              </a:lnSpc>
              <a:spcBef>
                <a:spcPct val="20000"/>
              </a:spcBef>
              <a:spcAft>
                <a:spcPts val="600"/>
              </a:spcAft>
              <a:buClr>
                <a:prstClr val="white"/>
              </a:buClr>
              <a:buSzPct val="80000"/>
              <a:buNone/>
            </a:pPr>
            <a:r>
              <a:rPr lang="en-US" sz="2400" b="1" dirty="0">
                <a:solidFill>
                  <a:srgbClr val="FFFF00"/>
                </a:solidFill>
                <a:latin typeface="Century Gothic" panose="020B0502020202020204"/>
              </a:rPr>
              <a:t>(601) 979-2580</a:t>
            </a:r>
          </a:p>
          <a:p>
            <a:pPr marL="0" lvl="0" indent="0" defTabSz="457200" fontAlgn="auto">
              <a:lnSpc>
                <a:spcPct val="100000"/>
              </a:lnSpc>
              <a:spcBef>
                <a:spcPct val="20000"/>
              </a:spcBef>
              <a:spcAft>
                <a:spcPts val="600"/>
              </a:spcAft>
              <a:buClr>
                <a:prstClr val="white"/>
              </a:buClr>
              <a:buSzPct val="80000"/>
              <a:buNone/>
            </a:pPr>
            <a:endParaRPr lang="en-US" sz="2400"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400" b="1" u="sng" dirty="0">
                <a:solidFill>
                  <a:srgbClr val="FFFF00"/>
                </a:solidFill>
                <a:latin typeface="Century Gothic" panose="020B0502020202020204"/>
              </a:rPr>
              <a:t>Latasha Norman Counseling </a:t>
            </a:r>
            <a:r>
              <a:rPr lang="en-US" sz="2400" b="1" u="sng" dirty="0" smtClean="0">
                <a:solidFill>
                  <a:srgbClr val="FFFF00"/>
                </a:solidFill>
                <a:latin typeface="Century Gothic" panose="020B0502020202020204"/>
              </a:rPr>
              <a:t>Center</a:t>
            </a:r>
            <a:r>
              <a:rPr lang="en-US" sz="2400" b="1" dirty="0">
                <a:solidFill>
                  <a:srgbClr val="FFFF00"/>
                </a:solidFill>
                <a:latin typeface="Century Gothic" panose="020B0502020202020204"/>
              </a:rPr>
              <a:t>		</a:t>
            </a:r>
            <a:r>
              <a:rPr lang="en-US" sz="2400" b="1" u="sng" dirty="0">
                <a:solidFill>
                  <a:srgbClr val="FFFF00"/>
                </a:solidFill>
                <a:latin typeface="Century Gothic" panose="020B0502020202020204"/>
              </a:rPr>
              <a:t>Applied Psychological </a:t>
            </a:r>
            <a:r>
              <a:rPr lang="en-US" sz="2400" b="1" u="sng">
                <a:solidFill>
                  <a:srgbClr val="FFFF00"/>
                </a:solidFill>
                <a:latin typeface="Century Gothic" panose="020B0502020202020204"/>
              </a:rPr>
              <a:t>Services </a:t>
            </a:r>
            <a:endParaRPr lang="en-US" sz="2400" b="1" smtClean="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400" b="1" dirty="0" smtClean="0">
                <a:solidFill>
                  <a:srgbClr val="FFFF00"/>
                </a:solidFill>
                <a:latin typeface="Century Gothic" panose="020B0502020202020204"/>
              </a:rPr>
              <a:t>(</a:t>
            </a:r>
            <a:r>
              <a:rPr lang="en-US" sz="2400" b="1" dirty="0">
                <a:solidFill>
                  <a:srgbClr val="FFFF00"/>
                </a:solidFill>
                <a:latin typeface="Century Gothic" panose="020B0502020202020204"/>
              </a:rPr>
              <a:t>601) 979-0374									(601) 979-3381</a:t>
            </a:r>
          </a:p>
          <a:p>
            <a:pPr marL="0" indent="0">
              <a:buNone/>
            </a:pPr>
            <a:endParaRPr lang="en-US" dirty="0"/>
          </a:p>
        </p:txBody>
      </p:sp>
    </p:spTree>
    <p:extLst>
      <p:ext uri="{BB962C8B-B14F-4D97-AF65-F5344CB8AC3E}">
        <p14:creationId xmlns:p14="http://schemas.microsoft.com/office/powerpoint/2010/main" val="2326944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Gill Sans MT"/>
              </a:rPr>
              <a:t>NCAA Board of Governors Policy on Campus Sexual </a:t>
            </a:r>
            <a:r>
              <a:rPr lang="en-US" sz="3600" b="1" dirty="0" smtClean="0">
                <a:solidFill>
                  <a:srgbClr val="FF0000"/>
                </a:solidFill>
                <a:latin typeface="Gill Sans MT"/>
              </a:rPr>
              <a:t>misconduct</a:t>
            </a:r>
            <a:endParaRPr lang="en-US" dirty="0"/>
          </a:p>
        </p:txBody>
      </p:sp>
      <p:sp>
        <p:nvSpPr>
          <p:cNvPr id="3" name="Content Placeholder 2"/>
          <p:cNvSpPr>
            <a:spLocks noGrp="1"/>
          </p:cNvSpPr>
          <p:nvPr>
            <p:ph idx="1"/>
          </p:nvPr>
        </p:nvSpPr>
        <p:spPr/>
        <p:txBody>
          <a:bodyPr/>
          <a:lstStyle/>
          <a:p>
            <a:r>
              <a:rPr lang="en-US" dirty="0"/>
              <a:t>Sexual discrimination, sexual harassment, and sexual and interpersonal violence violate human decency and the NCAA's core values:</a:t>
            </a:r>
          </a:p>
          <a:p>
            <a:endParaRPr lang="en-US" dirty="0"/>
          </a:p>
          <a:p>
            <a:r>
              <a:rPr lang="en-US" dirty="0"/>
              <a:t>Well-being</a:t>
            </a:r>
          </a:p>
          <a:p>
            <a:r>
              <a:rPr lang="en-US" dirty="0"/>
              <a:t>Fairness</a:t>
            </a:r>
          </a:p>
          <a:p>
            <a:r>
              <a:rPr lang="en-US" dirty="0"/>
              <a:t>Integrity </a:t>
            </a:r>
          </a:p>
          <a:p>
            <a:r>
              <a:rPr lang="en-US" dirty="0"/>
              <a:t>Teamwork</a:t>
            </a:r>
          </a:p>
          <a:p>
            <a:pPr marL="0" indent="0">
              <a:buNone/>
            </a:pP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descr="A whistle hanging on a wall">
            <a:extLst>
              <a:ext uri="{FF2B5EF4-FFF2-40B4-BE49-F238E27FC236}">
                <a16:creationId xmlns:a16="http://schemas.microsoft.com/office/drawing/2014/main" id="{E6FF166A-8B95-DA79-958F-1BFC6C13045A}"/>
              </a:ext>
            </a:extLst>
          </p:cNvPr>
          <p:cNvPicPr>
            <a:picLocks noChangeAspect="1"/>
          </p:cNvPicPr>
          <p:nvPr/>
        </p:nvPicPr>
        <p:blipFill rotWithShape="1">
          <a:blip r:embed="rId2"/>
          <a:srcRect t="7972" b="7758"/>
          <a:stretch/>
        </p:blipFill>
        <p:spPr>
          <a:xfrm>
            <a:off x="7856757" y="2147489"/>
            <a:ext cx="3331196" cy="3432318"/>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55673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Sex discrimination</a:t>
            </a:r>
            <a:br>
              <a:rPr lang="en-US" smtClean="0"/>
            </a:br>
            <a:r>
              <a:rPr lang="en-US" smtClean="0"/>
              <a:t>Gender equity</a:t>
            </a:r>
            <a:endParaRPr lang="en-US" dirty="0"/>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3338110" y="1350962"/>
            <a:ext cx="5794873" cy="5527677"/>
            <a:chOff x="0" y="0"/>
            <a:chExt cx="5631129" cy="5527964"/>
          </a:xfrm>
        </p:grpSpPr>
        <p:sp>
          <p:nvSpPr>
            <p:cNvPr id="5" name="Shape 875"/>
            <p:cNvSpPr/>
            <p:nvPr/>
          </p:nvSpPr>
          <p:spPr>
            <a:xfrm>
              <a:off x="1717504" y="2079848"/>
              <a:ext cx="2137766" cy="1458347"/>
            </a:xfrm>
            <a:custGeom>
              <a:avLst/>
              <a:gdLst/>
              <a:ahLst/>
              <a:cxnLst/>
              <a:rect l="0" t="0" r="0" b="0"/>
              <a:pathLst>
                <a:path w="2137766" h="1458347">
                  <a:moveTo>
                    <a:pt x="243063" y="0"/>
                  </a:moveTo>
                  <a:lnTo>
                    <a:pt x="1894703" y="0"/>
                  </a:lnTo>
                  <a:cubicBezTo>
                    <a:pt x="2028943" y="0"/>
                    <a:pt x="2137766" y="108824"/>
                    <a:pt x="2137766" y="243064"/>
                  </a:cubicBezTo>
                  <a:lnTo>
                    <a:pt x="2137766" y="1215284"/>
                  </a:lnTo>
                  <a:cubicBezTo>
                    <a:pt x="2137766" y="1349525"/>
                    <a:pt x="2028943" y="1458347"/>
                    <a:pt x="1894703" y="1458347"/>
                  </a:cubicBezTo>
                  <a:lnTo>
                    <a:pt x="243063" y="1458347"/>
                  </a:lnTo>
                  <a:cubicBezTo>
                    <a:pt x="108822" y="1458347"/>
                    <a:pt x="0" y="1349525"/>
                    <a:pt x="0" y="1215284"/>
                  </a:cubicBezTo>
                  <a:lnTo>
                    <a:pt x="0" y="243064"/>
                  </a:lnTo>
                  <a:cubicBezTo>
                    <a:pt x="0" y="108824"/>
                    <a:pt x="108822" y="0"/>
                    <a:pt x="243063" y="0"/>
                  </a:cubicBezTo>
                  <a:close/>
                </a:path>
              </a:pathLst>
            </a:custGeom>
            <a:solidFill>
              <a:srgbClr val="2B2E34"/>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hape 876"/>
            <p:cNvSpPr/>
            <p:nvPr/>
          </p:nvSpPr>
          <p:spPr>
            <a:xfrm>
              <a:off x="1717504" y="2079848"/>
              <a:ext cx="2137767" cy="1458348"/>
            </a:xfrm>
            <a:custGeom>
              <a:avLst/>
              <a:gdLst/>
              <a:ahLst/>
              <a:cxnLst/>
              <a:rect l="0" t="0" r="0" b="0"/>
              <a:pathLst>
                <a:path w="2137767" h="1458348">
                  <a:moveTo>
                    <a:pt x="0" y="243063"/>
                  </a:moveTo>
                  <a:cubicBezTo>
                    <a:pt x="0" y="108823"/>
                    <a:pt x="108823" y="0"/>
                    <a:pt x="243063" y="0"/>
                  </a:cubicBezTo>
                  <a:lnTo>
                    <a:pt x="1894703" y="0"/>
                  </a:lnTo>
                  <a:cubicBezTo>
                    <a:pt x="2028943" y="0"/>
                    <a:pt x="2137767" y="108823"/>
                    <a:pt x="2137767" y="243063"/>
                  </a:cubicBezTo>
                  <a:lnTo>
                    <a:pt x="2137767" y="1215284"/>
                  </a:lnTo>
                  <a:cubicBezTo>
                    <a:pt x="2137767" y="1349524"/>
                    <a:pt x="2028943" y="1458348"/>
                    <a:pt x="1894703" y="1458348"/>
                  </a:cubicBezTo>
                  <a:lnTo>
                    <a:pt x="243063" y="1458348"/>
                  </a:lnTo>
                  <a:cubicBezTo>
                    <a:pt x="108823" y="1458348"/>
                    <a:pt x="0" y="1349524"/>
                    <a:pt x="0" y="1215284"/>
                  </a:cubicBezTo>
                  <a:close/>
                </a:path>
              </a:pathLst>
            </a:custGeom>
            <a:noFill/>
            <a:ln w="13547"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Rectangle 6"/>
            <p:cNvSpPr/>
            <p:nvPr/>
          </p:nvSpPr>
          <p:spPr>
            <a:xfrm>
              <a:off x="1876423" y="2605779"/>
              <a:ext cx="1275389" cy="25336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500" b="1"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Equivalent</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8" name="Rectangle 7"/>
            <p:cNvSpPr/>
            <p:nvPr/>
          </p:nvSpPr>
          <p:spPr>
            <a:xfrm>
              <a:off x="2878198" y="2571083"/>
              <a:ext cx="1145818" cy="309283"/>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500" b="1" i="0" u="none" strike="noStrike" kern="0" cap="none" spc="0" normalizeH="0" baseline="0" noProof="0">
                  <a:ln>
                    <a:noFill/>
                  </a:ln>
                  <a:solidFill>
                    <a:srgbClr val="FFFFFF"/>
                  </a:solidFill>
                  <a:effectLst/>
                  <a:uLnTx/>
                  <a:uFillTx/>
                  <a:latin typeface="Calibri" panose="020F0502020204030204" pitchFamily="34" charset="0"/>
                  <a:ea typeface="Calibri" panose="020F0502020204030204" pitchFamily="34" charset="0"/>
                </a:rPr>
                <a:t>Treatment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9" name="Rectangle 8"/>
            <p:cNvSpPr/>
            <p:nvPr/>
          </p:nvSpPr>
          <p:spPr>
            <a:xfrm>
              <a:off x="2026317" y="2787492"/>
              <a:ext cx="2021802" cy="309283"/>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500" b="1" i="0" u="none" strike="noStrike" kern="0" cap="none" spc="0" normalizeH="0" baseline="0" noProof="0">
                  <a:ln>
                    <a:noFill/>
                  </a:ln>
                  <a:solidFill>
                    <a:srgbClr val="FFFFFF"/>
                  </a:solidFill>
                  <a:effectLst/>
                  <a:uLnTx/>
                  <a:uFillTx/>
                  <a:latin typeface="Calibri" panose="020F0502020204030204" pitchFamily="34" charset="0"/>
                  <a:ea typeface="Calibri" panose="020F0502020204030204" pitchFamily="34" charset="0"/>
                </a:rPr>
                <a:t>of Student Athletes</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0" name="Shape 880"/>
            <p:cNvSpPr/>
            <p:nvPr/>
          </p:nvSpPr>
          <p:spPr>
            <a:xfrm>
              <a:off x="2786386" y="1170434"/>
              <a:ext cx="0" cy="909412"/>
            </a:xfrm>
            <a:custGeom>
              <a:avLst/>
              <a:gdLst/>
              <a:ahLst/>
              <a:cxnLst/>
              <a:rect l="0" t="0" r="0" b="0"/>
              <a:pathLst>
                <a:path h="909412">
                  <a:moveTo>
                    <a:pt x="0" y="909412"/>
                  </a:moveTo>
                  <a:lnTo>
                    <a:pt x="0" y="0"/>
                  </a:lnTo>
                </a:path>
              </a:pathLst>
            </a:custGeom>
            <a:noFill/>
            <a:ln w="0"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Shape 881"/>
            <p:cNvSpPr/>
            <p:nvPr/>
          </p:nvSpPr>
          <p:spPr>
            <a:xfrm>
              <a:off x="2201169" y="0"/>
              <a:ext cx="1170436" cy="1170436"/>
            </a:xfrm>
            <a:custGeom>
              <a:avLst/>
              <a:gdLst/>
              <a:ahLst/>
              <a:cxnLst/>
              <a:rect l="0" t="0" r="0" b="0"/>
              <a:pathLst>
                <a:path w="1170436" h="1170436">
                  <a:moveTo>
                    <a:pt x="585217" y="0"/>
                  </a:moveTo>
                  <a:cubicBezTo>
                    <a:pt x="908425" y="0"/>
                    <a:pt x="1170436" y="262011"/>
                    <a:pt x="1170436" y="585217"/>
                  </a:cubicBezTo>
                  <a:cubicBezTo>
                    <a:pt x="1170436" y="908425"/>
                    <a:pt x="908425" y="1170436"/>
                    <a:pt x="585217" y="1170436"/>
                  </a:cubicBezTo>
                  <a:cubicBezTo>
                    <a:pt x="262011" y="1170436"/>
                    <a:pt x="0" y="908425"/>
                    <a:pt x="0" y="585217"/>
                  </a:cubicBezTo>
                  <a:cubicBezTo>
                    <a:pt x="0" y="262011"/>
                    <a:pt x="262011" y="0"/>
                    <a:pt x="585217" y="0"/>
                  </a:cubicBezTo>
                  <a:close/>
                </a:path>
              </a:pathLst>
            </a:custGeom>
            <a:solidFill>
              <a:srgbClr val="5D5D5D"/>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Shape 882"/>
            <p:cNvSpPr/>
            <p:nvPr/>
          </p:nvSpPr>
          <p:spPr>
            <a:xfrm>
              <a:off x="2201169" y="0"/>
              <a:ext cx="1170435" cy="1170435"/>
            </a:xfrm>
            <a:custGeom>
              <a:avLst/>
              <a:gdLst/>
              <a:ahLst/>
              <a:cxnLst/>
              <a:rect l="0" t="0" r="0" b="0"/>
              <a:pathLst>
                <a:path w="1170435" h="1170435">
                  <a:moveTo>
                    <a:pt x="0" y="585218"/>
                  </a:moveTo>
                  <a:cubicBezTo>
                    <a:pt x="0" y="262011"/>
                    <a:pt x="262011" y="0"/>
                    <a:pt x="585218" y="0"/>
                  </a:cubicBezTo>
                  <a:cubicBezTo>
                    <a:pt x="908424" y="0"/>
                    <a:pt x="1170435" y="262011"/>
                    <a:pt x="1170435" y="585218"/>
                  </a:cubicBezTo>
                  <a:cubicBezTo>
                    <a:pt x="1170435" y="908424"/>
                    <a:pt x="908424" y="1170435"/>
                    <a:pt x="585218" y="1170435"/>
                  </a:cubicBezTo>
                  <a:cubicBezTo>
                    <a:pt x="262011" y="1170435"/>
                    <a:pt x="0" y="908424"/>
                    <a:pt x="0" y="585218"/>
                  </a:cubicBezTo>
                  <a:close/>
                </a:path>
              </a:pathLst>
            </a:custGeom>
            <a:noFill/>
            <a:ln w="13547" cap="flat" cmpd="sng" algn="ctr">
              <a:solidFill>
                <a:srgbClr val="FFFFFF"/>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Rectangle 12"/>
            <p:cNvSpPr/>
            <p:nvPr/>
          </p:nvSpPr>
          <p:spPr>
            <a:xfrm>
              <a:off x="2422150" y="408448"/>
              <a:ext cx="1030064" cy="24531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Equipment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4" name="Rectangle 13"/>
            <p:cNvSpPr/>
            <p:nvPr/>
          </p:nvSpPr>
          <p:spPr>
            <a:xfrm>
              <a:off x="2424861" y="573038"/>
              <a:ext cx="970776"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&amp; Supplies</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5" name="Shape 885"/>
            <p:cNvSpPr/>
            <p:nvPr/>
          </p:nvSpPr>
          <p:spPr>
            <a:xfrm>
              <a:off x="3215566" y="1430555"/>
              <a:ext cx="456709" cy="710652"/>
            </a:xfrm>
            <a:custGeom>
              <a:avLst/>
              <a:gdLst/>
              <a:ahLst/>
              <a:cxnLst/>
              <a:rect l="0" t="0" r="0" b="0"/>
              <a:pathLst>
                <a:path w="456709" h="710652">
                  <a:moveTo>
                    <a:pt x="0" y="710652"/>
                  </a:moveTo>
                  <a:lnTo>
                    <a:pt x="456709" y="0"/>
                  </a:lnTo>
                </a:path>
              </a:pathLst>
            </a:custGeom>
            <a:noFill/>
            <a:ln w="7324"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Shape 886"/>
            <p:cNvSpPr/>
            <p:nvPr/>
          </p:nvSpPr>
          <p:spPr>
            <a:xfrm>
              <a:off x="3403449" y="353020"/>
              <a:ext cx="1170436" cy="1170436"/>
            </a:xfrm>
            <a:custGeom>
              <a:avLst/>
              <a:gdLst/>
              <a:ahLst/>
              <a:cxnLst/>
              <a:rect l="0" t="0" r="0" b="0"/>
              <a:pathLst>
                <a:path w="1170436" h="1170436">
                  <a:moveTo>
                    <a:pt x="585217" y="0"/>
                  </a:moveTo>
                  <a:cubicBezTo>
                    <a:pt x="908425" y="0"/>
                    <a:pt x="1170436" y="262011"/>
                    <a:pt x="1170436" y="585219"/>
                  </a:cubicBezTo>
                  <a:cubicBezTo>
                    <a:pt x="1170436" y="908424"/>
                    <a:pt x="908425" y="1170436"/>
                    <a:pt x="585217" y="1170436"/>
                  </a:cubicBezTo>
                  <a:cubicBezTo>
                    <a:pt x="262011" y="1170436"/>
                    <a:pt x="0" y="908424"/>
                    <a:pt x="0" y="585219"/>
                  </a:cubicBezTo>
                  <a:cubicBezTo>
                    <a:pt x="0" y="262011"/>
                    <a:pt x="262011" y="0"/>
                    <a:pt x="585217" y="0"/>
                  </a:cubicBezTo>
                  <a:close/>
                </a:path>
              </a:pathLst>
            </a:custGeom>
            <a:solidFill>
              <a:srgbClr val="5D5D5D"/>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Shape 887"/>
            <p:cNvSpPr/>
            <p:nvPr/>
          </p:nvSpPr>
          <p:spPr>
            <a:xfrm>
              <a:off x="3403449" y="353020"/>
              <a:ext cx="1170435" cy="1170435"/>
            </a:xfrm>
            <a:custGeom>
              <a:avLst/>
              <a:gdLst/>
              <a:ahLst/>
              <a:cxnLst/>
              <a:rect l="0" t="0" r="0" b="0"/>
              <a:pathLst>
                <a:path w="1170435" h="1170435">
                  <a:moveTo>
                    <a:pt x="0" y="585218"/>
                  </a:moveTo>
                  <a:cubicBezTo>
                    <a:pt x="0" y="262011"/>
                    <a:pt x="262011" y="0"/>
                    <a:pt x="585217" y="0"/>
                  </a:cubicBezTo>
                  <a:cubicBezTo>
                    <a:pt x="908424" y="0"/>
                    <a:pt x="1170435" y="262011"/>
                    <a:pt x="1170435" y="585218"/>
                  </a:cubicBezTo>
                  <a:cubicBezTo>
                    <a:pt x="1170435" y="908424"/>
                    <a:pt x="908424" y="1170435"/>
                    <a:pt x="585217" y="1170435"/>
                  </a:cubicBezTo>
                  <a:cubicBezTo>
                    <a:pt x="262011" y="1170435"/>
                    <a:pt x="0" y="908424"/>
                    <a:pt x="0" y="585218"/>
                  </a:cubicBezTo>
                  <a:close/>
                </a:path>
              </a:pathLst>
            </a:custGeom>
            <a:noFill/>
            <a:ln w="13547" cap="flat" cmpd="sng" algn="ctr">
              <a:solidFill>
                <a:srgbClr val="FFFFFF"/>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Rectangle 17"/>
            <p:cNvSpPr/>
            <p:nvPr/>
          </p:nvSpPr>
          <p:spPr>
            <a:xfrm>
              <a:off x="3613525" y="844311"/>
              <a:ext cx="1007227"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Scheduling</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9" name="Shape 889"/>
            <p:cNvSpPr/>
            <p:nvPr/>
          </p:nvSpPr>
          <p:spPr>
            <a:xfrm>
              <a:off x="3674611" y="2128327"/>
              <a:ext cx="602287" cy="275055"/>
            </a:xfrm>
            <a:custGeom>
              <a:avLst/>
              <a:gdLst/>
              <a:ahLst/>
              <a:cxnLst/>
              <a:rect l="0" t="0" r="0" b="0"/>
              <a:pathLst>
                <a:path w="602287" h="275055">
                  <a:moveTo>
                    <a:pt x="0" y="275055"/>
                  </a:moveTo>
                  <a:lnTo>
                    <a:pt x="602287" y="0"/>
                  </a:lnTo>
                </a:path>
              </a:pathLst>
            </a:custGeom>
            <a:noFill/>
            <a:ln w="12322"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Shape 890"/>
            <p:cNvSpPr/>
            <p:nvPr/>
          </p:nvSpPr>
          <p:spPr>
            <a:xfrm>
              <a:off x="4224013" y="1300002"/>
              <a:ext cx="1170436" cy="1170435"/>
            </a:xfrm>
            <a:custGeom>
              <a:avLst/>
              <a:gdLst/>
              <a:ahLst/>
              <a:cxnLst/>
              <a:rect l="0" t="0" r="0" b="0"/>
              <a:pathLst>
                <a:path w="1170436" h="1170435">
                  <a:moveTo>
                    <a:pt x="585219" y="0"/>
                  </a:moveTo>
                  <a:cubicBezTo>
                    <a:pt x="908424" y="0"/>
                    <a:pt x="1170436" y="262011"/>
                    <a:pt x="1170436" y="585217"/>
                  </a:cubicBezTo>
                  <a:cubicBezTo>
                    <a:pt x="1170436" y="908425"/>
                    <a:pt x="908424" y="1170435"/>
                    <a:pt x="585219" y="1170435"/>
                  </a:cubicBezTo>
                  <a:cubicBezTo>
                    <a:pt x="262011" y="1170435"/>
                    <a:pt x="0" y="908425"/>
                    <a:pt x="0" y="585217"/>
                  </a:cubicBezTo>
                  <a:cubicBezTo>
                    <a:pt x="0" y="262011"/>
                    <a:pt x="262011" y="0"/>
                    <a:pt x="585219" y="0"/>
                  </a:cubicBezTo>
                  <a:close/>
                </a:path>
              </a:pathLst>
            </a:custGeom>
            <a:solidFill>
              <a:srgbClr val="5D5D5D"/>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Shape 891"/>
            <p:cNvSpPr/>
            <p:nvPr/>
          </p:nvSpPr>
          <p:spPr>
            <a:xfrm>
              <a:off x="4224013" y="1300002"/>
              <a:ext cx="1170435" cy="1170435"/>
            </a:xfrm>
            <a:custGeom>
              <a:avLst/>
              <a:gdLst/>
              <a:ahLst/>
              <a:cxnLst/>
              <a:rect l="0" t="0" r="0" b="0"/>
              <a:pathLst>
                <a:path w="1170435" h="1170435">
                  <a:moveTo>
                    <a:pt x="0" y="585218"/>
                  </a:moveTo>
                  <a:cubicBezTo>
                    <a:pt x="0" y="262011"/>
                    <a:pt x="262011" y="0"/>
                    <a:pt x="585218" y="0"/>
                  </a:cubicBezTo>
                  <a:cubicBezTo>
                    <a:pt x="908424" y="0"/>
                    <a:pt x="1170435" y="262011"/>
                    <a:pt x="1170435" y="585218"/>
                  </a:cubicBezTo>
                  <a:cubicBezTo>
                    <a:pt x="1170435" y="908424"/>
                    <a:pt x="908424" y="1170435"/>
                    <a:pt x="585218" y="1170435"/>
                  </a:cubicBezTo>
                  <a:cubicBezTo>
                    <a:pt x="262011" y="1170435"/>
                    <a:pt x="0" y="908424"/>
                    <a:pt x="0" y="585218"/>
                  </a:cubicBezTo>
                  <a:close/>
                </a:path>
              </a:pathLst>
            </a:custGeom>
            <a:noFill/>
            <a:ln w="13547" cap="flat" cmpd="sng" algn="ctr">
              <a:solidFill>
                <a:srgbClr val="FFFFFF"/>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Rectangle 21"/>
            <p:cNvSpPr/>
            <p:nvPr/>
          </p:nvSpPr>
          <p:spPr>
            <a:xfrm>
              <a:off x="4581512" y="1621551"/>
              <a:ext cx="666962"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Locker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3" name="Rectangle 22"/>
            <p:cNvSpPr/>
            <p:nvPr/>
          </p:nvSpPr>
          <p:spPr>
            <a:xfrm>
              <a:off x="4493932" y="1789190"/>
              <a:ext cx="899939"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Rooms &amp;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4" name="Rectangle 23"/>
            <p:cNvSpPr/>
            <p:nvPr/>
          </p:nvSpPr>
          <p:spPr>
            <a:xfrm>
              <a:off x="4520214" y="1953783"/>
              <a:ext cx="777412"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Facilities</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5" name="Shape 895"/>
            <p:cNvSpPr/>
            <p:nvPr/>
          </p:nvSpPr>
          <p:spPr>
            <a:xfrm>
              <a:off x="3832294" y="2959401"/>
              <a:ext cx="576002" cy="82817"/>
            </a:xfrm>
            <a:custGeom>
              <a:avLst/>
              <a:gdLst/>
              <a:ahLst/>
              <a:cxnLst/>
              <a:rect l="0" t="0" r="0" b="0"/>
              <a:pathLst>
                <a:path w="576002" h="82817">
                  <a:moveTo>
                    <a:pt x="0" y="0"/>
                  </a:moveTo>
                  <a:lnTo>
                    <a:pt x="576002" y="82817"/>
                  </a:lnTo>
                </a:path>
              </a:pathLst>
            </a:custGeom>
            <a:noFill/>
            <a:ln w="13409"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Shape 896"/>
            <p:cNvSpPr/>
            <p:nvPr/>
          </p:nvSpPr>
          <p:spPr>
            <a:xfrm>
              <a:off x="4402338" y="2540283"/>
              <a:ext cx="1170436" cy="1170436"/>
            </a:xfrm>
            <a:custGeom>
              <a:avLst/>
              <a:gdLst/>
              <a:ahLst/>
              <a:cxnLst/>
              <a:rect l="0" t="0" r="0" b="0"/>
              <a:pathLst>
                <a:path w="1170436" h="1170436">
                  <a:moveTo>
                    <a:pt x="585219" y="0"/>
                  </a:moveTo>
                  <a:cubicBezTo>
                    <a:pt x="908425" y="0"/>
                    <a:pt x="1170436" y="262011"/>
                    <a:pt x="1170436" y="585219"/>
                  </a:cubicBezTo>
                  <a:cubicBezTo>
                    <a:pt x="1170436" y="908424"/>
                    <a:pt x="908425" y="1170436"/>
                    <a:pt x="585219" y="1170436"/>
                  </a:cubicBezTo>
                  <a:cubicBezTo>
                    <a:pt x="262011" y="1170436"/>
                    <a:pt x="0" y="908424"/>
                    <a:pt x="0" y="585219"/>
                  </a:cubicBezTo>
                  <a:cubicBezTo>
                    <a:pt x="0" y="262011"/>
                    <a:pt x="262011" y="0"/>
                    <a:pt x="585219" y="0"/>
                  </a:cubicBezTo>
                  <a:close/>
                </a:path>
              </a:pathLst>
            </a:custGeom>
            <a:solidFill>
              <a:srgbClr val="5D5D5D"/>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Shape 897"/>
            <p:cNvSpPr/>
            <p:nvPr/>
          </p:nvSpPr>
          <p:spPr>
            <a:xfrm>
              <a:off x="4402338" y="2540283"/>
              <a:ext cx="1170435" cy="1170435"/>
            </a:xfrm>
            <a:custGeom>
              <a:avLst/>
              <a:gdLst/>
              <a:ahLst/>
              <a:cxnLst/>
              <a:rect l="0" t="0" r="0" b="0"/>
              <a:pathLst>
                <a:path w="1170435" h="1170435">
                  <a:moveTo>
                    <a:pt x="0" y="585218"/>
                  </a:moveTo>
                  <a:cubicBezTo>
                    <a:pt x="0" y="262011"/>
                    <a:pt x="262011" y="0"/>
                    <a:pt x="585218" y="0"/>
                  </a:cubicBezTo>
                  <a:cubicBezTo>
                    <a:pt x="908424" y="0"/>
                    <a:pt x="1170435" y="262011"/>
                    <a:pt x="1170435" y="585218"/>
                  </a:cubicBezTo>
                  <a:cubicBezTo>
                    <a:pt x="1170435" y="908424"/>
                    <a:pt x="908424" y="1170435"/>
                    <a:pt x="585218" y="1170435"/>
                  </a:cubicBezTo>
                  <a:cubicBezTo>
                    <a:pt x="262011" y="1170435"/>
                    <a:pt x="0" y="908424"/>
                    <a:pt x="0" y="585218"/>
                  </a:cubicBezTo>
                  <a:close/>
                </a:path>
              </a:pathLst>
            </a:custGeom>
            <a:noFill/>
            <a:ln w="13547" cap="flat" cmpd="sng" algn="ctr">
              <a:solidFill>
                <a:srgbClr val="FFFFFF"/>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Rectangle 27"/>
            <p:cNvSpPr/>
            <p:nvPr/>
          </p:nvSpPr>
          <p:spPr>
            <a:xfrm>
              <a:off x="4636901" y="2947431"/>
              <a:ext cx="994228"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Housing &amp;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9" name="Rectangle 28"/>
            <p:cNvSpPr/>
            <p:nvPr/>
          </p:nvSpPr>
          <p:spPr>
            <a:xfrm>
              <a:off x="4773384" y="3112023"/>
              <a:ext cx="579041"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Dining</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30" name="Shape 900"/>
            <p:cNvSpPr/>
            <p:nvPr/>
          </p:nvSpPr>
          <p:spPr>
            <a:xfrm>
              <a:off x="3447579" y="3381948"/>
              <a:ext cx="577169" cy="500119"/>
            </a:xfrm>
            <a:custGeom>
              <a:avLst/>
              <a:gdLst/>
              <a:ahLst/>
              <a:cxnLst/>
              <a:rect l="0" t="0" r="0" b="0"/>
              <a:pathLst>
                <a:path w="577169" h="500119">
                  <a:moveTo>
                    <a:pt x="0" y="0"/>
                  </a:moveTo>
                  <a:lnTo>
                    <a:pt x="577169" y="500119"/>
                  </a:lnTo>
                </a:path>
              </a:pathLst>
            </a:custGeom>
            <a:noFill/>
            <a:ln w="10238"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Shape 901"/>
            <p:cNvSpPr/>
            <p:nvPr/>
          </p:nvSpPr>
          <p:spPr>
            <a:xfrm>
              <a:off x="3881809" y="3680086"/>
              <a:ext cx="1170435" cy="1170436"/>
            </a:xfrm>
            <a:custGeom>
              <a:avLst/>
              <a:gdLst/>
              <a:ahLst/>
              <a:cxnLst/>
              <a:rect l="0" t="0" r="0" b="0"/>
              <a:pathLst>
                <a:path w="1170435" h="1170436">
                  <a:moveTo>
                    <a:pt x="585217" y="0"/>
                  </a:moveTo>
                  <a:cubicBezTo>
                    <a:pt x="908424" y="0"/>
                    <a:pt x="1170435" y="262011"/>
                    <a:pt x="1170435" y="585217"/>
                  </a:cubicBezTo>
                  <a:cubicBezTo>
                    <a:pt x="1170435" y="908425"/>
                    <a:pt x="908424" y="1170436"/>
                    <a:pt x="585217" y="1170436"/>
                  </a:cubicBezTo>
                  <a:cubicBezTo>
                    <a:pt x="262011" y="1170436"/>
                    <a:pt x="0" y="908425"/>
                    <a:pt x="0" y="585217"/>
                  </a:cubicBezTo>
                  <a:cubicBezTo>
                    <a:pt x="0" y="262011"/>
                    <a:pt x="262011" y="0"/>
                    <a:pt x="585217" y="0"/>
                  </a:cubicBezTo>
                  <a:close/>
                </a:path>
              </a:pathLst>
            </a:custGeom>
            <a:solidFill>
              <a:srgbClr val="5D5D5D"/>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Shape 902"/>
            <p:cNvSpPr/>
            <p:nvPr/>
          </p:nvSpPr>
          <p:spPr>
            <a:xfrm>
              <a:off x="3881809" y="3680086"/>
              <a:ext cx="1170435" cy="1170435"/>
            </a:xfrm>
            <a:custGeom>
              <a:avLst/>
              <a:gdLst/>
              <a:ahLst/>
              <a:cxnLst/>
              <a:rect l="0" t="0" r="0" b="0"/>
              <a:pathLst>
                <a:path w="1170435" h="1170435">
                  <a:moveTo>
                    <a:pt x="0" y="585217"/>
                  </a:moveTo>
                  <a:cubicBezTo>
                    <a:pt x="0" y="262011"/>
                    <a:pt x="262011" y="0"/>
                    <a:pt x="585218" y="0"/>
                  </a:cubicBezTo>
                  <a:cubicBezTo>
                    <a:pt x="908424" y="0"/>
                    <a:pt x="1170435" y="262011"/>
                    <a:pt x="1170435" y="585217"/>
                  </a:cubicBezTo>
                  <a:cubicBezTo>
                    <a:pt x="1170435" y="908424"/>
                    <a:pt x="908424" y="1170435"/>
                    <a:pt x="585218" y="1170435"/>
                  </a:cubicBezTo>
                  <a:cubicBezTo>
                    <a:pt x="262011" y="1170435"/>
                    <a:pt x="0" y="908424"/>
                    <a:pt x="0" y="585217"/>
                  </a:cubicBezTo>
                  <a:close/>
                </a:path>
              </a:pathLst>
            </a:custGeom>
            <a:noFill/>
            <a:ln w="13547" cap="flat" cmpd="sng" algn="ctr">
              <a:solidFill>
                <a:srgbClr val="FFFFFF"/>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Rectangle 32"/>
            <p:cNvSpPr/>
            <p:nvPr/>
          </p:nvSpPr>
          <p:spPr>
            <a:xfrm>
              <a:off x="4145259" y="4169680"/>
              <a:ext cx="865245" cy="24531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Coaching</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34" name="Shape 904"/>
            <p:cNvSpPr/>
            <p:nvPr/>
          </p:nvSpPr>
          <p:spPr>
            <a:xfrm>
              <a:off x="2996321" y="3523993"/>
              <a:ext cx="251708" cy="857240"/>
            </a:xfrm>
            <a:custGeom>
              <a:avLst/>
              <a:gdLst/>
              <a:ahLst/>
              <a:cxnLst/>
              <a:rect l="0" t="0" r="0" b="0"/>
              <a:pathLst>
                <a:path w="251708" h="857240">
                  <a:moveTo>
                    <a:pt x="0" y="0"/>
                  </a:moveTo>
                  <a:lnTo>
                    <a:pt x="251708" y="857240"/>
                  </a:lnTo>
                </a:path>
              </a:pathLst>
            </a:custGeom>
            <a:noFill/>
            <a:ln w="3817"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Shape 905"/>
            <p:cNvSpPr/>
            <p:nvPr/>
          </p:nvSpPr>
          <p:spPr>
            <a:xfrm>
              <a:off x="2827688" y="4357529"/>
              <a:ext cx="1170434" cy="1170435"/>
            </a:xfrm>
            <a:custGeom>
              <a:avLst/>
              <a:gdLst/>
              <a:ahLst/>
              <a:cxnLst/>
              <a:rect l="0" t="0" r="0" b="0"/>
              <a:pathLst>
                <a:path w="1170434" h="1170435">
                  <a:moveTo>
                    <a:pt x="585217" y="0"/>
                  </a:moveTo>
                  <a:cubicBezTo>
                    <a:pt x="908423" y="0"/>
                    <a:pt x="1170434" y="262011"/>
                    <a:pt x="1170434" y="585217"/>
                  </a:cubicBezTo>
                  <a:cubicBezTo>
                    <a:pt x="1170434" y="908424"/>
                    <a:pt x="908423" y="1170435"/>
                    <a:pt x="585217" y="1170435"/>
                  </a:cubicBezTo>
                  <a:cubicBezTo>
                    <a:pt x="262010" y="1170435"/>
                    <a:pt x="0" y="908424"/>
                    <a:pt x="0" y="585217"/>
                  </a:cubicBezTo>
                  <a:cubicBezTo>
                    <a:pt x="0" y="262011"/>
                    <a:pt x="262010" y="0"/>
                    <a:pt x="585217" y="0"/>
                  </a:cubicBezTo>
                  <a:close/>
                </a:path>
              </a:pathLst>
            </a:custGeom>
            <a:solidFill>
              <a:srgbClr val="5D5D5D"/>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Shape 906"/>
            <p:cNvSpPr/>
            <p:nvPr/>
          </p:nvSpPr>
          <p:spPr>
            <a:xfrm>
              <a:off x="2827688" y="4357529"/>
              <a:ext cx="1170435" cy="1170435"/>
            </a:xfrm>
            <a:custGeom>
              <a:avLst/>
              <a:gdLst/>
              <a:ahLst/>
              <a:cxnLst/>
              <a:rect l="0" t="0" r="0" b="0"/>
              <a:pathLst>
                <a:path w="1170435" h="1170435">
                  <a:moveTo>
                    <a:pt x="0" y="585218"/>
                  </a:moveTo>
                  <a:cubicBezTo>
                    <a:pt x="0" y="262011"/>
                    <a:pt x="262011" y="0"/>
                    <a:pt x="585218" y="0"/>
                  </a:cubicBezTo>
                  <a:cubicBezTo>
                    <a:pt x="908424" y="0"/>
                    <a:pt x="1170435" y="262011"/>
                    <a:pt x="1170435" y="585218"/>
                  </a:cubicBezTo>
                  <a:cubicBezTo>
                    <a:pt x="1170435" y="908424"/>
                    <a:pt x="908424" y="1170435"/>
                    <a:pt x="585218" y="1170435"/>
                  </a:cubicBezTo>
                  <a:cubicBezTo>
                    <a:pt x="262011" y="1170435"/>
                    <a:pt x="0" y="908424"/>
                    <a:pt x="0" y="585218"/>
                  </a:cubicBezTo>
                  <a:close/>
                </a:path>
              </a:pathLst>
            </a:custGeom>
            <a:noFill/>
            <a:ln w="13547" cap="flat" cmpd="sng" algn="ctr">
              <a:solidFill>
                <a:srgbClr val="FFFFFF"/>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Rectangle 36"/>
            <p:cNvSpPr/>
            <p:nvPr/>
          </p:nvSpPr>
          <p:spPr>
            <a:xfrm>
              <a:off x="3134623" y="4849382"/>
              <a:ext cx="749437"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Publicity</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38" name="Shape 908"/>
            <p:cNvSpPr/>
            <p:nvPr/>
          </p:nvSpPr>
          <p:spPr>
            <a:xfrm>
              <a:off x="2324745" y="3523993"/>
              <a:ext cx="251708" cy="857240"/>
            </a:xfrm>
            <a:custGeom>
              <a:avLst/>
              <a:gdLst/>
              <a:ahLst/>
              <a:cxnLst/>
              <a:rect l="0" t="0" r="0" b="0"/>
              <a:pathLst>
                <a:path w="251708" h="857240">
                  <a:moveTo>
                    <a:pt x="251708" y="0"/>
                  </a:moveTo>
                  <a:lnTo>
                    <a:pt x="0" y="857240"/>
                  </a:lnTo>
                </a:path>
              </a:pathLst>
            </a:custGeom>
            <a:noFill/>
            <a:ln w="3817"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Shape 909"/>
            <p:cNvSpPr/>
            <p:nvPr/>
          </p:nvSpPr>
          <p:spPr>
            <a:xfrm>
              <a:off x="1574652" y="4357529"/>
              <a:ext cx="1170434" cy="1170435"/>
            </a:xfrm>
            <a:custGeom>
              <a:avLst/>
              <a:gdLst/>
              <a:ahLst/>
              <a:cxnLst/>
              <a:rect l="0" t="0" r="0" b="0"/>
              <a:pathLst>
                <a:path w="1170434" h="1170435">
                  <a:moveTo>
                    <a:pt x="585217" y="0"/>
                  </a:moveTo>
                  <a:cubicBezTo>
                    <a:pt x="908423" y="0"/>
                    <a:pt x="1170434" y="262011"/>
                    <a:pt x="1170434" y="585217"/>
                  </a:cubicBezTo>
                  <a:cubicBezTo>
                    <a:pt x="1170434" y="908424"/>
                    <a:pt x="908423" y="1170435"/>
                    <a:pt x="585217" y="1170435"/>
                  </a:cubicBezTo>
                  <a:cubicBezTo>
                    <a:pt x="262010" y="1170435"/>
                    <a:pt x="0" y="908424"/>
                    <a:pt x="0" y="585217"/>
                  </a:cubicBezTo>
                  <a:cubicBezTo>
                    <a:pt x="0" y="262011"/>
                    <a:pt x="262010" y="0"/>
                    <a:pt x="585217" y="0"/>
                  </a:cubicBezTo>
                  <a:close/>
                </a:path>
              </a:pathLst>
            </a:custGeom>
            <a:solidFill>
              <a:srgbClr val="5D5D5D"/>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Shape 910"/>
            <p:cNvSpPr/>
            <p:nvPr/>
          </p:nvSpPr>
          <p:spPr>
            <a:xfrm>
              <a:off x="1574652" y="4357529"/>
              <a:ext cx="1170435" cy="1170435"/>
            </a:xfrm>
            <a:custGeom>
              <a:avLst/>
              <a:gdLst/>
              <a:ahLst/>
              <a:cxnLst/>
              <a:rect l="0" t="0" r="0" b="0"/>
              <a:pathLst>
                <a:path w="1170435" h="1170435">
                  <a:moveTo>
                    <a:pt x="0" y="585218"/>
                  </a:moveTo>
                  <a:cubicBezTo>
                    <a:pt x="0" y="262011"/>
                    <a:pt x="262011" y="0"/>
                    <a:pt x="585218" y="0"/>
                  </a:cubicBezTo>
                  <a:cubicBezTo>
                    <a:pt x="908424" y="0"/>
                    <a:pt x="1170435" y="262011"/>
                    <a:pt x="1170435" y="585218"/>
                  </a:cubicBezTo>
                  <a:cubicBezTo>
                    <a:pt x="1170435" y="908424"/>
                    <a:pt x="908424" y="1170435"/>
                    <a:pt x="585218" y="1170435"/>
                  </a:cubicBezTo>
                  <a:cubicBezTo>
                    <a:pt x="262011" y="1170435"/>
                    <a:pt x="0" y="908424"/>
                    <a:pt x="0" y="585218"/>
                  </a:cubicBezTo>
                  <a:close/>
                </a:path>
              </a:pathLst>
            </a:custGeom>
            <a:noFill/>
            <a:ln w="13547" cap="flat" cmpd="sng" algn="ctr">
              <a:solidFill>
                <a:srgbClr val="FFFFFF"/>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Rectangle 40"/>
            <p:cNvSpPr/>
            <p:nvPr/>
          </p:nvSpPr>
          <p:spPr>
            <a:xfrm>
              <a:off x="1881958" y="4764039"/>
              <a:ext cx="800556"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Travel &amp;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42" name="Rectangle 41"/>
            <p:cNvSpPr/>
            <p:nvPr/>
          </p:nvSpPr>
          <p:spPr>
            <a:xfrm>
              <a:off x="1842810" y="4928630"/>
              <a:ext cx="853519"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Per Diem</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43" name="Shape 913"/>
            <p:cNvSpPr/>
            <p:nvPr/>
          </p:nvSpPr>
          <p:spPr>
            <a:xfrm>
              <a:off x="1548026" y="3381948"/>
              <a:ext cx="577169" cy="500119"/>
            </a:xfrm>
            <a:custGeom>
              <a:avLst/>
              <a:gdLst/>
              <a:ahLst/>
              <a:cxnLst/>
              <a:rect l="0" t="0" r="0" b="0"/>
              <a:pathLst>
                <a:path w="577169" h="500119">
                  <a:moveTo>
                    <a:pt x="577169" y="0"/>
                  </a:moveTo>
                  <a:lnTo>
                    <a:pt x="0" y="500119"/>
                  </a:lnTo>
                </a:path>
              </a:pathLst>
            </a:custGeom>
            <a:noFill/>
            <a:ln w="10238"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Shape 914"/>
            <p:cNvSpPr/>
            <p:nvPr/>
          </p:nvSpPr>
          <p:spPr>
            <a:xfrm>
              <a:off x="520531" y="3680086"/>
              <a:ext cx="1170435" cy="1170436"/>
            </a:xfrm>
            <a:custGeom>
              <a:avLst/>
              <a:gdLst/>
              <a:ahLst/>
              <a:cxnLst/>
              <a:rect l="0" t="0" r="0" b="0"/>
              <a:pathLst>
                <a:path w="1170435" h="1170436">
                  <a:moveTo>
                    <a:pt x="585217" y="0"/>
                  </a:moveTo>
                  <a:cubicBezTo>
                    <a:pt x="908423" y="0"/>
                    <a:pt x="1170435" y="262011"/>
                    <a:pt x="1170435" y="585217"/>
                  </a:cubicBezTo>
                  <a:cubicBezTo>
                    <a:pt x="1170435" y="908425"/>
                    <a:pt x="908423" y="1170436"/>
                    <a:pt x="585217" y="1170436"/>
                  </a:cubicBezTo>
                  <a:cubicBezTo>
                    <a:pt x="262010" y="1170436"/>
                    <a:pt x="0" y="908425"/>
                    <a:pt x="0" y="585217"/>
                  </a:cubicBezTo>
                  <a:cubicBezTo>
                    <a:pt x="0" y="262011"/>
                    <a:pt x="262010" y="0"/>
                    <a:pt x="585217" y="0"/>
                  </a:cubicBezTo>
                  <a:close/>
                </a:path>
              </a:pathLst>
            </a:custGeom>
            <a:solidFill>
              <a:srgbClr val="5D5D5D"/>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Shape 915"/>
            <p:cNvSpPr/>
            <p:nvPr/>
          </p:nvSpPr>
          <p:spPr>
            <a:xfrm>
              <a:off x="520531" y="3680086"/>
              <a:ext cx="1170435" cy="1170435"/>
            </a:xfrm>
            <a:custGeom>
              <a:avLst/>
              <a:gdLst/>
              <a:ahLst/>
              <a:cxnLst/>
              <a:rect l="0" t="0" r="0" b="0"/>
              <a:pathLst>
                <a:path w="1170435" h="1170435">
                  <a:moveTo>
                    <a:pt x="0" y="585217"/>
                  </a:moveTo>
                  <a:cubicBezTo>
                    <a:pt x="0" y="262011"/>
                    <a:pt x="262011" y="0"/>
                    <a:pt x="585218" y="0"/>
                  </a:cubicBezTo>
                  <a:cubicBezTo>
                    <a:pt x="908424" y="0"/>
                    <a:pt x="1170435" y="262011"/>
                    <a:pt x="1170435" y="585217"/>
                  </a:cubicBezTo>
                  <a:cubicBezTo>
                    <a:pt x="1170435" y="908424"/>
                    <a:pt x="908424" y="1170435"/>
                    <a:pt x="585218" y="1170435"/>
                  </a:cubicBezTo>
                  <a:cubicBezTo>
                    <a:pt x="262011" y="1170435"/>
                    <a:pt x="0" y="908424"/>
                    <a:pt x="0" y="585217"/>
                  </a:cubicBezTo>
                  <a:close/>
                </a:path>
              </a:pathLst>
            </a:custGeom>
            <a:noFill/>
            <a:ln w="13547" cap="flat" cmpd="sng" algn="ctr">
              <a:solidFill>
                <a:srgbClr val="FFFFFF"/>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Rectangle 45"/>
            <p:cNvSpPr/>
            <p:nvPr/>
          </p:nvSpPr>
          <p:spPr>
            <a:xfrm>
              <a:off x="839996" y="4087382"/>
              <a:ext cx="768101"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Support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47" name="Rectangle 46"/>
            <p:cNvSpPr/>
            <p:nvPr/>
          </p:nvSpPr>
          <p:spPr>
            <a:xfrm>
              <a:off x="815748" y="4251975"/>
              <a:ext cx="780617"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Services</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48" name="Shape 918"/>
            <p:cNvSpPr/>
            <p:nvPr/>
          </p:nvSpPr>
          <p:spPr>
            <a:xfrm>
              <a:off x="1164478" y="2959400"/>
              <a:ext cx="576002" cy="82817"/>
            </a:xfrm>
            <a:custGeom>
              <a:avLst/>
              <a:gdLst/>
              <a:ahLst/>
              <a:cxnLst/>
              <a:rect l="0" t="0" r="0" b="0"/>
              <a:pathLst>
                <a:path w="576002" h="82817">
                  <a:moveTo>
                    <a:pt x="576002" y="0"/>
                  </a:moveTo>
                  <a:lnTo>
                    <a:pt x="0" y="82817"/>
                  </a:lnTo>
                </a:path>
              </a:pathLst>
            </a:custGeom>
            <a:noFill/>
            <a:ln w="13409"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Shape 919"/>
            <p:cNvSpPr/>
            <p:nvPr/>
          </p:nvSpPr>
          <p:spPr>
            <a:xfrm>
              <a:off x="0" y="2540283"/>
              <a:ext cx="1170436" cy="1170436"/>
            </a:xfrm>
            <a:custGeom>
              <a:avLst/>
              <a:gdLst/>
              <a:ahLst/>
              <a:cxnLst/>
              <a:rect l="0" t="0" r="0" b="0"/>
              <a:pathLst>
                <a:path w="1170436" h="1170436">
                  <a:moveTo>
                    <a:pt x="585219" y="0"/>
                  </a:moveTo>
                  <a:cubicBezTo>
                    <a:pt x="908425" y="0"/>
                    <a:pt x="1170436" y="262011"/>
                    <a:pt x="1170436" y="585219"/>
                  </a:cubicBezTo>
                  <a:cubicBezTo>
                    <a:pt x="1170436" y="908424"/>
                    <a:pt x="908425" y="1170436"/>
                    <a:pt x="585219" y="1170436"/>
                  </a:cubicBezTo>
                  <a:cubicBezTo>
                    <a:pt x="262011" y="1170436"/>
                    <a:pt x="0" y="908424"/>
                    <a:pt x="0" y="585219"/>
                  </a:cubicBezTo>
                  <a:cubicBezTo>
                    <a:pt x="0" y="262011"/>
                    <a:pt x="262011" y="0"/>
                    <a:pt x="585219" y="0"/>
                  </a:cubicBezTo>
                  <a:close/>
                </a:path>
              </a:pathLst>
            </a:custGeom>
            <a:solidFill>
              <a:srgbClr val="5D5D5D"/>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Shape 920"/>
            <p:cNvSpPr/>
            <p:nvPr/>
          </p:nvSpPr>
          <p:spPr>
            <a:xfrm>
              <a:off x="0" y="2540283"/>
              <a:ext cx="1170435" cy="1170435"/>
            </a:xfrm>
            <a:custGeom>
              <a:avLst/>
              <a:gdLst/>
              <a:ahLst/>
              <a:cxnLst/>
              <a:rect l="0" t="0" r="0" b="0"/>
              <a:pathLst>
                <a:path w="1170435" h="1170435">
                  <a:moveTo>
                    <a:pt x="0" y="585218"/>
                  </a:moveTo>
                  <a:cubicBezTo>
                    <a:pt x="0" y="262011"/>
                    <a:pt x="262011" y="0"/>
                    <a:pt x="585218" y="0"/>
                  </a:cubicBezTo>
                  <a:cubicBezTo>
                    <a:pt x="908424" y="0"/>
                    <a:pt x="1170435" y="262011"/>
                    <a:pt x="1170435" y="585218"/>
                  </a:cubicBezTo>
                  <a:cubicBezTo>
                    <a:pt x="1170435" y="908424"/>
                    <a:pt x="908424" y="1170435"/>
                    <a:pt x="585218" y="1170435"/>
                  </a:cubicBezTo>
                  <a:cubicBezTo>
                    <a:pt x="262011" y="1170435"/>
                    <a:pt x="0" y="908424"/>
                    <a:pt x="0" y="585218"/>
                  </a:cubicBezTo>
                  <a:close/>
                </a:path>
              </a:pathLst>
            </a:custGeom>
            <a:noFill/>
            <a:ln w="13547" cap="flat" cmpd="sng" algn="ctr">
              <a:solidFill>
                <a:srgbClr val="FFFFFF"/>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Rectangle 50"/>
            <p:cNvSpPr/>
            <p:nvPr/>
          </p:nvSpPr>
          <p:spPr>
            <a:xfrm>
              <a:off x="324072" y="2779791"/>
              <a:ext cx="756046"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Medical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2" name="Rectangle 51"/>
            <p:cNvSpPr/>
            <p:nvPr/>
          </p:nvSpPr>
          <p:spPr>
            <a:xfrm>
              <a:off x="457709" y="2944383"/>
              <a:ext cx="400234"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and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3" name="Rectangle 52"/>
            <p:cNvSpPr/>
            <p:nvPr/>
          </p:nvSpPr>
          <p:spPr>
            <a:xfrm>
              <a:off x="316215" y="3108975"/>
              <a:ext cx="776841"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Training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4" name="Rectangle 53"/>
            <p:cNvSpPr/>
            <p:nvPr/>
          </p:nvSpPr>
          <p:spPr>
            <a:xfrm>
              <a:off x="295218" y="3273567"/>
              <a:ext cx="780618"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Services</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5" name="Shape 925"/>
            <p:cNvSpPr/>
            <p:nvPr/>
          </p:nvSpPr>
          <p:spPr>
            <a:xfrm>
              <a:off x="1295877" y="2128328"/>
              <a:ext cx="602287" cy="275055"/>
            </a:xfrm>
            <a:custGeom>
              <a:avLst/>
              <a:gdLst/>
              <a:ahLst/>
              <a:cxnLst/>
              <a:rect l="0" t="0" r="0" b="0"/>
              <a:pathLst>
                <a:path w="602287" h="275055">
                  <a:moveTo>
                    <a:pt x="602287" y="275055"/>
                  </a:moveTo>
                  <a:lnTo>
                    <a:pt x="0" y="0"/>
                  </a:lnTo>
                </a:path>
              </a:pathLst>
            </a:custGeom>
            <a:noFill/>
            <a:ln w="12322"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Shape 926"/>
            <p:cNvSpPr/>
            <p:nvPr/>
          </p:nvSpPr>
          <p:spPr>
            <a:xfrm>
              <a:off x="178326" y="1300002"/>
              <a:ext cx="1170435" cy="1170435"/>
            </a:xfrm>
            <a:custGeom>
              <a:avLst/>
              <a:gdLst/>
              <a:ahLst/>
              <a:cxnLst/>
              <a:rect l="0" t="0" r="0" b="0"/>
              <a:pathLst>
                <a:path w="1170435" h="1170435">
                  <a:moveTo>
                    <a:pt x="585217" y="0"/>
                  </a:moveTo>
                  <a:cubicBezTo>
                    <a:pt x="908425" y="0"/>
                    <a:pt x="1170435" y="262011"/>
                    <a:pt x="1170435" y="585217"/>
                  </a:cubicBezTo>
                  <a:cubicBezTo>
                    <a:pt x="1170435" y="908425"/>
                    <a:pt x="908425" y="1170435"/>
                    <a:pt x="585217" y="1170435"/>
                  </a:cubicBezTo>
                  <a:cubicBezTo>
                    <a:pt x="262011" y="1170435"/>
                    <a:pt x="0" y="908425"/>
                    <a:pt x="0" y="585217"/>
                  </a:cubicBezTo>
                  <a:cubicBezTo>
                    <a:pt x="0" y="262011"/>
                    <a:pt x="262011" y="0"/>
                    <a:pt x="585217" y="0"/>
                  </a:cubicBezTo>
                  <a:close/>
                </a:path>
              </a:pathLst>
            </a:custGeom>
            <a:solidFill>
              <a:srgbClr val="5D5D5D"/>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Shape 927"/>
            <p:cNvSpPr/>
            <p:nvPr/>
          </p:nvSpPr>
          <p:spPr>
            <a:xfrm>
              <a:off x="178326" y="1300002"/>
              <a:ext cx="1170435" cy="1170435"/>
            </a:xfrm>
            <a:custGeom>
              <a:avLst/>
              <a:gdLst/>
              <a:ahLst/>
              <a:cxnLst/>
              <a:rect l="0" t="0" r="0" b="0"/>
              <a:pathLst>
                <a:path w="1170435" h="1170435">
                  <a:moveTo>
                    <a:pt x="0" y="585218"/>
                  </a:moveTo>
                  <a:cubicBezTo>
                    <a:pt x="0" y="262011"/>
                    <a:pt x="262011" y="0"/>
                    <a:pt x="585218" y="0"/>
                  </a:cubicBezTo>
                  <a:cubicBezTo>
                    <a:pt x="908424" y="0"/>
                    <a:pt x="1170435" y="262011"/>
                    <a:pt x="1170435" y="585218"/>
                  </a:cubicBezTo>
                  <a:cubicBezTo>
                    <a:pt x="1170435" y="908424"/>
                    <a:pt x="908424" y="1170435"/>
                    <a:pt x="585218" y="1170435"/>
                  </a:cubicBezTo>
                  <a:cubicBezTo>
                    <a:pt x="262011" y="1170435"/>
                    <a:pt x="0" y="908424"/>
                    <a:pt x="0" y="585218"/>
                  </a:cubicBezTo>
                  <a:close/>
                </a:path>
              </a:pathLst>
            </a:custGeom>
            <a:noFill/>
            <a:ln w="13547" cap="flat" cmpd="sng" algn="ctr">
              <a:solidFill>
                <a:srgbClr val="FFFFFF"/>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Rectangle 57"/>
            <p:cNvSpPr/>
            <p:nvPr/>
          </p:nvSpPr>
          <p:spPr>
            <a:xfrm>
              <a:off x="490036" y="1792238"/>
              <a:ext cx="736854"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Tutoring</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9" name="Shape 929"/>
            <p:cNvSpPr/>
            <p:nvPr/>
          </p:nvSpPr>
          <p:spPr>
            <a:xfrm>
              <a:off x="1900500" y="1430555"/>
              <a:ext cx="456709" cy="710653"/>
            </a:xfrm>
            <a:custGeom>
              <a:avLst/>
              <a:gdLst/>
              <a:ahLst/>
              <a:cxnLst/>
              <a:rect l="0" t="0" r="0" b="0"/>
              <a:pathLst>
                <a:path w="456709" h="710653">
                  <a:moveTo>
                    <a:pt x="456709" y="710653"/>
                  </a:moveTo>
                  <a:lnTo>
                    <a:pt x="0" y="0"/>
                  </a:lnTo>
                </a:path>
              </a:pathLst>
            </a:custGeom>
            <a:noFill/>
            <a:ln w="7324"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Shape 930"/>
            <p:cNvSpPr/>
            <p:nvPr/>
          </p:nvSpPr>
          <p:spPr>
            <a:xfrm>
              <a:off x="998891" y="353020"/>
              <a:ext cx="1170435" cy="1170436"/>
            </a:xfrm>
            <a:custGeom>
              <a:avLst/>
              <a:gdLst/>
              <a:ahLst/>
              <a:cxnLst/>
              <a:rect l="0" t="0" r="0" b="0"/>
              <a:pathLst>
                <a:path w="1170435" h="1170436">
                  <a:moveTo>
                    <a:pt x="585217" y="0"/>
                  </a:moveTo>
                  <a:cubicBezTo>
                    <a:pt x="908423" y="0"/>
                    <a:pt x="1170435" y="262011"/>
                    <a:pt x="1170435" y="585219"/>
                  </a:cubicBezTo>
                  <a:cubicBezTo>
                    <a:pt x="1170435" y="908424"/>
                    <a:pt x="908423" y="1170436"/>
                    <a:pt x="585217" y="1170436"/>
                  </a:cubicBezTo>
                  <a:cubicBezTo>
                    <a:pt x="262010" y="1170436"/>
                    <a:pt x="0" y="908424"/>
                    <a:pt x="0" y="585219"/>
                  </a:cubicBezTo>
                  <a:cubicBezTo>
                    <a:pt x="0" y="262011"/>
                    <a:pt x="262010" y="0"/>
                    <a:pt x="585217" y="0"/>
                  </a:cubicBezTo>
                  <a:close/>
                </a:path>
              </a:pathLst>
            </a:custGeom>
            <a:solidFill>
              <a:srgbClr val="5D5D5D"/>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Shape 931"/>
            <p:cNvSpPr/>
            <p:nvPr/>
          </p:nvSpPr>
          <p:spPr>
            <a:xfrm>
              <a:off x="998891" y="353020"/>
              <a:ext cx="1170435" cy="1170435"/>
            </a:xfrm>
            <a:custGeom>
              <a:avLst/>
              <a:gdLst/>
              <a:ahLst/>
              <a:cxnLst/>
              <a:rect l="0" t="0" r="0" b="0"/>
              <a:pathLst>
                <a:path w="1170435" h="1170435">
                  <a:moveTo>
                    <a:pt x="0" y="585218"/>
                  </a:moveTo>
                  <a:cubicBezTo>
                    <a:pt x="0" y="262011"/>
                    <a:pt x="262011" y="0"/>
                    <a:pt x="585218" y="0"/>
                  </a:cubicBezTo>
                  <a:cubicBezTo>
                    <a:pt x="908424" y="0"/>
                    <a:pt x="1170435" y="262011"/>
                    <a:pt x="1170435" y="585218"/>
                  </a:cubicBezTo>
                  <a:cubicBezTo>
                    <a:pt x="1170435" y="908424"/>
                    <a:pt x="908424" y="1170435"/>
                    <a:pt x="585218" y="1170435"/>
                  </a:cubicBezTo>
                  <a:cubicBezTo>
                    <a:pt x="262011" y="1170435"/>
                    <a:pt x="0" y="908424"/>
                    <a:pt x="0" y="585218"/>
                  </a:cubicBezTo>
                  <a:close/>
                </a:path>
              </a:pathLst>
            </a:custGeom>
            <a:noFill/>
            <a:ln w="13547" cap="flat" cmpd="sng" algn="ctr">
              <a:solidFill>
                <a:srgbClr val="FFFFFF"/>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Rectangle 61"/>
            <p:cNvSpPr/>
            <p:nvPr/>
          </p:nvSpPr>
          <p:spPr>
            <a:xfrm>
              <a:off x="1191897" y="844311"/>
              <a:ext cx="1061684"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Scholarships</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1337297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Title ix office</a:t>
            </a:r>
          </a:p>
        </p:txBody>
      </p:sp>
      <p:sp>
        <p:nvSpPr>
          <p:cNvPr id="3" name="Content Placeholder 2"/>
          <p:cNvSpPr>
            <a:spLocks noGrp="1"/>
          </p:cNvSpPr>
          <p:nvPr>
            <p:ph idx="1"/>
          </p:nvPr>
        </p:nvSpPr>
        <p:spPr>
          <a:xfrm>
            <a:off x="462707" y="1784733"/>
            <a:ext cx="10950767" cy="4920869"/>
          </a:xfrm>
        </p:spPr>
        <p:txBody>
          <a:bodyPr/>
          <a:lstStyle/>
          <a:p>
            <a:pPr lvl="2" algn="just">
              <a:buFont typeface="Wingdings" panose="05000000000000000000" pitchFamily="2" charset="2"/>
              <a:buChar char="q"/>
            </a:pPr>
            <a:r>
              <a:rPr lang="en-US" sz="3200" b="1" dirty="0"/>
              <a:t> Title IX Coordinator – required by law</a:t>
            </a:r>
          </a:p>
          <a:p>
            <a:pPr marL="457200" lvl="2" indent="0" algn="just">
              <a:buNone/>
            </a:pPr>
            <a:endParaRPr lang="en-US" sz="3200" b="1" dirty="0"/>
          </a:p>
          <a:p>
            <a:pPr lvl="2" algn="just">
              <a:buFont typeface="Wingdings" panose="05000000000000000000" pitchFamily="2" charset="2"/>
              <a:buChar char="q"/>
            </a:pPr>
            <a:r>
              <a:rPr lang="en-US" sz="3200" b="1" dirty="0"/>
              <a:t> Title IX office – duty and obligation </a:t>
            </a:r>
          </a:p>
          <a:p>
            <a:pPr marL="457200" lvl="2" indent="0" algn="just">
              <a:buNone/>
            </a:pPr>
            <a:endParaRPr lang="en-US" sz="3200" b="1" dirty="0"/>
          </a:p>
          <a:p>
            <a:pPr lvl="2" algn="just">
              <a:buFont typeface="Wingdings" panose="05000000000000000000" pitchFamily="2" charset="2"/>
              <a:buChar char="q"/>
            </a:pPr>
            <a:r>
              <a:rPr lang="en-US" sz="3200" b="1" dirty="0"/>
              <a:t>  Title IX Coordinator – oversees the process and address reported concerns </a:t>
            </a:r>
          </a:p>
          <a:p>
            <a:pPr marL="457200" lvl="2" indent="0" algn="just">
              <a:buNone/>
            </a:pPr>
            <a:endParaRPr lang="en-US" sz="3200" b="1" dirty="0"/>
          </a:p>
          <a:p>
            <a:pPr lvl="2" algn="just">
              <a:buFont typeface="Wingdings" panose="05000000000000000000" pitchFamily="2" charset="2"/>
              <a:buChar char="q"/>
            </a:pPr>
            <a:r>
              <a:rPr lang="en-US" sz="3200" b="1" dirty="0"/>
              <a:t>  Title IX office – gather information and evidence – conduct thorough and fair investigation </a:t>
            </a:r>
          </a:p>
          <a:p>
            <a:pPr marL="457200" lvl="2" indent="0" algn="just">
              <a:buNone/>
            </a:pPr>
            <a:endParaRPr lang="en-US" sz="3400" b="1" dirty="0"/>
          </a:p>
          <a:p>
            <a:pPr lvl="2" algn="just"/>
            <a:endParaRPr lang="en-US" sz="3400" b="1" dirty="0"/>
          </a:p>
          <a:p>
            <a:pPr marL="457200" lvl="2" indent="0" algn="just">
              <a:buNone/>
            </a:pPr>
            <a:endParaRPr lang="en-US" sz="3400" b="1" dirty="0"/>
          </a:p>
          <a:p>
            <a:pPr lvl="2" algn="just"/>
            <a:endParaRPr lang="en-US" sz="3400" b="1" dirty="0"/>
          </a:p>
          <a:p>
            <a:pPr marL="0" indent="0" algn="ctr">
              <a:buNone/>
            </a:pPr>
            <a:endParaRPr lang="en-US" sz="4000" b="1" dirty="0"/>
          </a:p>
          <a:p>
            <a:pPr marL="0" indent="0" algn="just">
              <a:buNone/>
            </a:pPr>
            <a:endParaRPr lang="en-US" dirty="0"/>
          </a:p>
        </p:txBody>
      </p:sp>
    </p:spTree>
    <p:extLst>
      <p:ext uri="{BB962C8B-B14F-4D97-AF65-F5344CB8AC3E}">
        <p14:creationId xmlns:p14="http://schemas.microsoft.com/office/powerpoint/2010/main" val="3932132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Offenses covered under title ix</a:t>
            </a:r>
          </a:p>
        </p:txBody>
      </p:sp>
      <p:sp>
        <p:nvSpPr>
          <p:cNvPr id="3" name="Content Placeholder 2"/>
          <p:cNvSpPr>
            <a:spLocks noGrp="1"/>
          </p:cNvSpPr>
          <p:nvPr>
            <p:ph idx="1"/>
          </p:nvPr>
        </p:nvSpPr>
        <p:spPr>
          <a:xfrm>
            <a:off x="771181" y="1883884"/>
            <a:ext cx="10587209" cy="4821718"/>
          </a:xfrm>
        </p:spPr>
        <p:txBody>
          <a:bodyPr/>
          <a:lstStyle/>
          <a:p>
            <a:r>
              <a:rPr lang="en-US" sz="3200" b="1" dirty="0">
                <a:solidFill>
                  <a:srgbClr val="FFFF00"/>
                </a:solidFill>
              </a:rPr>
              <a:t>Under Title IX, discrimination on the basis of sex also includes sexual harassment, which includes: </a:t>
            </a:r>
          </a:p>
          <a:p>
            <a:pPr marL="0" indent="0">
              <a:buNone/>
            </a:pPr>
            <a:r>
              <a:rPr lang="en-US" sz="3200" b="1" i="1" dirty="0"/>
              <a:t>	</a:t>
            </a:r>
            <a:r>
              <a:rPr lang="en-US" sz="2800" b="1" i="1" dirty="0"/>
              <a:t>sexual assault, rape, acquaintance rape, stalking, relationship 	violence (domestic violence and dating violence), or any other 	discrimination or harassment based on sex.</a:t>
            </a:r>
          </a:p>
          <a:p>
            <a:r>
              <a:rPr lang="en-US" sz="3200" b="1" dirty="0">
                <a:solidFill>
                  <a:srgbClr val="FFFF00"/>
                </a:solidFill>
              </a:rPr>
              <a:t>It is a violation of University policy as well as applicable law to commit or to attempt to commit these acts.</a:t>
            </a:r>
          </a:p>
          <a:p>
            <a:pPr marL="457200" lvl="2" indent="0" algn="just">
              <a:buNone/>
            </a:pPr>
            <a:endParaRPr lang="en-US" sz="2000" b="1" dirty="0"/>
          </a:p>
          <a:p>
            <a:pPr lvl="2" algn="just"/>
            <a:endParaRPr lang="en-US" sz="3400" b="1" dirty="0"/>
          </a:p>
          <a:p>
            <a:pPr marL="0" indent="0" algn="just">
              <a:buNone/>
            </a:pPr>
            <a:endParaRPr lang="en-US" dirty="0"/>
          </a:p>
        </p:txBody>
      </p:sp>
    </p:spTree>
    <p:extLst>
      <p:ext uri="{BB962C8B-B14F-4D97-AF65-F5344CB8AC3E}">
        <p14:creationId xmlns:p14="http://schemas.microsoft.com/office/powerpoint/2010/main" val="81990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On-campus vs. off-campus</a:t>
            </a:r>
          </a:p>
        </p:txBody>
      </p:sp>
      <p:sp>
        <p:nvSpPr>
          <p:cNvPr id="3" name="Content Placeholder 2"/>
          <p:cNvSpPr>
            <a:spLocks noGrp="1"/>
          </p:cNvSpPr>
          <p:nvPr>
            <p:ph idx="1"/>
          </p:nvPr>
        </p:nvSpPr>
        <p:spPr>
          <a:xfrm>
            <a:off x="804231" y="1752601"/>
            <a:ext cx="10664328" cy="4465638"/>
          </a:xfrm>
        </p:spPr>
        <p:txBody>
          <a:bodyPr/>
          <a:lstStyle/>
          <a:p>
            <a:pPr marL="0" lvl="0" indent="0" defTabSz="457200" fontAlgn="auto">
              <a:lnSpc>
                <a:spcPct val="100000"/>
              </a:lnSpc>
              <a:spcBef>
                <a:spcPct val="20000"/>
              </a:spcBef>
              <a:spcAft>
                <a:spcPts val="600"/>
              </a:spcAft>
              <a:buClr>
                <a:prstClr val="white"/>
              </a:buClr>
              <a:buSzPct val="80000"/>
              <a:buNone/>
            </a:pPr>
            <a:r>
              <a:rPr lang="en-US" sz="2800" b="1" dirty="0">
                <a:solidFill>
                  <a:srgbClr val="FFFF00"/>
                </a:solidFill>
                <a:latin typeface="Century Gothic" panose="020B0502020202020204"/>
              </a:rPr>
              <a:t>Title IX applies to reports of sexual harassment in education programs and activities – which include the following:</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400" b="1" dirty="0">
                <a:solidFill>
                  <a:prstClr val="white"/>
                </a:solidFill>
                <a:latin typeface="Century Gothic" panose="020B0502020202020204"/>
              </a:rPr>
              <a:t>Buildings or other locations that are part of the school’s operations, including remote learning platforms;</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400" b="1" dirty="0">
                <a:solidFill>
                  <a:prstClr val="white"/>
                </a:solidFill>
                <a:latin typeface="Century Gothic" panose="020B0502020202020204"/>
              </a:rPr>
              <a:t>Off-campus settings if the school exercised substantial control over the respondent and the context in which the alleged sexual harassment occurred; and</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400" b="1" dirty="0">
                <a:solidFill>
                  <a:prstClr val="white"/>
                </a:solidFill>
                <a:latin typeface="Century Gothic" panose="020B0502020202020204"/>
              </a:rPr>
              <a:t>Off-campus buildings owned or controlled by a student organization officially recognized by the University, such as a building </a:t>
            </a:r>
            <a:r>
              <a:rPr lang="en-US" sz="2400" b="1" u="sng" dirty="0">
                <a:solidFill>
                  <a:prstClr val="white"/>
                </a:solidFill>
                <a:latin typeface="Century Gothic" panose="020B0502020202020204"/>
              </a:rPr>
              <a:t>owned </a:t>
            </a:r>
            <a:r>
              <a:rPr lang="en-US" sz="2400" b="1" dirty="0">
                <a:solidFill>
                  <a:prstClr val="white"/>
                </a:solidFill>
                <a:latin typeface="Century Gothic" panose="020B0502020202020204"/>
              </a:rPr>
              <a:t>by a recognized fraternity or sorority.</a:t>
            </a:r>
          </a:p>
          <a:p>
            <a:pPr marL="0" indent="0">
              <a:buNone/>
            </a:pPr>
            <a:endParaRPr lang="en-US" dirty="0"/>
          </a:p>
        </p:txBody>
      </p:sp>
    </p:spTree>
    <p:extLst>
      <p:ext uri="{BB962C8B-B14F-4D97-AF65-F5344CB8AC3E}">
        <p14:creationId xmlns:p14="http://schemas.microsoft.com/office/powerpoint/2010/main" val="35170793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 JSU">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 JSU" id="{D1DABF40-1DCF-476E-8541-B49500EF0847}" vid="{51FF9F95-E095-461E-AC6D-B5B53EECF49F}"/>
    </a:ext>
  </a:extLst>
</a:theme>
</file>

<file path=ppt/theme/theme2.xml><?xml version="1.0" encoding="utf-8"?>
<a:theme xmlns:a="http://schemas.openxmlformats.org/drawingml/2006/main" name="1_Theme JSU">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 JSU" id="{D1DABF40-1DCF-476E-8541-B49500EF0847}" vid="{51FF9F95-E095-461E-AC6D-B5B53EECF49F}"/>
    </a:ext>
  </a:extLst>
</a:theme>
</file>

<file path=docProps/app.xml><?xml version="1.0" encoding="utf-8"?>
<Properties xmlns="http://schemas.openxmlformats.org/officeDocument/2006/extended-properties" xmlns:vt="http://schemas.openxmlformats.org/officeDocument/2006/docPropsVTypes">
  <TotalTime>2639</TotalTime>
  <Words>2016</Words>
  <Application>Microsoft Office PowerPoint</Application>
  <PresentationFormat>Widescreen</PresentationFormat>
  <Paragraphs>237</Paragraphs>
  <Slides>49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49</vt:i4>
      </vt:variant>
    </vt:vector>
  </HeadingPairs>
  <TitlesOfParts>
    <vt:vector size="59" baseType="lpstr">
      <vt:lpstr>Arial</vt:lpstr>
      <vt:lpstr>Arial Black</vt:lpstr>
      <vt:lpstr>Calibri</vt:lpstr>
      <vt:lpstr>Century Gothic</vt:lpstr>
      <vt:lpstr>Corbel</vt:lpstr>
      <vt:lpstr>Garamond</vt:lpstr>
      <vt:lpstr>Gill Sans MT</vt:lpstr>
      <vt:lpstr>Wingdings</vt:lpstr>
      <vt:lpstr>Theme JSU</vt:lpstr>
      <vt:lpstr>1_Theme JSU</vt:lpstr>
      <vt:lpstr>Title ix essentials: A review of sexual misconduct policies for student-athletes</vt:lpstr>
      <vt:lpstr>Division of general counsel: title ix office</vt:lpstr>
      <vt:lpstr>  overview  </vt:lpstr>
      <vt:lpstr>What is title ix?</vt:lpstr>
      <vt:lpstr>NCAA Board of Governors Policy on Campus Sexual misconduct</vt:lpstr>
      <vt:lpstr>Sex discrimination Gender equity</vt:lpstr>
      <vt:lpstr>Title ix office</vt:lpstr>
      <vt:lpstr>Offenses covered under title ix</vt:lpstr>
      <vt:lpstr>On-campus vs. off-campus</vt:lpstr>
      <vt:lpstr>Sex discrimination</vt:lpstr>
      <vt:lpstr>Unlawful discrimination and harassment</vt:lpstr>
      <vt:lpstr>Sexual harassment</vt:lpstr>
      <vt:lpstr>Sexual harassment (verbal)</vt:lpstr>
      <vt:lpstr>Sexual harassment (nonverbal)</vt:lpstr>
      <vt:lpstr>Sexual harassment (physical contact)</vt:lpstr>
      <vt:lpstr>Sexual assault </vt:lpstr>
      <vt:lpstr>rape </vt:lpstr>
      <vt:lpstr>Dating and domestic violence</vt:lpstr>
      <vt:lpstr>stalking</vt:lpstr>
      <vt:lpstr>Sex offenses</vt:lpstr>
      <vt:lpstr>What is consent?</vt:lpstr>
      <vt:lpstr>Consent and sexual assault</vt:lpstr>
      <vt:lpstr>Consent vs. force</vt:lpstr>
      <vt:lpstr>What is consent? recap</vt:lpstr>
      <vt:lpstr>Consent is not:</vt:lpstr>
      <vt:lpstr>Scenario # 1</vt:lpstr>
      <vt:lpstr>Scenario # 1 (cont.)</vt:lpstr>
      <vt:lpstr>Scenario # 2</vt:lpstr>
      <vt:lpstr>Scenario # 2 (cont.)</vt:lpstr>
      <vt:lpstr>Essential reporting requirements</vt:lpstr>
      <vt:lpstr>Essential compliance elements </vt:lpstr>
      <vt:lpstr>Who needs to report?</vt:lpstr>
      <vt:lpstr>Confidentiality </vt:lpstr>
      <vt:lpstr>Confidentiality </vt:lpstr>
      <vt:lpstr>Who do I tell? Can I just tell the Police?</vt:lpstr>
      <vt:lpstr>Investigations and the grievance process: reporting party/complainant </vt:lpstr>
      <vt:lpstr>What must be included in a Title IX Complaint? </vt:lpstr>
      <vt:lpstr>Formal Title IX Complaint  </vt:lpstr>
      <vt:lpstr>Interim/supportive measures </vt:lpstr>
      <vt:lpstr>Interim/supportive measures </vt:lpstr>
      <vt:lpstr> Investigations and the grievance process: accused party/respondent</vt:lpstr>
      <vt:lpstr> Investigations and the grievance process</vt:lpstr>
      <vt:lpstr> scenario # 3:</vt:lpstr>
      <vt:lpstr> scenario # 3 (cont.):</vt:lpstr>
      <vt:lpstr> Investigations and the grievance process: points to remember </vt:lpstr>
      <vt:lpstr> division of general counsel – title ix</vt:lpstr>
      <vt:lpstr> division of general counsel – title ix</vt:lpstr>
      <vt:lpstr> division of general counsel – title ix</vt:lpstr>
      <vt:lpstr> division of general counsel –  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division of general counsel</dc:title>
  <dc:creator>Edward Watson</dc:creator>
  <cp:lastModifiedBy>LaShundra B. Jackson-Winters</cp:lastModifiedBy>
  <cp:revision>53</cp:revision>
  <cp:lastPrinted>2023-07-31T17:42:16Z</cp:lastPrinted>
  <dcterms:created xsi:type="dcterms:W3CDTF">2023-01-18T21:21:40Z</dcterms:created>
  <dcterms:modified xsi:type="dcterms:W3CDTF">2023-11-15T15:25:14Z</dcterms:modified>
</cp:coreProperties>
</file>