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9" r:id="rId4"/>
    <p:sldId id="285" r:id="rId5"/>
    <p:sldId id="266" r:id="rId6"/>
    <p:sldId id="267" r:id="rId7"/>
    <p:sldId id="268" r:id="rId8"/>
    <p:sldId id="269" r:id="rId9"/>
    <p:sldId id="270" r:id="rId10"/>
    <p:sldId id="271" r:id="rId11"/>
    <p:sldId id="273" r:id="rId12"/>
    <p:sldId id="299" r:id="rId13"/>
    <p:sldId id="301" r:id="rId14"/>
    <p:sldId id="272" r:id="rId15"/>
    <p:sldId id="274" r:id="rId16"/>
    <p:sldId id="275" r:id="rId17"/>
    <p:sldId id="276" r:id="rId18"/>
    <p:sldId id="277" r:id="rId19"/>
    <p:sldId id="278" r:id="rId20"/>
    <p:sldId id="279" r:id="rId21"/>
    <p:sldId id="280" r:id="rId22"/>
    <p:sldId id="286" r:id="rId23"/>
    <p:sldId id="282" r:id="rId24"/>
    <p:sldId id="283" r:id="rId25"/>
    <p:sldId id="290" r:id="rId26"/>
    <p:sldId id="297" r:id="rId27"/>
    <p:sldId id="284" r:id="rId28"/>
    <p:sldId id="287" r:id="rId29"/>
    <p:sldId id="291" r:id="rId30"/>
    <p:sldId id="292" r:id="rId31"/>
    <p:sldId id="293" r:id="rId32"/>
    <p:sldId id="294" r:id="rId33"/>
    <p:sldId id="295" r:id="rId34"/>
    <p:sldId id="296" r:id="rId35"/>
    <p:sldId id="288" r:id="rId36"/>
    <p:sldId id="289" r:id="rId37"/>
    <p:sldId id="300" r:id="rId38"/>
    <p:sldId id="298" r:id="rId3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87" d="100"/>
          <a:sy n="87" d="100"/>
        </p:scale>
        <p:origin x="60"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30502198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40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019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21478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6218268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2959169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38108375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330443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590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0611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950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491015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5049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5069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7107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41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12722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23795672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23045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491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504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086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081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444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17078281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1985575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hyperlink" Target="https://www.jsums.edu/titleix/" TargetMode="Externa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9756"/>
            <a:ext cx="7734300" cy="1371600"/>
          </a:xfrm>
        </p:spPr>
        <p:txBody>
          <a:bodyPr>
            <a:noAutofit/>
          </a:bodyPr>
          <a:lstStyle/>
          <a:p>
            <a:pPr algn="ctr"/>
            <a:r>
              <a:rPr lang="en-US" sz="3200" b="1" dirty="0" smtClean="0"/>
              <a:t>An essential </a:t>
            </a:r>
            <a:r>
              <a:rPr lang="en-US" sz="3200" b="1" dirty="0" smtClean="0"/>
              <a:t>guide to</a:t>
            </a:r>
            <a:r>
              <a:rPr lang="en-US" sz="3200" b="1" dirty="0"/>
              <a:t/>
            </a:r>
            <a:br>
              <a:rPr lang="en-US" sz="3200" b="1" dirty="0"/>
            </a:br>
            <a:r>
              <a:rPr lang="en-US" sz="3200" b="1" dirty="0" smtClean="0"/>
              <a:t>title ix for student leaders</a:t>
            </a:r>
            <a:endParaRPr lang="en-US" sz="3200" b="1" dirty="0"/>
          </a:p>
        </p:txBody>
      </p:sp>
      <p:pic>
        <p:nvPicPr>
          <p:cNvPr id="5" name="Content Placeholder 4"/>
          <p:cNvPicPr>
            <a:picLocks noGrp="1" noChangeAspect="1"/>
          </p:cNvPicPr>
          <p:nvPr>
            <p:ph idx="1"/>
          </p:nvPr>
        </p:nvPicPr>
        <p:blipFill>
          <a:blip r:embed="rId2"/>
          <a:stretch>
            <a:fillRect/>
          </a:stretch>
        </p:blipFill>
        <p:spPr>
          <a:xfrm>
            <a:off x="2356555" y="2011363"/>
            <a:ext cx="7478889" cy="4206875"/>
          </a:xfrm>
          <a:prstGeom prst="rect">
            <a:avLst/>
          </a:prstGeom>
        </p:spPr>
      </p:pic>
    </p:spTree>
    <p:extLst>
      <p:ext uri="{BB962C8B-B14F-4D97-AF65-F5344CB8AC3E}">
        <p14:creationId xmlns:p14="http://schemas.microsoft.com/office/powerpoint/2010/main" val="106967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Dating and domestic violence</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Dating/Domestic violence </a:t>
            </a:r>
            <a:r>
              <a:rPr lang="en-US" sz="2800" b="1" dirty="0">
                <a:solidFill>
                  <a:srgbClr val="FFFF00"/>
                </a:solidFill>
                <a:latin typeface="Century Gothic" panose="020B0502020202020204"/>
              </a:rPr>
              <a:t>is a pattern of abusive behavior used to exert power and control over a partner.</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Dating/Domestic violence </a:t>
            </a:r>
            <a:r>
              <a:rPr lang="en-US" sz="2800" b="1" dirty="0">
                <a:solidFill>
                  <a:srgbClr val="FFFF00"/>
                </a:solidFill>
                <a:latin typeface="Century Gothic" panose="020B0502020202020204"/>
              </a:rPr>
              <a:t>can be physical, sexual, emotional, or psychological actions or threats of actions that influence another person. </a:t>
            </a:r>
          </a:p>
          <a:p>
            <a:pPr marL="0" indent="0">
              <a:buNone/>
            </a:pPr>
            <a:endParaRPr lang="en-US" dirty="0"/>
          </a:p>
        </p:txBody>
      </p:sp>
    </p:spTree>
    <p:extLst>
      <p:ext uri="{BB962C8B-B14F-4D97-AF65-F5344CB8AC3E}">
        <p14:creationId xmlns:p14="http://schemas.microsoft.com/office/powerpoint/2010/main" val="460708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stalking</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3200" b="1" dirty="0">
                <a:latin typeface="Century Gothic" panose="020B0502020202020204"/>
              </a:rPr>
              <a:t>Stalking</a:t>
            </a:r>
            <a:r>
              <a:rPr lang="en-US" sz="3200" b="1" dirty="0">
                <a:solidFill>
                  <a:prstClr val="black"/>
                </a:solidFill>
                <a:latin typeface="Century Gothic" panose="020B0502020202020204"/>
              </a:rPr>
              <a:t> </a:t>
            </a:r>
            <a:r>
              <a:rPr lang="en-US" sz="3200" b="1" dirty="0">
                <a:solidFill>
                  <a:srgbClr val="FFFF00"/>
                </a:solidFill>
                <a:latin typeface="Century Gothic" panose="020B0502020202020204"/>
              </a:rPr>
              <a:t>is a course of conduct directed at a specific person that would cause a reasonable person to fear for his/her safety or the safety of others, or to suffer emotional distress.</a:t>
            </a:r>
          </a:p>
          <a:p>
            <a:pPr marL="0" lvl="0" indent="0" defTabSz="457200" fontAlgn="auto">
              <a:lnSpc>
                <a:spcPct val="100000"/>
              </a:lnSpc>
              <a:spcBef>
                <a:spcPct val="20000"/>
              </a:spcBef>
              <a:spcAft>
                <a:spcPts val="600"/>
              </a:spcAft>
              <a:buClr>
                <a:prstClr val="white"/>
              </a:buClr>
              <a:buSzPct val="80000"/>
              <a:buNone/>
            </a:pPr>
            <a:endParaRPr lang="en-US" sz="3200" dirty="0">
              <a:solidFill>
                <a:prstClr val="black"/>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latin typeface="Century Gothic" panose="020B0502020202020204"/>
              </a:rPr>
              <a:t>Stalking</a:t>
            </a:r>
            <a:r>
              <a:rPr lang="en-US" sz="3200" b="1" dirty="0">
                <a:solidFill>
                  <a:prstClr val="black"/>
                </a:solidFill>
                <a:latin typeface="Century Gothic" panose="020B0502020202020204"/>
              </a:rPr>
              <a:t> </a:t>
            </a:r>
            <a:r>
              <a:rPr lang="en-US" sz="3200" b="1" dirty="0">
                <a:solidFill>
                  <a:srgbClr val="FFFF00"/>
                </a:solidFill>
                <a:latin typeface="Century Gothic" panose="020B0502020202020204"/>
              </a:rPr>
              <a:t>may include repeatedly following, harassing, threatening, or intimidating another.</a:t>
            </a:r>
          </a:p>
          <a:p>
            <a:pPr marL="0" indent="0">
              <a:buNone/>
            </a:pPr>
            <a:endParaRPr lang="en-US" dirty="0"/>
          </a:p>
        </p:txBody>
      </p:sp>
    </p:spTree>
    <p:extLst>
      <p:ext uri="{BB962C8B-B14F-4D97-AF65-F5344CB8AC3E}">
        <p14:creationId xmlns:p14="http://schemas.microsoft.com/office/powerpoint/2010/main" val="154057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rape </a:t>
            </a:r>
          </a:p>
        </p:txBody>
      </p:sp>
      <p:sp>
        <p:nvSpPr>
          <p:cNvPr id="3" name="Content Placeholder 2"/>
          <p:cNvSpPr>
            <a:spLocks noGrp="1"/>
          </p:cNvSpPr>
          <p:nvPr>
            <p:ph idx="1"/>
          </p:nvPr>
        </p:nvSpPr>
        <p:spPr>
          <a:xfrm>
            <a:off x="344557" y="2011364"/>
            <a:ext cx="11516139" cy="4206875"/>
          </a:xfrm>
        </p:spPr>
        <p:txBody>
          <a:bodyPr/>
          <a:lstStyle/>
          <a:p>
            <a:pPr marL="0" lvl="0" indent="0">
              <a:buClr>
                <a:prstClr val="white"/>
              </a:buClr>
              <a:buNone/>
            </a:pPr>
            <a:r>
              <a:rPr lang="en-US" sz="4400" b="1" dirty="0" smtClean="0">
                <a:solidFill>
                  <a:schemeClr val="tx1">
                    <a:lumMod val="95000"/>
                  </a:schemeClr>
                </a:solidFill>
                <a:latin typeface="Century Gothic" panose="020B0502020202020204"/>
                <a:ea typeface="+mj-ea"/>
                <a:cs typeface="+mj-cs"/>
              </a:rPr>
              <a:t>Rape is any penetration, no matter how slight, of (1) the vagina or anus of a person by any body part of another person or by an object, or (2) the mouth of a person by a sex organ of another person, without that person’s consent. </a:t>
            </a:r>
            <a:r>
              <a:rPr lang="en-US" sz="4800" b="1" dirty="0">
                <a:solidFill>
                  <a:schemeClr val="tx1">
                    <a:lumMod val="95000"/>
                  </a:schemeClr>
                </a:solidFill>
                <a:latin typeface="Century Gothic" panose="020B0502020202020204"/>
                <a:ea typeface="+mj-ea"/>
                <a:cs typeface="+mj-cs"/>
              </a:rPr>
              <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152275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 offenses</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2000" b="1" dirty="0">
                <a:solidFill>
                  <a:prstClr val="white"/>
                </a:solidFill>
                <a:latin typeface="Century Gothic" panose="020B0502020202020204"/>
              </a:rPr>
              <a:t>Any sexual act directed against another person, without the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of the complainant, including instances where the complainant is incapable of giving </a:t>
            </a:r>
            <a:r>
              <a:rPr lang="en-US" sz="2000" b="1" u="sng" dirty="0">
                <a:solidFill>
                  <a:srgbClr val="FFFF00"/>
                </a:solidFill>
                <a:latin typeface="Century Gothic" panose="020B0502020202020204"/>
              </a:rPr>
              <a:t>consent</a:t>
            </a:r>
            <a:r>
              <a:rPr lang="en-US" sz="2000" b="1" dirty="0">
                <a:solidFill>
                  <a:srgbClr val="FFFF00"/>
                </a:solidFill>
                <a:latin typeface="Century Gothic" panose="020B0502020202020204"/>
              </a:rPr>
              <a:t>.</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Fondling</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The touching of the private body parts of another person for the purpose of sexual gratification, without the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of the complainant, including instances where the complainant is incapable of giving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because of his/her age or because of his/her temporary or permanent mental incapacity.</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Incest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Sexual intercourse between persons who are related to each other within the degrees wherein marriage is prohibited by law.</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Statutory Rape</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Sexual intercourse with a person who is under the statutory age of</a:t>
            </a:r>
            <a:r>
              <a:rPr lang="en-US" sz="2000" b="1" dirty="0">
                <a:solidFill>
                  <a:prstClr val="black"/>
                </a:solidFill>
                <a:latin typeface="Century Gothic" panose="020B0502020202020204"/>
              </a:rPr>
              <a:t> </a:t>
            </a:r>
            <a:r>
              <a:rPr lang="en-US" sz="2000" b="1" u="sng" dirty="0">
                <a:solidFill>
                  <a:srgbClr val="FFFF00"/>
                </a:solidFill>
                <a:latin typeface="Century Gothic" panose="020B0502020202020204"/>
              </a:rPr>
              <a:t>consent</a:t>
            </a:r>
            <a:r>
              <a:rPr lang="en-US" sz="2000" b="1" dirty="0">
                <a:solidFill>
                  <a:srgbClr val="FFFF00"/>
                </a:solidFill>
                <a:latin typeface="Century Gothic" panose="020B0502020202020204"/>
              </a:rPr>
              <a:t>.</a:t>
            </a:r>
            <a:endParaRPr lang="en-US" sz="2000" dirty="0">
              <a:solidFill>
                <a:prstClr val="white"/>
              </a:solidFill>
            </a:endParaRPr>
          </a:p>
          <a:p>
            <a:endParaRPr lang="en-US" dirty="0"/>
          </a:p>
        </p:txBody>
      </p:sp>
    </p:spTree>
    <p:extLst>
      <p:ext uri="{BB962C8B-B14F-4D97-AF65-F5344CB8AC3E}">
        <p14:creationId xmlns:p14="http://schemas.microsoft.com/office/powerpoint/2010/main" val="388880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Essential reporting requirements</a:t>
            </a:r>
          </a:p>
        </p:txBody>
      </p:sp>
      <p:sp>
        <p:nvSpPr>
          <p:cNvPr id="3" name="Content Placeholder 2"/>
          <p:cNvSpPr>
            <a:spLocks noGrp="1"/>
          </p:cNvSpPr>
          <p:nvPr>
            <p:ph idx="1"/>
          </p:nvPr>
        </p:nvSpPr>
        <p:spPr>
          <a:xfrm>
            <a:off x="1244906" y="2016087"/>
            <a:ext cx="9672810" cy="4765715"/>
          </a:xfrm>
        </p:spPr>
        <p:txBody>
          <a:bodyPr/>
          <a:lstStyle/>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Once a faculty or staff member becomes aware of a situation involving sexual harassment or sexual misconduct, through actual or constructive notice, the information must be communicated to the Title IX office.</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Even if the individual does not plan to file a complaint with Title IX or does not want to speak with Title IX, Title IX still needs to be informed of the situation. </a:t>
            </a:r>
          </a:p>
          <a:p>
            <a:pPr marL="0" indent="0">
              <a:buNone/>
            </a:pPr>
            <a:endParaRPr lang="en-US" dirty="0"/>
          </a:p>
        </p:txBody>
      </p:sp>
    </p:spTree>
    <p:extLst>
      <p:ext uri="{BB962C8B-B14F-4D97-AF65-F5344CB8AC3E}">
        <p14:creationId xmlns:p14="http://schemas.microsoft.com/office/powerpoint/2010/main" val="16701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Essential compliance elements </a:t>
            </a:r>
          </a:p>
        </p:txBody>
      </p:sp>
      <p:sp>
        <p:nvSpPr>
          <p:cNvPr id="3" name="Content Placeholder 2"/>
          <p:cNvSpPr>
            <a:spLocks noGrp="1"/>
          </p:cNvSpPr>
          <p:nvPr>
            <p:ph idx="1"/>
          </p:nvPr>
        </p:nvSpPr>
        <p:spPr/>
        <p:txBody>
          <a:bodyPr/>
          <a:lstStyle/>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2800" b="1" dirty="0">
                <a:solidFill>
                  <a:srgbClr val="FFFF00"/>
                </a:solidFill>
                <a:latin typeface="Century Gothic" panose="020B0502020202020204"/>
              </a:rPr>
              <a:t>JSU </a:t>
            </a:r>
            <a:r>
              <a:rPr lang="en-US" sz="2800" b="1" i="1" u="sng" dirty="0">
                <a:solidFill>
                  <a:srgbClr val="FFFF00"/>
                </a:solidFill>
                <a:latin typeface="Century Gothic" panose="020B0502020202020204"/>
              </a:rPr>
              <a:t>MUST</a:t>
            </a:r>
            <a:r>
              <a:rPr lang="en-US" sz="2800" b="1" dirty="0">
                <a:solidFill>
                  <a:srgbClr val="FFFF00"/>
                </a:solidFill>
                <a:latin typeface="Century Gothic" panose="020B0502020202020204"/>
              </a:rPr>
              <a:t> take immediate and appropriate steps to investigate all allegations of sexual harassment and sexual misconduct</a:t>
            </a:r>
          </a:p>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2800" b="1" dirty="0">
                <a:solidFill>
                  <a:srgbClr val="FFFF00"/>
                </a:solidFill>
                <a:latin typeface="Century Gothic" panose="020B0502020202020204"/>
              </a:rPr>
              <a:t>JSU will respond promptly and effectively to:</a:t>
            </a:r>
            <a:endParaRPr lang="en-US"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b="1" dirty="0">
                <a:solidFill>
                  <a:srgbClr val="FFFF00"/>
                </a:solidFill>
                <a:latin typeface="Century Gothic" panose="020B0502020202020204"/>
              </a:rPr>
              <a:t>                  </a:t>
            </a:r>
            <a:r>
              <a:rPr lang="en-US" sz="2800" b="1" dirty="0">
                <a:solidFill>
                  <a:srgbClr val="FFFF00"/>
                </a:solidFill>
                <a:latin typeface="Century Gothic" panose="020B0502020202020204"/>
              </a:rPr>
              <a:t>Stop the harassment or misconduct</a:t>
            </a:r>
          </a:p>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              Remedy the effects </a:t>
            </a:r>
          </a:p>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              Prevent the recurrence </a:t>
            </a:r>
          </a:p>
          <a:p>
            <a:pPr marL="0" indent="0">
              <a:buNone/>
            </a:pPr>
            <a:endParaRPr lang="en-US" dirty="0"/>
          </a:p>
        </p:txBody>
      </p:sp>
    </p:spTree>
    <p:extLst>
      <p:ext uri="{BB962C8B-B14F-4D97-AF65-F5344CB8AC3E}">
        <p14:creationId xmlns:p14="http://schemas.microsoft.com/office/powerpoint/2010/main" val="345367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On-campus vs. off-campus</a:t>
            </a:r>
          </a:p>
        </p:txBody>
      </p:sp>
      <p:sp>
        <p:nvSpPr>
          <p:cNvPr id="3" name="Content Placeholder 2"/>
          <p:cNvSpPr>
            <a:spLocks noGrp="1"/>
          </p:cNvSpPr>
          <p:nvPr>
            <p:ph idx="1"/>
          </p:nvPr>
        </p:nvSpPr>
        <p:spPr>
          <a:xfrm>
            <a:off x="804231" y="1752601"/>
            <a:ext cx="10664328" cy="4465638"/>
          </a:xfrm>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Title IX applies to reports of sexual harassment in education programs and activities – which include the following:</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Buildings or other locations that are part of the school’s operations, including remote learning platforms;</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Off-campus settings if the school exercised substantial control over the respondent and the context in which the alleged sexual harassment occurred; and</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Off-campus buildings owned or controlled by a student organization officially recognized by the University, such as a building </a:t>
            </a:r>
            <a:r>
              <a:rPr lang="en-US" sz="2400" b="1" u="sng" dirty="0">
                <a:solidFill>
                  <a:prstClr val="white"/>
                </a:solidFill>
                <a:latin typeface="Century Gothic" panose="020B0502020202020204"/>
              </a:rPr>
              <a:t>owned </a:t>
            </a:r>
            <a:r>
              <a:rPr lang="en-US" sz="2400" b="1" dirty="0">
                <a:solidFill>
                  <a:prstClr val="white"/>
                </a:solidFill>
                <a:latin typeface="Century Gothic" panose="020B0502020202020204"/>
              </a:rPr>
              <a:t>by a recognized fraternity or sorority.</a:t>
            </a:r>
          </a:p>
          <a:p>
            <a:pPr marL="0" indent="0">
              <a:buNone/>
            </a:pPr>
            <a:endParaRPr lang="en-US" dirty="0"/>
          </a:p>
        </p:txBody>
      </p:sp>
    </p:spTree>
    <p:extLst>
      <p:ext uri="{BB962C8B-B14F-4D97-AF65-F5344CB8AC3E}">
        <p14:creationId xmlns:p14="http://schemas.microsoft.com/office/powerpoint/2010/main" val="3517079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Who needs to report?</a:t>
            </a:r>
          </a:p>
        </p:txBody>
      </p:sp>
      <p:sp>
        <p:nvSpPr>
          <p:cNvPr id="3" name="Content Placeholder 2"/>
          <p:cNvSpPr>
            <a:spLocks noGrp="1"/>
          </p:cNvSpPr>
          <p:nvPr>
            <p:ph idx="1"/>
          </p:nvPr>
        </p:nvSpPr>
        <p:spPr>
          <a:xfrm>
            <a:off x="1465243" y="1839816"/>
            <a:ext cx="8847157" cy="4021157"/>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u="sng" dirty="0">
                <a:solidFill>
                  <a:srgbClr val="FFFF00"/>
                </a:solidFill>
                <a:latin typeface="Century Gothic" panose="020B0502020202020204"/>
              </a:rPr>
              <a:t>ANYONE</a:t>
            </a:r>
            <a:r>
              <a:rPr lang="en-US" sz="3600" b="1" dirty="0">
                <a:solidFill>
                  <a:prstClr val="black"/>
                </a:solidFill>
                <a:latin typeface="Century Gothic" panose="020B0502020202020204"/>
              </a:rPr>
              <a:t> </a:t>
            </a:r>
            <a:r>
              <a:rPr lang="en-US" sz="3600" b="1" dirty="0">
                <a:solidFill>
                  <a:prstClr val="white"/>
                </a:solidFill>
                <a:latin typeface="Century Gothic" panose="020B0502020202020204"/>
              </a:rPr>
              <a:t>who experiences, observes, or hears about an incident of sexual harassment or sex discrimination should report it to the Title IX Coordinator as soon as possible.</a:t>
            </a:r>
          </a:p>
          <a:p>
            <a:pPr marL="0" indent="0" algn="ctr">
              <a:buNone/>
            </a:pPr>
            <a:endParaRPr lang="en-US" dirty="0"/>
          </a:p>
        </p:txBody>
      </p:sp>
    </p:spTree>
    <p:extLst>
      <p:ext uri="{BB962C8B-B14F-4D97-AF65-F5344CB8AC3E}">
        <p14:creationId xmlns:p14="http://schemas.microsoft.com/office/powerpoint/2010/main" val="313527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a:xfrm>
            <a:off x="1388125" y="1927952"/>
            <a:ext cx="9375355" cy="4549048"/>
          </a:xfrm>
        </p:spPr>
        <p:txBody>
          <a:bodyPr/>
          <a:lstStyle/>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q"/>
            </a:pPr>
            <a:r>
              <a:rPr lang="en-US" sz="3200" b="1" dirty="0">
                <a:solidFill>
                  <a:prstClr val="white"/>
                </a:solidFill>
                <a:latin typeface="Century Gothic" panose="020B0502020202020204"/>
              </a:rPr>
              <a:t>Who can hold confidentiality?</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Professional Mental Health Providers</a:t>
            </a:r>
          </a:p>
          <a:p>
            <a:pPr marL="0" lvl="0" indent="0" defTabSz="457200" fontAlgn="auto">
              <a:lnSpc>
                <a:spcPct val="100000"/>
              </a:lnSpc>
              <a:spcBef>
                <a:spcPct val="20000"/>
              </a:spcBef>
              <a:spcAft>
                <a:spcPts val="600"/>
              </a:spcAft>
              <a:buClr>
                <a:prstClr val="white"/>
              </a:buClr>
              <a:buSzPct val="80000"/>
              <a:buNone/>
            </a:pPr>
            <a:r>
              <a:rPr lang="en-US" sz="3200" b="1" dirty="0">
                <a:solidFill>
                  <a:prstClr val="white"/>
                </a:solidFill>
                <a:latin typeface="Century Gothic" panose="020B0502020202020204"/>
              </a:rPr>
              <a:t>	</a:t>
            </a:r>
            <a:r>
              <a:rPr lang="en-US" sz="2800" b="1" dirty="0">
                <a:solidFill>
                  <a:prstClr val="white"/>
                </a:solidFill>
                <a:latin typeface="Century Gothic" panose="020B0502020202020204"/>
              </a:rPr>
              <a:t>* Latasha Norman Center</a:t>
            </a: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 Applied Psychological Services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Clergy - Campus Ministries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Medical Professionals – JSU Health Services Center </a:t>
            </a:r>
          </a:p>
          <a:p>
            <a:pPr marL="0" indent="0" algn="just">
              <a:buNone/>
            </a:pPr>
            <a:endParaRPr lang="en-US" dirty="0"/>
          </a:p>
        </p:txBody>
      </p:sp>
    </p:spTree>
    <p:extLst>
      <p:ext uri="{BB962C8B-B14F-4D97-AF65-F5344CB8AC3E}">
        <p14:creationId xmlns:p14="http://schemas.microsoft.com/office/powerpoint/2010/main" val="1790812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lvl="0" indent="0" algn="ctr" defTabSz="457200" fontAlgn="auto">
              <a:lnSpc>
                <a:spcPct val="100000"/>
              </a:lnSpc>
              <a:spcBef>
                <a:spcPct val="20000"/>
              </a:spcBef>
              <a:spcAft>
                <a:spcPts val="600"/>
              </a:spcAft>
              <a:buClr>
                <a:prstClr val="white"/>
              </a:buClr>
              <a:buSzPct val="80000"/>
              <a:buNone/>
            </a:pPr>
            <a:r>
              <a:rPr lang="en-US" sz="6600" b="1" dirty="0">
                <a:solidFill>
                  <a:srgbClr val="FFFF00"/>
                </a:solidFill>
                <a:latin typeface="Century Gothic" panose="020B0502020202020204"/>
              </a:rPr>
              <a:t>EVERYONE ELSE IS REQUIRED </a:t>
            </a:r>
          </a:p>
          <a:p>
            <a:pPr marL="0" lvl="0" indent="0" algn="ctr" defTabSz="457200" fontAlgn="auto">
              <a:lnSpc>
                <a:spcPct val="100000"/>
              </a:lnSpc>
              <a:spcBef>
                <a:spcPct val="20000"/>
              </a:spcBef>
              <a:spcAft>
                <a:spcPts val="600"/>
              </a:spcAft>
              <a:buClr>
                <a:prstClr val="white"/>
              </a:buClr>
              <a:buSzPct val="80000"/>
              <a:buNone/>
            </a:pPr>
            <a:r>
              <a:rPr lang="en-US" sz="6600" b="1" dirty="0">
                <a:solidFill>
                  <a:srgbClr val="FFFF00"/>
                </a:solidFill>
                <a:latin typeface="Century Gothic" panose="020B0502020202020204"/>
              </a:rPr>
              <a:t>TO REPORT!!!</a:t>
            </a:r>
          </a:p>
          <a:p>
            <a:endParaRPr lang="en-US" dirty="0"/>
          </a:p>
        </p:txBody>
      </p:sp>
    </p:spTree>
    <p:extLst>
      <p:ext uri="{BB962C8B-B14F-4D97-AF65-F5344CB8AC3E}">
        <p14:creationId xmlns:p14="http://schemas.microsoft.com/office/powerpoint/2010/main" val="203949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82563" indent="-182563">
              <a:lnSpc>
                <a:spcPct val="90000"/>
              </a:lnSpc>
              <a:spcBef>
                <a:spcPts val="1200"/>
              </a:spcBef>
              <a:spcAft>
                <a:spcPts val="200"/>
              </a:spcAft>
            </a:pPr>
            <a:r>
              <a:rPr lang="en-US" sz="2200" b="1" dirty="0">
                <a:solidFill>
                  <a:prstClr val="white"/>
                </a:solidFill>
                <a:ea typeface="+mn-ea"/>
                <a:cs typeface="+mn-cs"/>
              </a:rPr>
              <a:t> </a:t>
            </a:r>
            <a:br>
              <a:rPr lang="en-US" sz="2200" b="1" dirty="0">
                <a:solidFill>
                  <a:prstClr val="white"/>
                </a:solidFill>
                <a:ea typeface="+mn-ea"/>
                <a:cs typeface="+mn-cs"/>
              </a:rPr>
            </a:br>
            <a:r>
              <a:rPr lang="en-US" sz="6000" b="1" dirty="0">
                <a:solidFill>
                  <a:prstClr val="white"/>
                </a:solidFill>
                <a:ea typeface="+mn-ea"/>
                <a:cs typeface="+mn-cs"/>
              </a:rPr>
              <a:t>overview</a:t>
            </a:r>
            <a:r>
              <a:rPr lang="en-US" b="1" dirty="0">
                <a:solidFill>
                  <a:prstClr val="white"/>
                </a:solidFill>
                <a:ea typeface="+mn-ea"/>
                <a:cs typeface="+mn-cs"/>
              </a:rPr>
              <a:t> </a:t>
            </a:r>
            <a:r>
              <a:rPr lang="en-US" sz="2200" cap="none" dirty="0">
                <a:solidFill>
                  <a:prstClr val="white"/>
                </a:solidFill>
                <a:ea typeface="+mn-ea"/>
                <a:cs typeface="+mn-cs"/>
              </a:rPr>
              <a:t/>
            </a:r>
            <a:br>
              <a:rPr lang="en-US" sz="2200" cap="none" dirty="0">
                <a:solidFill>
                  <a:prstClr val="white"/>
                </a:solidFill>
                <a:ea typeface="+mn-ea"/>
                <a:cs typeface="+mn-cs"/>
              </a:rPr>
            </a:br>
            <a:endParaRPr lang="en-US" dirty="0"/>
          </a:p>
        </p:txBody>
      </p:sp>
      <p:sp>
        <p:nvSpPr>
          <p:cNvPr id="3" name="Content Placeholder 2"/>
          <p:cNvSpPr>
            <a:spLocks noGrp="1"/>
          </p:cNvSpPr>
          <p:nvPr>
            <p:ph idx="1"/>
          </p:nvPr>
        </p:nvSpPr>
        <p:spPr>
          <a:xfrm>
            <a:off x="1718631" y="1872868"/>
            <a:ext cx="8119431" cy="4345372"/>
          </a:xfrm>
        </p:spPr>
        <p:txBody>
          <a:bodyPr/>
          <a:lstStyle/>
          <a:p>
            <a:pPr marL="0" indent="0">
              <a:buNone/>
            </a:pPr>
            <a:endParaRPr lang="en-US" dirty="0"/>
          </a:p>
          <a:p>
            <a:pPr>
              <a:buFont typeface="Wingdings" panose="05000000000000000000" pitchFamily="2" charset="2"/>
              <a:buChar char="v"/>
            </a:pPr>
            <a:r>
              <a:rPr lang="en-US" sz="3200" b="1" dirty="0"/>
              <a:t>Definitions </a:t>
            </a:r>
          </a:p>
          <a:p>
            <a:pPr>
              <a:buFont typeface="Wingdings" panose="05000000000000000000" pitchFamily="2" charset="2"/>
              <a:buChar char="v"/>
            </a:pPr>
            <a:r>
              <a:rPr lang="en-US" sz="3200" b="1" dirty="0"/>
              <a:t>Reporting Requirements</a:t>
            </a:r>
          </a:p>
          <a:p>
            <a:pPr>
              <a:buFont typeface="Wingdings" panose="05000000000000000000" pitchFamily="2" charset="2"/>
              <a:buChar char="v"/>
            </a:pPr>
            <a:r>
              <a:rPr lang="en-US" sz="3200" b="1" dirty="0"/>
              <a:t>Confidentiality</a:t>
            </a:r>
          </a:p>
          <a:p>
            <a:pPr>
              <a:buFont typeface="Wingdings" panose="05000000000000000000" pitchFamily="2" charset="2"/>
              <a:buChar char="v"/>
            </a:pPr>
            <a:r>
              <a:rPr lang="en-US" sz="3200" b="1" dirty="0"/>
              <a:t>Protect and Serve – What is in the best interest of the University and its student population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08995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Who do I tell?</a:t>
            </a:r>
            <a:br>
              <a:rPr lang="en-US" b="1" dirty="0"/>
            </a:br>
            <a:r>
              <a:rPr lang="en-US" b="1" dirty="0"/>
              <a:t>Can I just tell the Police?</a:t>
            </a:r>
          </a:p>
        </p:txBody>
      </p:sp>
      <p:sp>
        <p:nvSpPr>
          <p:cNvPr id="3" name="Content Placeholder 2"/>
          <p:cNvSpPr>
            <a:spLocks noGrp="1"/>
          </p:cNvSpPr>
          <p:nvPr>
            <p:ph idx="1"/>
          </p:nvPr>
        </p:nvSpPr>
        <p:spPr>
          <a:xfrm>
            <a:off x="1079653" y="2038120"/>
            <a:ext cx="9970265" cy="4667480"/>
          </a:xfrm>
        </p:spPr>
        <p:txBody>
          <a:bodyPr/>
          <a:lstStyle/>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Law enforcement involvement does not relieve the institution from investigating under Title IX.</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You may have a Title IX violation without a criminal violation (standard of proof is different).</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Complainant may not want to notify the police. </a:t>
            </a:r>
          </a:p>
          <a:p>
            <a:pPr marL="0" indent="0" algn="just">
              <a:buNone/>
            </a:pPr>
            <a:endParaRPr lang="en-US" dirty="0"/>
          </a:p>
        </p:txBody>
      </p:sp>
    </p:spTree>
    <p:extLst>
      <p:ext uri="{BB962C8B-B14F-4D97-AF65-F5344CB8AC3E}">
        <p14:creationId xmlns:p14="http://schemas.microsoft.com/office/powerpoint/2010/main" val="17691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Investigations and the grievance process: reporting party/complainant</a:t>
            </a:r>
            <a:r>
              <a:rPr lang="en-US" b="1" dirty="0"/>
              <a:t> </a:t>
            </a:r>
          </a:p>
        </p:txBody>
      </p:sp>
      <p:sp>
        <p:nvSpPr>
          <p:cNvPr id="3" name="Content Placeholder 2"/>
          <p:cNvSpPr>
            <a:spLocks noGrp="1"/>
          </p:cNvSpPr>
          <p:nvPr>
            <p:ph idx="1"/>
          </p:nvPr>
        </p:nvSpPr>
        <p:spPr>
          <a:xfrm>
            <a:off x="451692" y="2011364"/>
            <a:ext cx="11127036" cy="4206875"/>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dirty="0">
                <a:solidFill>
                  <a:srgbClr val="FFFF00"/>
                </a:solidFill>
                <a:latin typeface="Century Gothic" panose="020B0502020202020204"/>
              </a:rPr>
              <a:t>The investigation begins once Title IX receives notice of a complaint of sexual harassment.</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Notice to Title IX </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Trigger duty to investigate </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Supportive measures </a:t>
            </a:r>
          </a:p>
          <a:p>
            <a:pPr marL="0" indent="0" algn="just">
              <a:buNone/>
            </a:pPr>
            <a:endParaRPr lang="en-US" dirty="0"/>
          </a:p>
          <a:p>
            <a:endParaRPr lang="en-US" dirty="0"/>
          </a:p>
        </p:txBody>
      </p:sp>
    </p:spTree>
    <p:extLst>
      <p:ext uri="{BB962C8B-B14F-4D97-AF65-F5344CB8AC3E}">
        <p14:creationId xmlns:p14="http://schemas.microsoft.com/office/powerpoint/2010/main" val="4114124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must be included in a Title IX Complaint? </a:t>
            </a:r>
          </a:p>
        </p:txBody>
      </p:sp>
      <p:sp>
        <p:nvSpPr>
          <p:cNvPr id="3" name="Content Placeholder 2"/>
          <p:cNvSpPr>
            <a:spLocks noGrp="1"/>
          </p:cNvSpPr>
          <p:nvPr>
            <p:ph idx="1"/>
          </p:nvPr>
        </p:nvSpPr>
        <p:spPr>
          <a:xfrm>
            <a:off x="980500" y="1904999"/>
            <a:ext cx="10014333" cy="4385631"/>
          </a:xfrm>
        </p:spPr>
        <p:txBody>
          <a:bodyPr>
            <a:normAutofit fontScale="92500"/>
          </a:bodyPr>
          <a:lstStyle/>
          <a:p>
            <a:pPr marL="0" lvl="0" indent="0" defTabSz="457200" fontAlgn="auto">
              <a:lnSpc>
                <a:spcPct val="100000"/>
              </a:lnSpc>
              <a:spcBef>
                <a:spcPct val="20000"/>
              </a:spcBef>
              <a:spcAft>
                <a:spcPts val="600"/>
              </a:spcAft>
              <a:buClr>
                <a:prstClr val="white"/>
              </a:buClr>
              <a:buSzPct val="80000"/>
              <a:buNone/>
            </a:pPr>
            <a:r>
              <a:rPr lang="en-US" sz="2800" dirty="0"/>
              <a:t> </a:t>
            </a:r>
            <a:r>
              <a:rPr lang="en-US" sz="4400" b="1" dirty="0">
                <a:solidFill>
                  <a:srgbClr val="FFFF00"/>
                </a:solidFill>
                <a:latin typeface="Century Gothic" panose="020B0502020202020204"/>
              </a:rPr>
              <a:t>A formal Title IX investigation cannot occur unless the complainant discloses his or her identity, the identity of the alleged perpetrator, and details about the alleged misconduct in a formal complaint.</a:t>
            </a:r>
          </a:p>
          <a:p>
            <a:pPr marL="0" indent="0" algn="just">
              <a:buNone/>
            </a:pPr>
            <a:endParaRPr lang="en-US" sz="2800" dirty="0"/>
          </a:p>
          <a:p>
            <a:pPr marL="0" indent="0">
              <a:buNone/>
            </a:pPr>
            <a:endParaRPr lang="en-US" sz="2800" b="1" dirty="0"/>
          </a:p>
        </p:txBody>
      </p:sp>
    </p:spTree>
    <p:extLst>
      <p:ext uri="{BB962C8B-B14F-4D97-AF65-F5344CB8AC3E}">
        <p14:creationId xmlns:p14="http://schemas.microsoft.com/office/powerpoint/2010/main" val="359356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Formal Title IX Complaint  </a:t>
            </a:r>
          </a:p>
        </p:txBody>
      </p:sp>
      <p:sp>
        <p:nvSpPr>
          <p:cNvPr id="3" name="Content Placeholder 2"/>
          <p:cNvSpPr>
            <a:spLocks noGrp="1"/>
          </p:cNvSpPr>
          <p:nvPr>
            <p:ph idx="1"/>
          </p:nvPr>
        </p:nvSpPr>
        <p:spPr/>
        <p:txBody>
          <a:bodyPr>
            <a:normAutofit lnSpcReduction="10000"/>
          </a:bodyPr>
          <a:lstStyle/>
          <a:p>
            <a:pPr marL="0" lvl="0" indent="0" algn="ctr">
              <a:buNone/>
            </a:pPr>
            <a:r>
              <a:rPr lang="en-US" sz="3600" b="1" cap="all" dirty="0">
                <a:ln w="3175" cmpd="sng">
                  <a:noFill/>
                </a:ln>
                <a:solidFill>
                  <a:prstClr val="white"/>
                </a:solidFill>
                <a:effectLst>
                  <a:outerShdw blurRad="38100" dist="38100" dir="2700000" algn="tl">
                    <a:srgbClr val="000000">
                      <a:alpha val="43137"/>
                    </a:srgbClr>
                  </a:outerShdw>
                </a:effectLst>
                <a:latin typeface="Century Gothic" panose="020B0502020202020204"/>
                <a:ea typeface="+mj-ea"/>
                <a:cs typeface="+mj-cs"/>
              </a:rPr>
              <a:t>Do complainants need to file a formal title ix complaint to receive support?</a:t>
            </a:r>
          </a:p>
          <a:p>
            <a:pPr marL="0" lvl="0" indent="0" defTabSz="457200" fontAlgn="auto">
              <a:lnSpc>
                <a:spcPct val="100000"/>
              </a:lnSpc>
              <a:spcBef>
                <a:spcPct val="20000"/>
              </a:spcBef>
              <a:spcAft>
                <a:spcPts val="600"/>
              </a:spcAft>
              <a:buClr>
                <a:prstClr val="white"/>
              </a:buClr>
              <a:buSzPct val="80000"/>
              <a:buNone/>
            </a:pPr>
            <a:endParaRPr lang="en-US" sz="32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solidFill>
                  <a:srgbClr val="FFFF00"/>
                </a:solidFill>
                <a:latin typeface="Century Gothic" panose="020B0502020202020204"/>
              </a:rPr>
              <a:t>No.  A complainant does not need to file a formal complaint to request supportive measures or engage in mediation.  Mediation is an option in certain situations and can be done in lieu of going through the grievance process.   </a:t>
            </a:r>
          </a:p>
          <a:p>
            <a:pPr marL="0" lvl="0" indent="0" algn="ctr">
              <a:buNone/>
            </a:pPr>
            <a:endParaRPr lang="en-US" dirty="0"/>
          </a:p>
          <a:p>
            <a:pPr marL="0" indent="0">
              <a:buNone/>
            </a:pPr>
            <a:endParaRPr lang="en-US" b="1" dirty="0"/>
          </a:p>
          <a:p>
            <a:pPr lvl="0"/>
            <a:endParaRPr lang="en-US" dirty="0"/>
          </a:p>
          <a:p>
            <a:endParaRPr lang="en-US" dirty="0"/>
          </a:p>
        </p:txBody>
      </p:sp>
    </p:spTree>
    <p:extLst>
      <p:ext uri="{BB962C8B-B14F-4D97-AF65-F5344CB8AC3E}">
        <p14:creationId xmlns:p14="http://schemas.microsoft.com/office/powerpoint/2010/main" val="1075255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Interim/supportive measures </a:t>
            </a:r>
          </a:p>
        </p:txBody>
      </p:sp>
      <p:sp>
        <p:nvSpPr>
          <p:cNvPr id="3" name="Content Placeholder 2"/>
          <p:cNvSpPr>
            <a:spLocks noGrp="1"/>
          </p:cNvSpPr>
          <p:nvPr>
            <p:ph idx="1"/>
          </p:nvPr>
        </p:nvSpPr>
        <p:spPr/>
        <p:txBody>
          <a:bodyPr>
            <a:normAutofit lnSpcReduction="10000"/>
          </a:bodyPr>
          <a:lstStyle/>
          <a:p>
            <a:pPr marL="0" lvl="0" indent="0" algn="ctr">
              <a:buNone/>
            </a:pPr>
            <a:endParaRPr lang="en-US" dirty="0"/>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Campus escort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No Contact Order</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On-campus housing accommodations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Counseling services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Medical services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Class accommodations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Ban from campus/on-campus housing </a:t>
            </a:r>
          </a:p>
          <a:p>
            <a:pPr marL="0" indent="0">
              <a:buNone/>
            </a:pPr>
            <a:endParaRPr lang="en-US" b="1" dirty="0"/>
          </a:p>
          <a:p>
            <a:pPr lvl="0"/>
            <a:endParaRPr lang="en-US" dirty="0"/>
          </a:p>
          <a:p>
            <a:endParaRPr lang="en-US" dirty="0"/>
          </a:p>
        </p:txBody>
      </p:sp>
    </p:spTree>
    <p:extLst>
      <p:ext uri="{BB962C8B-B14F-4D97-AF65-F5344CB8AC3E}">
        <p14:creationId xmlns:p14="http://schemas.microsoft.com/office/powerpoint/2010/main" val="2725603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Interim/supportive measures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5400" b="1" dirty="0"/>
              <a:t>Before a formal complaint is filed </a:t>
            </a:r>
          </a:p>
          <a:p>
            <a:pPr>
              <a:buFont typeface="Wingdings" panose="05000000000000000000" pitchFamily="2" charset="2"/>
              <a:buChar char="§"/>
            </a:pPr>
            <a:r>
              <a:rPr lang="en-US" sz="5400" b="1" dirty="0"/>
              <a:t>After a complaint is filed</a:t>
            </a:r>
          </a:p>
          <a:p>
            <a:pPr>
              <a:buFont typeface="Wingdings" panose="05000000000000000000" pitchFamily="2" charset="2"/>
              <a:buChar char="§"/>
            </a:pPr>
            <a:r>
              <a:rPr lang="en-US" sz="5400" b="1" dirty="0"/>
              <a:t>No complaint is filed </a:t>
            </a:r>
          </a:p>
          <a:p>
            <a:pPr lvl="0"/>
            <a:endParaRPr lang="en-US" dirty="0"/>
          </a:p>
          <a:p>
            <a:endParaRPr lang="en-US" dirty="0"/>
          </a:p>
        </p:txBody>
      </p:sp>
    </p:spTree>
    <p:extLst>
      <p:ext uri="{BB962C8B-B14F-4D97-AF65-F5344CB8AC3E}">
        <p14:creationId xmlns:p14="http://schemas.microsoft.com/office/powerpoint/2010/main" val="1829976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accused party/respondent</a:t>
            </a:r>
            <a:endParaRPr lang="en-US" dirty="0"/>
          </a:p>
        </p:txBody>
      </p:sp>
      <p:sp>
        <p:nvSpPr>
          <p:cNvPr id="3" name="Content Placeholder 2"/>
          <p:cNvSpPr>
            <a:spLocks noGrp="1"/>
          </p:cNvSpPr>
          <p:nvPr>
            <p:ph idx="1"/>
          </p:nvPr>
        </p:nvSpPr>
        <p:spPr>
          <a:xfrm>
            <a:off x="683045" y="2096064"/>
            <a:ext cx="10961783" cy="4359820"/>
          </a:xfrm>
        </p:spPr>
        <p:txBody>
          <a:bodyPr>
            <a:normAutofit/>
          </a:bodyPr>
          <a:lstStyle/>
          <a:p>
            <a:pPr marL="0" indent="0">
              <a:buNone/>
            </a:pPr>
            <a:r>
              <a:rPr lang="en-US" sz="3600" b="1" cap="all" dirty="0">
                <a:ln w="3175" cmpd="sng">
                  <a:noFill/>
                </a:ln>
                <a:solidFill>
                  <a:prstClr val="white"/>
                </a:solidFill>
                <a:latin typeface="Century Gothic" panose="020B0502020202020204"/>
                <a:ea typeface="+mj-ea"/>
                <a:cs typeface="+mj-cs"/>
              </a:rPr>
              <a:t>Knowledge of title ix violation:</a:t>
            </a:r>
          </a:p>
          <a:p>
            <a:pPr>
              <a:buFont typeface="Wingdings" panose="05000000000000000000" pitchFamily="2" charset="2"/>
              <a:buChar char="§"/>
            </a:pPr>
            <a:r>
              <a:rPr lang="en-US" sz="3200" b="1" dirty="0">
                <a:solidFill>
                  <a:srgbClr val="FFFF00"/>
                </a:solidFill>
                <a:latin typeface="Century Gothic" panose="020B0502020202020204"/>
              </a:rPr>
              <a:t>Respondents will receive notice of the pending allegations filed against them.</a:t>
            </a:r>
          </a:p>
          <a:p>
            <a:pPr>
              <a:buFont typeface="Wingdings" panose="05000000000000000000" pitchFamily="2" charset="2"/>
              <a:buChar char="§"/>
            </a:pPr>
            <a:r>
              <a:rPr lang="en-US" sz="3200" b="1" dirty="0">
                <a:solidFill>
                  <a:srgbClr val="FFFF00"/>
                </a:solidFill>
                <a:latin typeface="Century Gothic" panose="020B0502020202020204"/>
              </a:rPr>
              <a:t>The notice will also inform the Respondent of his/her right to have an advisor present when speaking with Title IX.</a:t>
            </a:r>
          </a:p>
          <a:p>
            <a:pPr>
              <a:buFont typeface="Wingdings" panose="05000000000000000000" pitchFamily="2" charset="2"/>
              <a:buChar char="§"/>
            </a:pPr>
            <a:r>
              <a:rPr lang="en-US" sz="3200" b="1" dirty="0">
                <a:solidFill>
                  <a:srgbClr val="FFFF00"/>
                </a:solidFill>
                <a:latin typeface="Century Gothic" panose="020B0502020202020204"/>
              </a:rPr>
              <a:t>The notice will state that retaliation is prohibited.</a:t>
            </a:r>
            <a:r>
              <a:rPr lang="en-US" dirty="0"/>
              <a:t/>
            </a:r>
            <a:br>
              <a:rPr lang="en-US" dirty="0"/>
            </a:br>
            <a:endParaRPr lang="en-US" dirty="0"/>
          </a:p>
        </p:txBody>
      </p:sp>
    </p:spTree>
    <p:extLst>
      <p:ext uri="{BB962C8B-B14F-4D97-AF65-F5344CB8AC3E}">
        <p14:creationId xmlns:p14="http://schemas.microsoft.com/office/powerpoint/2010/main" val="3701426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a:t>
            </a:r>
            <a:endParaRPr lang="en-US" dirty="0"/>
          </a:p>
        </p:txBody>
      </p:sp>
      <p:sp>
        <p:nvSpPr>
          <p:cNvPr id="3" name="Content Placeholder 2"/>
          <p:cNvSpPr>
            <a:spLocks noGrp="1"/>
          </p:cNvSpPr>
          <p:nvPr>
            <p:ph idx="1"/>
          </p:nvPr>
        </p:nvSpPr>
        <p:spPr>
          <a:xfrm>
            <a:off x="683045" y="2096064"/>
            <a:ext cx="10961783" cy="4359820"/>
          </a:xfrm>
        </p:spPr>
        <p:txBody>
          <a:bodyPr>
            <a:normAutofit/>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r>
              <a:rPr lang="en-US" sz="3200" b="1" dirty="0">
                <a:solidFill>
                  <a:srgbClr val="FFFF00"/>
                </a:solidFill>
                <a:latin typeface="Century Gothic" panose="020B0502020202020204"/>
              </a:rPr>
              <a:t>Both Respondent and Complainant are entitled to an advisor during the hearing for cross-examination.</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r>
              <a:rPr lang="en-US" sz="3200" b="1" dirty="0">
                <a:solidFill>
                  <a:srgbClr val="FFFF00"/>
                </a:solidFill>
                <a:latin typeface="Century Gothic" panose="020B0502020202020204"/>
              </a:rPr>
              <a:t>Standard of Proof – Preponderance of the Evidence. </a:t>
            </a:r>
          </a:p>
          <a:p>
            <a:pPr marL="34290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r>
              <a:rPr lang="en-US" sz="3200" b="1" dirty="0">
                <a:solidFill>
                  <a:srgbClr val="FFFF00"/>
                </a:solidFill>
                <a:latin typeface="Century Gothic" panose="020B0502020202020204" pitchFamily="34" charset="0"/>
              </a:rPr>
              <a:t>The Title IX Coordinator works closely with Student Affairs, Academic Affairs, Human Resources, Campus Police and other University offices when required. </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1073868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frequently asked questions</a:t>
            </a:r>
            <a:endParaRPr lang="en-US" dirty="0"/>
          </a:p>
        </p:txBody>
      </p:sp>
      <p:sp>
        <p:nvSpPr>
          <p:cNvPr id="3" name="Content Placeholder 2"/>
          <p:cNvSpPr>
            <a:spLocks noGrp="1"/>
          </p:cNvSpPr>
          <p:nvPr>
            <p:ph idx="1"/>
          </p:nvPr>
        </p:nvSpPr>
        <p:spPr>
          <a:xfrm>
            <a:off x="683045" y="2096064"/>
            <a:ext cx="10961783" cy="4359820"/>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3200" b="1" dirty="0">
                <a:solidFill>
                  <a:srgbClr val="FFFF00"/>
                </a:solidFill>
                <a:latin typeface="Century Gothic" panose="020B0502020202020204"/>
              </a:rPr>
              <a:t>Are parents notified when their student goes through the Title IX process?</a:t>
            </a:r>
          </a:p>
          <a:p>
            <a:pPr marL="0" lvl="0" indent="0" defTabSz="457200" fontAlgn="auto">
              <a:lnSpc>
                <a:spcPct val="100000"/>
              </a:lnSpc>
              <a:spcBef>
                <a:spcPct val="20000"/>
              </a:spcBef>
              <a:spcAft>
                <a:spcPts val="600"/>
              </a:spcAft>
              <a:buClr>
                <a:prstClr val="white"/>
              </a:buClr>
              <a:buSzPct val="80000"/>
              <a:buNone/>
            </a:pPr>
            <a:endParaRPr lang="en-US" sz="3200" b="1" dirty="0">
              <a:solidFill>
                <a:srgbClr val="FFFF00"/>
              </a:solidFill>
              <a:latin typeface="Century Gothic" panose="020B0502020202020204"/>
            </a:endParaRPr>
          </a:p>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The Title IX office will not contact or speak to parents regarding Title IX investigations without express permission from the student involved.</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2764550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frequently asked questions</a:t>
            </a:r>
            <a:endParaRPr lang="en-US" dirty="0"/>
          </a:p>
        </p:txBody>
      </p:sp>
      <p:sp>
        <p:nvSpPr>
          <p:cNvPr id="3" name="Content Placeholder 2"/>
          <p:cNvSpPr>
            <a:spLocks noGrp="1"/>
          </p:cNvSpPr>
          <p:nvPr>
            <p:ph idx="1"/>
          </p:nvPr>
        </p:nvSpPr>
        <p:spPr>
          <a:xfrm>
            <a:off x="683045" y="2096064"/>
            <a:ext cx="10961783" cy="4359820"/>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4000" b="1" dirty="0">
                <a:solidFill>
                  <a:srgbClr val="FFFF00"/>
                </a:solidFill>
                <a:latin typeface="Century Gothic" panose="020B0502020202020204"/>
              </a:rPr>
              <a:t>Are parents allowed to be present during the grievance process? </a:t>
            </a:r>
          </a:p>
          <a:p>
            <a:pPr marL="0" lvl="0" indent="0" defTabSz="457200" fontAlgn="auto">
              <a:lnSpc>
                <a:spcPct val="100000"/>
              </a:lnSpc>
              <a:spcBef>
                <a:spcPct val="20000"/>
              </a:spcBef>
              <a:spcAft>
                <a:spcPts val="600"/>
              </a:spcAft>
              <a:buClr>
                <a:prstClr val="white"/>
              </a:buClr>
              <a:buSzPct val="80000"/>
              <a:buNone/>
            </a:pPr>
            <a:endParaRPr lang="en-US" sz="4000" b="1" dirty="0">
              <a:solidFill>
                <a:srgbClr val="FFFF00"/>
              </a:solidFill>
              <a:latin typeface="Century Gothic" panose="020B0502020202020204"/>
            </a:endParaRPr>
          </a:p>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4000" b="1" dirty="0">
                <a:solidFill>
                  <a:srgbClr val="FFFF00"/>
                </a:solidFill>
                <a:latin typeface="Century Gothic" panose="020B0502020202020204"/>
              </a:rPr>
              <a:t>As an advisor, a parent may be present during any meeting with Title IX and the hearing process.</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393906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What is title ix?</a:t>
            </a:r>
          </a:p>
        </p:txBody>
      </p:sp>
      <p:pic>
        <p:nvPicPr>
          <p:cNvPr id="4" name="Picture Placeholder 4" descr="Strengthen, Not Dismantle, &lt;strong&gt;Title IX&lt;/strong&gt; – Gender Policy Repo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153" y="1916935"/>
            <a:ext cx="4643551" cy="4072704"/>
          </a:xfrm>
        </p:spPr>
      </p:pic>
      <p:sp>
        <p:nvSpPr>
          <p:cNvPr id="5" name="Text Placeholder 4"/>
          <p:cNvSpPr>
            <a:spLocks noGrp="1"/>
          </p:cNvSpPr>
          <p:nvPr>
            <p:ph type="body" sz="half" idx="2"/>
          </p:nvPr>
        </p:nvSpPr>
        <p:spPr>
          <a:xfrm>
            <a:off x="6863508" y="1916934"/>
            <a:ext cx="4968607" cy="4153359"/>
          </a:xfrm>
        </p:spPr>
        <p:txBody>
          <a:bodyPr>
            <a:normAutofit/>
          </a:bodyPr>
          <a:lstStyle/>
          <a:p>
            <a:r>
              <a:rPr lang="en-US" sz="2400" b="1" dirty="0"/>
              <a:t>Title IX of the Education Amendments of 1972 is a federal civil rights law that prohibits discrimination on the basis of sex (and gender) on a University campus in its educational programs and activities when the University is federally funded.</a:t>
            </a:r>
          </a:p>
          <a:p>
            <a:r>
              <a:rPr lang="en-US" sz="2400" b="1" dirty="0"/>
              <a:t>Title IX protects against sex discrimination and sexual harassment.</a:t>
            </a:r>
          </a:p>
          <a:p>
            <a:endParaRPr lang="en-US" dirty="0"/>
          </a:p>
        </p:txBody>
      </p:sp>
    </p:spTree>
    <p:extLst>
      <p:ext uri="{BB962C8B-B14F-4D97-AF65-F5344CB8AC3E}">
        <p14:creationId xmlns:p14="http://schemas.microsoft.com/office/powerpoint/2010/main" val="4066501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frequently asked questions</a:t>
            </a:r>
            <a:endParaRPr lang="en-US" dirty="0"/>
          </a:p>
        </p:txBody>
      </p:sp>
      <p:sp>
        <p:nvSpPr>
          <p:cNvPr id="3" name="Content Placeholder 2"/>
          <p:cNvSpPr>
            <a:spLocks noGrp="1"/>
          </p:cNvSpPr>
          <p:nvPr>
            <p:ph idx="1"/>
          </p:nvPr>
        </p:nvSpPr>
        <p:spPr>
          <a:xfrm>
            <a:off x="683045" y="2096064"/>
            <a:ext cx="10961783" cy="4359820"/>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3200" b="1" dirty="0">
                <a:solidFill>
                  <a:srgbClr val="FFFF00"/>
                </a:solidFill>
                <a:latin typeface="Century Gothic" panose="020B0502020202020204"/>
              </a:rPr>
              <a:t>How does the University reach a decision?</a:t>
            </a:r>
          </a:p>
          <a:p>
            <a:pPr marL="0" lvl="0" indent="0" defTabSz="457200" fontAlgn="auto">
              <a:lnSpc>
                <a:spcPct val="100000"/>
              </a:lnSpc>
              <a:spcBef>
                <a:spcPct val="20000"/>
              </a:spcBef>
              <a:spcAft>
                <a:spcPts val="600"/>
              </a:spcAft>
              <a:buClr>
                <a:prstClr val="white"/>
              </a:buClr>
              <a:buSzPct val="80000"/>
              <a:buNone/>
            </a:pPr>
            <a:endParaRPr lang="en-US" sz="3200" b="1" dirty="0">
              <a:solidFill>
                <a:srgbClr val="FFFF00"/>
              </a:solidFill>
              <a:latin typeface="Century Gothic" panose="020B0502020202020204"/>
            </a:endParaRPr>
          </a:p>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Century Gothic" panose="020B0502020202020204"/>
              </a:rPr>
              <a:t>After a hearing, the parties will be notified of the findings of the adjudicators.  The decision will identify the allegations, describe all events which occurred, identify the supporting facts, apply the policies to the facts, and provide a rationale for the decision and recommended sanctions.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4165641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frequently asked questions</a:t>
            </a:r>
            <a:endParaRPr lang="en-US" dirty="0"/>
          </a:p>
        </p:txBody>
      </p:sp>
      <p:sp>
        <p:nvSpPr>
          <p:cNvPr id="3" name="Content Placeholder 2"/>
          <p:cNvSpPr>
            <a:spLocks noGrp="1"/>
          </p:cNvSpPr>
          <p:nvPr>
            <p:ph idx="1"/>
          </p:nvPr>
        </p:nvSpPr>
        <p:spPr>
          <a:xfrm>
            <a:off x="683045" y="2096064"/>
            <a:ext cx="10961783" cy="4359820"/>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3200" b="1" dirty="0">
                <a:solidFill>
                  <a:srgbClr val="FFFF00"/>
                </a:solidFill>
                <a:latin typeface="Century Gothic" panose="020B0502020202020204"/>
              </a:rPr>
              <a:t>Are the individuals involved in the grievance process trained?</a:t>
            </a:r>
          </a:p>
          <a:p>
            <a:pPr marL="0" lvl="0" indent="0" defTabSz="457200" fontAlgn="auto">
              <a:lnSpc>
                <a:spcPct val="100000"/>
              </a:lnSpc>
              <a:spcBef>
                <a:spcPct val="20000"/>
              </a:spcBef>
              <a:spcAft>
                <a:spcPts val="600"/>
              </a:spcAft>
              <a:buClr>
                <a:prstClr val="white"/>
              </a:buClr>
              <a:buSzPct val="80000"/>
              <a:buNone/>
            </a:pPr>
            <a:endParaRPr lang="en-US" sz="3200" b="1" dirty="0">
              <a:solidFill>
                <a:srgbClr val="FFFF00"/>
              </a:solidFill>
              <a:latin typeface="Century Gothic" panose="020B0502020202020204"/>
            </a:endParaRPr>
          </a:p>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In order to implement a fair and impartial process, all those involved in the grievance process will undergo Title IX training. </a:t>
            </a:r>
          </a:p>
          <a:p>
            <a:pPr marL="0" indent="0">
              <a:buNone/>
            </a:pPr>
            <a:endParaRPr lang="en-US" dirty="0"/>
          </a:p>
        </p:txBody>
      </p:sp>
    </p:spTree>
    <p:extLst>
      <p:ext uri="{BB962C8B-B14F-4D97-AF65-F5344CB8AC3E}">
        <p14:creationId xmlns:p14="http://schemas.microsoft.com/office/powerpoint/2010/main" val="3978404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frequently asked questions</a:t>
            </a:r>
            <a:endParaRPr lang="en-US" dirty="0"/>
          </a:p>
        </p:txBody>
      </p:sp>
      <p:sp>
        <p:nvSpPr>
          <p:cNvPr id="3" name="Content Placeholder 2"/>
          <p:cNvSpPr>
            <a:spLocks noGrp="1"/>
          </p:cNvSpPr>
          <p:nvPr>
            <p:ph idx="1"/>
          </p:nvPr>
        </p:nvSpPr>
        <p:spPr>
          <a:xfrm>
            <a:off x="683045" y="2096064"/>
            <a:ext cx="10961783" cy="4359820"/>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3200" b="1" dirty="0">
                <a:solidFill>
                  <a:srgbClr val="FFFF00"/>
                </a:solidFill>
                <a:latin typeface="Century Gothic" panose="020B0502020202020204"/>
              </a:rPr>
              <a:t>Can the student appeal an adverse decision?</a:t>
            </a:r>
          </a:p>
          <a:p>
            <a:pPr marL="0" lvl="0" indent="0" defTabSz="457200" fontAlgn="auto">
              <a:lnSpc>
                <a:spcPct val="100000"/>
              </a:lnSpc>
              <a:spcBef>
                <a:spcPct val="20000"/>
              </a:spcBef>
              <a:spcAft>
                <a:spcPts val="600"/>
              </a:spcAft>
              <a:buClr>
                <a:prstClr val="white"/>
              </a:buClr>
              <a:buSzPct val="80000"/>
              <a:buNone/>
            </a:pPr>
            <a:endParaRPr lang="en-US" sz="3200" b="1" dirty="0">
              <a:solidFill>
                <a:srgbClr val="FFFF00"/>
              </a:solidFill>
              <a:latin typeface="Century Gothic" panose="020B0502020202020204"/>
            </a:endParaRPr>
          </a:p>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Century Gothic" panose="020B0502020202020204"/>
              </a:rPr>
              <a:t>Yes, the University must offer both parties the option to appeal regardless of the outcome. </a:t>
            </a:r>
          </a:p>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 </a:t>
            </a:r>
          </a:p>
          <a:p>
            <a:pPr marL="0" indent="0">
              <a:buNone/>
            </a:pPr>
            <a:endParaRPr lang="en-US" dirty="0"/>
          </a:p>
        </p:txBody>
      </p:sp>
    </p:spTree>
    <p:extLst>
      <p:ext uri="{BB962C8B-B14F-4D97-AF65-F5344CB8AC3E}">
        <p14:creationId xmlns:p14="http://schemas.microsoft.com/office/powerpoint/2010/main" val="763621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points to remember </a:t>
            </a:r>
            <a:endParaRPr lang="en-US" dirty="0"/>
          </a:p>
        </p:txBody>
      </p:sp>
      <p:sp>
        <p:nvSpPr>
          <p:cNvPr id="3" name="Content Placeholder 2"/>
          <p:cNvSpPr>
            <a:spLocks noGrp="1"/>
          </p:cNvSpPr>
          <p:nvPr>
            <p:ph idx="1"/>
          </p:nvPr>
        </p:nvSpPr>
        <p:spPr>
          <a:xfrm>
            <a:off x="683045" y="2096064"/>
            <a:ext cx="10961783" cy="4359820"/>
          </a:xfrm>
        </p:spPr>
        <p:txBody>
          <a:bodyPr>
            <a:normAutofit fontScale="925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The University is committed to ensuring a community that is safe for all who study, live, work, and visit here.</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Please report incidents of sex discrimination, sexual harassment or sexual violence.</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Though it may be difficult, immediate reporting allows for the best possible efforts to support the complainant, investigate the claims, and to prevent a recurrence.</a:t>
            </a:r>
          </a:p>
          <a:p>
            <a:pPr marL="0" indent="0">
              <a:buNone/>
            </a:pPr>
            <a:endParaRPr lang="en-US" dirty="0"/>
          </a:p>
        </p:txBody>
      </p:sp>
    </p:spTree>
    <p:extLst>
      <p:ext uri="{BB962C8B-B14F-4D97-AF65-F5344CB8AC3E}">
        <p14:creationId xmlns:p14="http://schemas.microsoft.com/office/powerpoint/2010/main" val="1406207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sp>
        <p:nvSpPr>
          <p:cNvPr id="3" name="Content Placeholder 2"/>
          <p:cNvSpPr>
            <a:spLocks noGrp="1"/>
          </p:cNvSpPr>
          <p:nvPr>
            <p:ph idx="1"/>
          </p:nvPr>
        </p:nvSpPr>
        <p:spPr>
          <a:xfrm>
            <a:off x="683045" y="2096064"/>
            <a:ext cx="10961783" cy="4359820"/>
          </a:xfrm>
        </p:spPr>
        <p:txBody>
          <a:bodyPr>
            <a:normAutofit lnSpcReduction="100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General Counsel:  Edward Watson, 601-979-3950</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Coordinator: LaShundra Jackson-Winters, 601-979-6804</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Investigator:  Bryant Guy, 601-979-1315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Cell Phone:  601- 927-4766</a:t>
            </a:r>
          </a:p>
          <a:p>
            <a:pPr marL="0" indent="0">
              <a:buNone/>
            </a:pPr>
            <a:endParaRPr lang="en-US" dirty="0"/>
          </a:p>
        </p:txBody>
      </p:sp>
    </p:spTree>
    <p:extLst>
      <p:ext uri="{BB962C8B-B14F-4D97-AF65-F5344CB8AC3E}">
        <p14:creationId xmlns:p14="http://schemas.microsoft.com/office/powerpoint/2010/main" val="3389591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sp>
        <p:nvSpPr>
          <p:cNvPr id="3" name="Content Placeholder 2"/>
          <p:cNvSpPr>
            <a:spLocks noGrp="1"/>
          </p:cNvSpPr>
          <p:nvPr>
            <p:ph idx="1"/>
          </p:nvPr>
        </p:nvSpPr>
        <p:spPr>
          <a:xfrm>
            <a:off x="683045" y="2577946"/>
            <a:ext cx="10961783" cy="3877937"/>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5400" b="1" dirty="0">
                <a:solidFill>
                  <a:srgbClr val="FFFF00"/>
                </a:solidFill>
                <a:latin typeface="Century Gothic" panose="020B0502020202020204"/>
              </a:rPr>
              <a:t>Information regarding Title IX and the Title IX process can be found on the JSU website @ </a:t>
            </a:r>
            <a:r>
              <a:rPr lang="en-US" sz="5400" dirty="0">
                <a:highlight>
                  <a:srgbClr val="FFFF00"/>
                </a:highlight>
                <a:latin typeface="Arial" panose="020B0604020202020204" pitchFamily="34" charset="0"/>
                <a:hlinkClick r:id="rId2"/>
              </a:rPr>
              <a:t>https://www.jsums.edu/titleix/</a:t>
            </a:r>
            <a:endParaRPr lang="en-US" sz="5400" b="1" dirty="0">
              <a:highlight>
                <a:srgbClr val="FFFF00"/>
              </a:highlight>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3360907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pic>
        <p:nvPicPr>
          <p:cNvPr id="5" name="Content Placeholder 4">
            <a:extLst>
              <a:ext uri="{FF2B5EF4-FFF2-40B4-BE49-F238E27FC236}">
                <a16:creationId xmlns:a16="http://schemas.microsoft.com/office/drawing/2014/main" id="{EF1B9841-9FEB-F99D-5182-A582139893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5541" y="1615324"/>
            <a:ext cx="5100918" cy="5100918"/>
          </a:xfrm>
        </p:spPr>
      </p:pic>
    </p:spTree>
    <p:extLst>
      <p:ext uri="{BB962C8B-B14F-4D97-AF65-F5344CB8AC3E}">
        <p14:creationId xmlns:p14="http://schemas.microsoft.com/office/powerpoint/2010/main" val="571294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a:t>
            </a:r>
            <a:br>
              <a:rPr lang="en-US" sz="3200" b="1" dirty="0"/>
            </a:br>
            <a:r>
              <a:rPr lang="en-US" sz="3200" b="1" dirty="0"/>
              <a:t>additional resources</a:t>
            </a:r>
            <a:endParaRPr lang="en-US" dirty="0"/>
          </a:p>
        </p:txBody>
      </p:sp>
      <p:sp>
        <p:nvSpPr>
          <p:cNvPr id="3" name="Content Placeholder 2"/>
          <p:cNvSpPr>
            <a:spLocks noGrp="1"/>
          </p:cNvSpPr>
          <p:nvPr>
            <p:ph idx="1"/>
          </p:nvPr>
        </p:nvSpPr>
        <p:spPr>
          <a:xfrm>
            <a:off x="683045" y="2016088"/>
            <a:ext cx="10961783" cy="4439796"/>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2400" b="1" u="sng" dirty="0">
                <a:solidFill>
                  <a:srgbClr val="FFFF00"/>
                </a:solidFill>
                <a:latin typeface="Century Gothic" panose="020B0502020202020204"/>
              </a:rPr>
              <a:t>Jackson State University Department of Public Safety</a:t>
            </a:r>
          </a:p>
          <a:p>
            <a:pPr marL="0" lvl="0" indent="0" defTabSz="457200" fontAlgn="auto">
              <a:lnSpc>
                <a:spcPct val="100000"/>
              </a:lnSpc>
              <a:spcBef>
                <a:spcPct val="20000"/>
              </a:spcBef>
              <a:spcAft>
                <a:spcPts val="600"/>
              </a:spcAft>
              <a:buClr>
                <a:prstClr val="white"/>
              </a:buClr>
              <a:buSzPct val="80000"/>
              <a:buNone/>
            </a:pPr>
            <a:r>
              <a:rPr lang="en-US" sz="2400" b="1" dirty="0">
                <a:solidFill>
                  <a:srgbClr val="FFFF00"/>
                </a:solidFill>
                <a:latin typeface="Century Gothic" panose="020B0502020202020204"/>
              </a:rPr>
              <a:t>(601) 979-2580</a:t>
            </a:r>
          </a:p>
          <a:p>
            <a:pPr marL="0" lvl="0" indent="0" defTabSz="457200" fontAlgn="auto">
              <a:lnSpc>
                <a:spcPct val="100000"/>
              </a:lnSpc>
              <a:spcBef>
                <a:spcPct val="20000"/>
              </a:spcBef>
              <a:spcAft>
                <a:spcPts val="600"/>
              </a:spcAft>
              <a:buClr>
                <a:prstClr val="white"/>
              </a:buClr>
              <a:buSzPct val="80000"/>
              <a:buNone/>
            </a:pPr>
            <a:endParaRPr lang="en-US" sz="24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400" b="1" u="sng" dirty="0">
                <a:solidFill>
                  <a:srgbClr val="FFFF00"/>
                </a:solidFill>
                <a:latin typeface="Century Gothic" panose="020B0502020202020204"/>
              </a:rPr>
              <a:t>Latasha Norman Counseling Center</a:t>
            </a:r>
            <a:r>
              <a:rPr lang="en-US" sz="2400" b="1" dirty="0">
                <a:solidFill>
                  <a:srgbClr val="FFFF00"/>
                </a:solidFill>
                <a:latin typeface="Century Gothic" panose="020B0502020202020204"/>
              </a:rPr>
              <a:t>		</a:t>
            </a:r>
            <a:r>
              <a:rPr lang="en-US" sz="2400" b="1" u="sng" dirty="0">
                <a:solidFill>
                  <a:srgbClr val="FFFF00"/>
                </a:solidFill>
                <a:latin typeface="Century Gothic" panose="020B0502020202020204"/>
              </a:rPr>
              <a:t>Applied Psychological Services </a:t>
            </a:r>
          </a:p>
          <a:p>
            <a:pPr marL="0" lvl="0" indent="0" defTabSz="457200" fontAlgn="auto">
              <a:lnSpc>
                <a:spcPct val="100000"/>
              </a:lnSpc>
              <a:spcBef>
                <a:spcPct val="20000"/>
              </a:spcBef>
              <a:spcAft>
                <a:spcPts val="600"/>
              </a:spcAft>
              <a:buClr>
                <a:prstClr val="white"/>
              </a:buClr>
              <a:buSzPct val="80000"/>
              <a:buNone/>
            </a:pPr>
            <a:r>
              <a:rPr lang="en-US" sz="2400" b="1" dirty="0">
                <a:solidFill>
                  <a:srgbClr val="FFFF00"/>
                </a:solidFill>
                <a:latin typeface="Century Gothic" panose="020B0502020202020204"/>
              </a:rPr>
              <a:t>(601) 979-0374									(601) 979-3381</a:t>
            </a:r>
          </a:p>
          <a:p>
            <a:pPr marL="0" indent="0">
              <a:buNone/>
            </a:pPr>
            <a:endParaRPr lang="en-US" dirty="0"/>
          </a:p>
        </p:txBody>
      </p:sp>
    </p:spTree>
    <p:extLst>
      <p:ext uri="{BB962C8B-B14F-4D97-AF65-F5344CB8AC3E}">
        <p14:creationId xmlns:p14="http://schemas.microsoft.com/office/powerpoint/2010/main" val="232694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Title ix office</a:t>
            </a:r>
          </a:p>
        </p:txBody>
      </p:sp>
      <p:sp>
        <p:nvSpPr>
          <p:cNvPr id="3" name="Content Placeholder 2"/>
          <p:cNvSpPr>
            <a:spLocks noGrp="1"/>
          </p:cNvSpPr>
          <p:nvPr>
            <p:ph idx="1"/>
          </p:nvPr>
        </p:nvSpPr>
        <p:spPr>
          <a:xfrm>
            <a:off x="462707" y="1784733"/>
            <a:ext cx="10950767" cy="4920869"/>
          </a:xfrm>
        </p:spPr>
        <p:txBody>
          <a:bodyPr/>
          <a:lstStyle/>
          <a:p>
            <a:pPr lvl="2" algn="just">
              <a:buFont typeface="Wingdings" panose="05000000000000000000" pitchFamily="2" charset="2"/>
              <a:buChar char="q"/>
            </a:pPr>
            <a:r>
              <a:rPr lang="en-US" sz="3200" b="1" dirty="0"/>
              <a:t> Title IX Coordinator – required by law</a:t>
            </a:r>
          </a:p>
          <a:p>
            <a:pPr marL="457200" lvl="2" indent="0" algn="just">
              <a:buNone/>
            </a:pPr>
            <a:endParaRPr lang="en-US" sz="3200" b="1" dirty="0"/>
          </a:p>
          <a:p>
            <a:pPr lvl="2" algn="just">
              <a:buFont typeface="Wingdings" panose="05000000000000000000" pitchFamily="2" charset="2"/>
              <a:buChar char="q"/>
            </a:pPr>
            <a:r>
              <a:rPr lang="en-US" sz="3200" b="1" dirty="0"/>
              <a:t> Title IX office – duty and obligation </a:t>
            </a:r>
          </a:p>
          <a:p>
            <a:pPr marL="457200" lvl="2" indent="0" algn="just">
              <a:buNone/>
            </a:pPr>
            <a:endParaRPr lang="en-US" sz="3200" b="1" dirty="0"/>
          </a:p>
          <a:p>
            <a:pPr lvl="2" algn="just">
              <a:buFont typeface="Wingdings" panose="05000000000000000000" pitchFamily="2" charset="2"/>
              <a:buChar char="q"/>
            </a:pPr>
            <a:r>
              <a:rPr lang="en-US" sz="3200" b="1" dirty="0"/>
              <a:t>  Title IX Coordinator – oversees the process and address reported concerns </a:t>
            </a:r>
          </a:p>
          <a:p>
            <a:pPr marL="457200" lvl="2" indent="0" algn="just">
              <a:buNone/>
            </a:pPr>
            <a:endParaRPr lang="en-US" sz="3200" b="1" dirty="0"/>
          </a:p>
          <a:p>
            <a:pPr lvl="2" algn="just">
              <a:buFont typeface="Wingdings" panose="05000000000000000000" pitchFamily="2" charset="2"/>
              <a:buChar char="q"/>
            </a:pPr>
            <a:r>
              <a:rPr lang="en-US" sz="3200" b="1" dirty="0"/>
              <a:t>  Title IX office – gather information and evidence – conduct thorough and fair investigation </a:t>
            </a:r>
          </a:p>
          <a:p>
            <a:pPr marL="457200" lvl="2" indent="0" algn="just">
              <a:buNone/>
            </a:pPr>
            <a:endParaRPr lang="en-US" sz="3400" b="1" dirty="0"/>
          </a:p>
          <a:p>
            <a:pPr lvl="2" algn="just"/>
            <a:endParaRPr lang="en-US" sz="3400" b="1" dirty="0"/>
          </a:p>
          <a:p>
            <a:pPr marL="457200" lvl="2" indent="0" algn="just">
              <a:buNone/>
            </a:pPr>
            <a:endParaRPr lang="en-US" sz="3400" b="1" dirty="0"/>
          </a:p>
          <a:p>
            <a:pPr lvl="2" algn="just"/>
            <a:endParaRPr lang="en-US" sz="3400" b="1" dirty="0"/>
          </a:p>
          <a:p>
            <a:pPr marL="0" indent="0" algn="ctr">
              <a:buNone/>
            </a:pPr>
            <a:endParaRPr lang="en-US" sz="4000" b="1" dirty="0"/>
          </a:p>
          <a:p>
            <a:pPr marL="0" indent="0" algn="just">
              <a:buNone/>
            </a:pPr>
            <a:endParaRPr lang="en-US" dirty="0"/>
          </a:p>
        </p:txBody>
      </p:sp>
    </p:spTree>
    <p:extLst>
      <p:ext uri="{BB962C8B-B14F-4D97-AF65-F5344CB8AC3E}">
        <p14:creationId xmlns:p14="http://schemas.microsoft.com/office/powerpoint/2010/main" val="393213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Offenses covered under title ix</a:t>
            </a:r>
          </a:p>
        </p:txBody>
      </p:sp>
      <p:sp>
        <p:nvSpPr>
          <p:cNvPr id="3" name="Content Placeholder 2"/>
          <p:cNvSpPr>
            <a:spLocks noGrp="1"/>
          </p:cNvSpPr>
          <p:nvPr>
            <p:ph idx="1"/>
          </p:nvPr>
        </p:nvSpPr>
        <p:spPr>
          <a:xfrm>
            <a:off x="771181" y="1883884"/>
            <a:ext cx="10587209" cy="4821718"/>
          </a:xfrm>
        </p:spPr>
        <p:txBody>
          <a:bodyPr/>
          <a:lstStyle/>
          <a:p>
            <a:r>
              <a:rPr lang="en-US" sz="3200" b="1" dirty="0">
                <a:solidFill>
                  <a:srgbClr val="FFFF00"/>
                </a:solidFill>
              </a:rPr>
              <a:t>Under Title IX, discrimination on the basis of sex also includes sexual harassment, which includes: </a:t>
            </a:r>
          </a:p>
          <a:p>
            <a:pPr marL="0" indent="0">
              <a:buNone/>
            </a:pPr>
            <a:r>
              <a:rPr lang="en-US" sz="3200" b="1" i="1" dirty="0"/>
              <a:t>	</a:t>
            </a:r>
            <a:r>
              <a:rPr lang="en-US" sz="2800" b="1" i="1" dirty="0"/>
              <a:t>sexual assault, rape, acquaintance rape, stalking, relationship 	violence (domestic violence and dating violence), or any other 	discrimination or harassment based on sex.</a:t>
            </a:r>
          </a:p>
          <a:p>
            <a:r>
              <a:rPr lang="en-US" sz="3200" b="1" dirty="0">
                <a:solidFill>
                  <a:srgbClr val="FFFF00"/>
                </a:solidFill>
              </a:rPr>
              <a:t>It is a violation of University policy as well as applicable law to commit or to attempt to commit these acts.</a:t>
            </a:r>
          </a:p>
          <a:p>
            <a:pPr marL="457200" lvl="2" indent="0" algn="just">
              <a:buNone/>
            </a:pPr>
            <a:endParaRPr lang="en-US" sz="2000" b="1" dirty="0"/>
          </a:p>
          <a:p>
            <a:pPr lvl="2" algn="just"/>
            <a:endParaRPr lang="en-US" sz="3400" b="1" dirty="0"/>
          </a:p>
          <a:p>
            <a:pPr marL="0" indent="0" algn="just">
              <a:buNone/>
            </a:pPr>
            <a:endParaRPr lang="en-US" dirty="0"/>
          </a:p>
        </p:txBody>
      </p:sp>
    </p:spTree>
    <p:extLst>
      <p:ext uri="{BB962C8B-B14F-4D97-AF65-F5344CB8AC3E}">
        <p14:creationId xmlns:p14="http://schemas.microsoft.com/office/powerpoint/2010/main" val="8199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Sex discrimination</a:t>
            </a:r>
          </a:p>
        </p:txBody>
      </p:sp>
      <p:sp>
        <p:nvSpPr>
          <p:cNvPr id="3" name="Content Placeholder 2"/>
          <p:cNvSpPr>
            <a:spLocks noGrp="1"/>
          </p:cNvSpPr>
          <p:nvPr>
            <p:ph idx="1"/>
          </p:nvPr>
        </p:nvSpPr>
        <p:spPr>
          <a:xfrm>
            <a:off x="1101687" y="2011364"/>
            <a:ext cx="9397388" cy="4541837"/>
          </a:xfrm>
        </p:spPr>
        <p:txBody>
          <a:bodyPr/>
          <a:lstStyle/>
          <a:p>
            <a:pPr marL="0" indent="0">
              <a:buNone/>
            </a:pPr>
            <a:endParaRPr lang="en-US" sz="3200" b="1" dirty="0">
              <a:solidFill>
                <a:srgbClr val="FFFF00"/>
              </a:solidFill>
              <a:latin typeface="Century Gothic" panose="020B0502020202020204"/>
              <a:ea typeface="+mj-ea"/>
              <a:cs typeface="+mj-cs"/>
            </a:endParaRPr>
          </a:p>
          <a:p>
            <a:pPr marL="0" indent="0">
              <a:buNone/>
            </a:pPr>
            <a:r>
              <a:rPr lang="en-US" sz="3200" b="1" dirty="0">
                <a:solidFill>
                  <a:srgbClr val="FFFF00"/>
                </a:solidFill>
                <a:latin typeface="Century Gothic" panose="020B0502020202020204"/>
                <a:ea typeface="+mj-ea"/>
                <a:cs typeface="+mj-cs"/>
              </a:rPr>
              <a:t>	Sex Discrimination </a:t>
            </a:r>
            <a:r>
              <a:rPr lang="en-US" sz="3200" b="1" dirty="0">
                <a:solidFill>
                  <a:prstClr val="white"/>
                </a:solidFill>
                <a:latin typeface="Century Gothic" panose="020B0502020202020204"/>
                <a:ea typeface="+mj-ea"/>
                <a:cs typeface="+mj-cs"/>
              </a:rPr>
              <a:t>–</a:t>
            </a:r>
            <a:r>
              <a:rPr lang="en-US" sz="3200" b="1" dirty="0">
                <a:solidFill>
                  <a:prstClr val="black"/>
                </a:solidFill>
                <a:latin typeface="Century Gothic" panose="020B0502020202020204"/>
                <a:ea typeface="+mj-ea"/>
                <a:cs typeface="+mj-cs"/>
              </a:rPr>
              <a:t> </a:t>
            </a:r>
            <a:r>
              <a:rPr lang="en-US" sz="3200" b="1" dirty="0">
                <a:solidFill>
                  <a:prstClr val="white"/>
                </a:solidFill>
                <a:latin typeface="Century Gothic" panose="020B0502020202020204"/>
                <a:ea typeface="+mj-ea"/>
                <a:cs typeface="+mj-cs"/>
              </a:rPr>
              <a:t>unfairly treating an individual or group of individuals differently than others on the basis of sex or gender.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Sexual misconduct </a:t>
            </a:r>
            <a:r>
              <a:rPr lang="en-US" sz="3200" b="1" dirty="0">
                <a:solidFill>
                  <a:prstClr val="white"/>
                </a:solidFill>
                <a:latin typeface="Century Gothic" panose="020B0502020202020204"/>
                <a:ea typeface="+mj-ea"/>
                <a:cs typeface="+mj-cs"/>
              </a:rPr>
              <a:t>is a form of sex/gender based discrimination.</a:t>
            </a:r>
            <a:br>
              <a:rPr lang="en-US" sz="3200" b="1" dirty="0">
                <a:solidFill>
                  <a:prstClr val="white"/>
                </a:solidFill>
                <a:latin typeface="Century Gothic" panose="020B0502020202020204"/>
                <a:ea typeface="+mj-ea"/>
                <a:cs typeface="+mj-cs"/>
              </a:rPr>
            </a:br>
            <a:endParaRPr lang="en-US" dirty="0"/>
          </a:p>
        </p:txBody>
      </p:sp>
    </p:spTree>
    <p:extLst>
      <p:ext uri="{BB962C8B-B14F-4D97-AF65-F5344CB8AC3E}">
        <p14:creationId xmlns:p14="http://schemas.microsoft.com/office/powerpoint/2010/main" val="246291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Unlawful discrimination and</a:t>
            </a:r>
            <a:br>
              <a:rPr lang="en-US" sz="3600" b="1" dirty="0"/>
            </a:br>
            <a:r>
              <a:rPr lang="en-US" sz="3600" b="1" dirty="0"/>
              <a:t>harassment</a:t>
            </a:r>
            <a:endParaRPr lang="en-US" b="1" dirty="0"/>
          </a:p>
        </p:txBody>
      </p:sp>
      <p:sp>
        <p:nvSpPr>
          <p:cNvPr id="3" name="Content Placeholder 2"/>
          <p:cNvSpPr>
            <a:spLocks noGrp="1"/>
          </p:cNvSpPr>
          <p:nvPr>
            <p:ph idx="1"/>
          </p:nvPr>
        </p:nvSpPr>
        <p:spPr>
          <a:xfrm>
            <a:off x="815247" y="2011364"/>
            <a:ext cx="10190603" cy="4465637"/>
          </a:xfrm>
        </p:spPr>
        <p:txBody>
          <a:bodyPr/>
          <a:lstStyle/>
          <a:p>
            <a:pPr marL="0" lvl="0" indent="0" defTabSz="457200" fontAlgn="auto">
              <a:lnSpc>
                <a:spcPct val="100000"/>
              </a:lnSpc>
              <a:spcBef>
                <a:spcPct val="20000"/>
              </a:spcBef>
              <a:spcAft>
                <a:spcPts val="600"/>
              </a:spcAft>
              <a:buClr>
                <a:prstClr val="white"/>
              </a:buClr>
              <a:buSzPct val="80000"/>
              <a:buNone/>
            </a:pPr>
            <a:r>
              <a:rPr lang="en-US" sz="2400" b="1" dirty="0">
                <a:solidFill>
                  <a:prstClr val="white"/>
                </a:solidFill>
                <a:latin typeface="Century Gothic" panose="020B0502020202020204"/>
              </a:rPr>
              <a:t>	</a:t>
            </a:r>
            <a:r>
              <a:rPr lang="en-US" sz="2800" b="1" dirty="0">
                <a:solidFill>
                  <a:prstClr val="white"/>
                </a:solidFill>
                <a:latin typeface="Century Gothic" panose="020B0502020202020204"/>
              </a:rPr>
              <a:t>The University is dedicated to enforcing civil rights laws to protect all students from unlawful discrimination and harassment based on </a:t>
            </a:r>
            <a:r>
              <a:rPr lang="en-US" sz="2800" b="1" dirty="0">
                <a:solidFill>
                  <a:srgbClr val="FFFF00"/>
                </a:solidFill>
                <a:latin typeface="Century Gothic" panose="020B0502020202020204"/>
              </a:rPr>
              <a:t>race, color, national origin, sex, disability,</a:t>
            </a:r>
            <a:r>
              <a:rPr lang="en-US" sz="2800" b="1" dirty="0">
                <a:solidFill>
                  <a:prstClr val="white"/>
                </a:solidFill>
                <a:latin typeface="Century Gothic" panose="020B0502020202020204"/>
              </a:rPr>
              <a:t> and</a:t>
            </a:r>
            <a:r>
              <a:rPr lang="en-US" sz="2800" b="1" dirty="0">
                <a:solidFill>
                  <a:srgbClr val="146194">
                    <a:lumMod val="75000"/>
                  </a:srgbClr>
                </a:solidFill>
                <a:latin typeface="Century Gothic" panose="020B0502020202020204"/>
              </a:rPr>
              <a:t> </a:t>
            </a:r>
            <a:r>
              <a:rPr lang="en-US" sz="2800" b="1" dirty="0">
                <a:solidFill>
                  <a:srgbClr val="FFFF00"/>
                </a:solidFill>
                <a:latin typeface="Century Gothic" panose="020B0502020202020204"/>
              </a:rPr>
              <a:t>age.</a:t>
            </a:r>
            <a:r>
              <a:rPr lang="en-US" sz="2800" b="1" dirty="0">
                <a:solidFill>
                  <a:srgbClr val="146194">
                    <a:lumMod val="75000"/>
                  </a:srgbClr>
                </a:solidFill>
                <a:latin typeface="Century Gothic" panose="020B0502020202020204"/>
              </a:rPr>
              <a:t>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146194">
                  <a:lumMod val="75000"/>
                </a:srgbClr>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This includes students who are </a:t>
            </a:r>
            <a:r>
              <a:rPr lang="en-US" sz="2800" b="1" dirty="0">
                <a:solidFill>
                  <a:srgbClr val="FFFF00"/>
                </a:solidFill>
                <a:latin typeface="Century Gothic" panose="020B0502020202020204"/>
              </a:rPr>
              <a:t>lesbian, gay, bisexual, transgender, queer, questioning, asexual, intersex, </a:t>
            </a:r>
            <a:r>
              <a:rPr lang="en-US" sz="2800" b="1" dirty="0" err="1">
                <a:solidFill>
                  <a:srgbClr val="FFFF00"/>
                </a:solidFill>
                <a:latin typeface="Century Gothic" panose="020B0502020202020204"/>
              </a:rPr>
              <a:t>nonbinary</a:t>
            </a:r>
            <a:r>
              <a:rPr lang="en-US" sz="2800" b="1" dirty="0">
                <a:solidFill>
                  <a:srgbClr val="FFFF00"/>
                </a:solidFill>
                <a:latin typeface="Century Gothic" panose="020B0502020202020204"/>
              </a:rPr>
              <a:t>,</a:t>
            </a:r>
            <a:r>
              <a:rPr lang="en-US" sz="2800" b="1" dirty="0">
                <a:solidFill>
                  <a:prstClr val="white"/>
                </a:solidFill>
                <a:latin typeface="Century Gothic" panose="020B0502020202020204"/>
              </a:rPr>
              <a:t> and individuals who identify their sexual orientation or gender identity in other ways</a:t>
            </a:r>
            <a:r>
              <a:rPr lang="en-US" sz="2800" b="1" dirty="0">
                <a:solidFill>
                  <a:srgbClr val="146194">
                    <a:lumMod val="75000"/>
                  </a:srgbClr>
                </a:solidFill>
                <a:latin typeface="Century Gothic" panose="020B0502020202020204"/>
              </a:rPr>
              <a:t> </a:t>
            </a:r>
            <a:r>
              <a:rPr lang="en-US" sz="2800" b="1" dirty="0">
                <a:solidFill>
                  <a:srgbClr val="FFFF00"/>
                </a:solidFill>
                <a:latin typeface="Century Gothic" panose="020B0502020202020204"/>
              </a:rPr>
              <a:t>(LGBTQI+).</a:t>
            </a:r>
          </a:p>
          <a:p>
            <a:pPr marL="0" indent="0">
              <a:buNone/>
            </a:pPr>
            <a:endParaRPr lang="en-US" dirty="0"/>
          </a:p>
        </p:txBody>
      </p:sp>
    </p:spTree>
    <p:extLst>
      <p:ext uri="{BB962C8B-B14F-4D97-AF65-F5344CB8AC3E}">
        <p14:creationId xmlns:p14="http://schemas.microsoft.com/office/powerpoint/2010/main" val="410543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Sexual harassment</a:t>
            </a:r>
          </a:p>
        </p:txBody>
      </p:sp>
      <p:sp>
        <p:nvSpPr>
          <p:cNvPr id="3" name="Content Placeholder 2"/>
          <p:cNvSpPr>
            <a:spLocks noGrp="1"/>
          </p:cNvSpPr>
          <p:nvPr>
            <p:ph idx="1"/>
          </p:nvPr>
        </p:nvSpPr>
        <p:spPr>
          <a:xfrm>
            <a:off x="1288973" y="2269474"/>
            <a:ext cx="9904164" cy="4512325"/>
          </a:xfrm>
        </p:spPr>
        <p:txBody>
          <a:bodyPr/>
          <a:lstStyle/>
          <a:p>
            <a:pPr marL="0" indent="0">
              <a:buNone/>
            </a:pPr>
            <a:r>
              <a:rPr lang="en-US" sz="2800" b="1" dirty="0">
                <a:solidFill>
                  <a:srgbClr val="FFFF00"/>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Sexual Harassment </a:t>
            </a:r>
            <a:r>
              <a:rPr lang="en-US" sz="3200" b="1" dirty="0">
                <a:solidFill>
                  <a:prstClr val="white"/>
                </a:solidFill>
                <a:latin typeface="Century Gothic" panose="020B0502020202020204"/>
                <a:ea typeface="+mj-ea"/>
                <a:cs typeface="+mj-cs"/>
              </a:rPr>
              <a:t>is any unwelcome conduct that a reasonable person would find so severe, pervasive and objectively offensive that it denies a person equal education access.</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Conduct</a:t>
            </a:r>
            <a:r>
              <a:rPr lang="en-US" sz="3200" b="1" dirty="0">
                <a:solidFill>
                  <a:prstClr val="black"/>
                </a:solidFill>
                <a:latin typeface="Century Gothic" panose="020B0502020202020204"/>
                <a:ea typeface="+mj-ea"/>
                <a:cs typeface="+mj-cs"/>
              </a:rPr>
              <a:t> </a:t>
            </a:r>
            <a:r>
              <a:rPr lang="en-US" sz="3200" b="1" dirty="0">
                <a:solidFill>
                  <a:prstClr val="white"/>
                </a:solidFill>
                <a:latin typeface="Century Gothic" panose="020B0502020202020204"/>
                <a:ea typeface="+mj-ea"/>
                <a:cs typeface="+mj-cs"/>
              </a:rPr>
              <a:t>is considered </a:t>
            </a:r>
            <a:r>
              <a:rPr lang="en-US" sz="3200" b="1" dirty="0">
                <a:solidFill>
                  <a:srgbClr val="FFFF00"/>
                </a:solidFill>
                <a:latin typeface="Century Gothic" panose="020B0502020202020204"/>
                <a:ea typeface="+mj-ea"/>
                <a:cs typeface="+mj-cs"/>
              </a:rPr>
              <a:t>“unwelcome” </a:t>
            </a:r>
            <a:r>
              <a:rPr lang="en-US" sz="3200" b="1" dirty="0">
                <a:solidFill>
                  <a:prstClr val="white"/>
                </a:solidFill>
                <a:latin typeface="Century Gothic" panose="020B0502020202020204"/>
                <a:ea typeface="+mj-ea"/>
                <a:cs typeface="+mj-cs"/>
              </a:rPr>
              <a:t>if the person did not request or invite it and considered the conduct to be undesirable or offensive.</a:t>
            </a:r>
            <a:endParaRPr lang="en-US" sz="3200" b="1" dirty="0"/>
          </a:p>
        </p:txBody>
      </p:sp>
    </p:spTree>
    <p:extLst>
      <p:ext uri="{BB962C8B-B14F-4D97-AF65-F5344CB8AC3E}">
        <p14:creationId xmlns:p14="http://schemas.microsoft.com/office/powerpoint/2010/main" val="56537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Sexual assault </a:t>
            </a:r>
          </a:p>
        </p:txBody>
      </p:sp>
      <p:sp>
        <p:nvSpPr>
          <p:cNvPr id="3" name="Content Placeholder 2"/>
          <p:cNvSpPr>
            <a:spLocks noGrp="1"/>
          </p:cNvSpPr>
          <p:nvPr>
            <p:ph idx="1"/>
          </p:nvPr>
        </p:nvSpPr>
        <p:spPr/>
        <p:txBody>
          <a:bodyPr/>
          <a:lstStyle/>
          <a:p>
            <a:pPr marL="0" lvl="0" indent="0">
              <a:buClr>
                <a:prstClr val="white"/>
              </a:buClr>
              <a:buNone/>
            </a:pPr>
            <a:r>
              <a:rPr lang="en-US" sz="4800" b="1" dirty="0">
                <a:solidFill>
                  <a:schemeClr val="tx1">
                    <a:lumMod val="95000"/>
                  </a:schemeClr>
                </a:solidFill>
                <a:latin typeface="Century Gothic" panose="020B0502020202020204"/>
                <a:ea typeface="+mj-ea"/>
                <a:cs typeface="+mj-cs"/>
              </a:rPr>
              <a:t>The term “sexual assault” means any nonconsensual sexual act including when the victim lacks capacity to consent.</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3128122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ppt/theme/theme2.xml><?xml version="1.0" encoding="utf-8"?>
<a:theme xmlns:a="http://schemas.openxmlformats.org/drawingml/2006/main" name="1_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docProps/app.xml><?xml version="1.0" encoding="utf-8"?>
<Properties xmlns="http://schemas.openxmlformats.org/officeDocument/2006/extended-properties" xmlns:vt="http://schemas.openxmlformats.org/officeDocument/2006/docPropsVTypes">
  <TotalTime>1456</TotalTime>
  <Words>1322</Words>
  <Application>Microsoft Office PowerPoint</Application>
  <PresentationFormat>Widescreen</PresentationFormat>
  <Paragraphs>166</Paragraphs>
  <Slides>37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Arial Black</vt:lpstr>
      <vt:lpstr>Century Gothic</vt:lpstr>
      <vt:lpstr>Corbel</vt:lpstr>
      <vt:lpstr>Garamond</vt:lpstr>
      <vt:lpstr>Wingdings</vt:lpstr>
      <vt:lpstr>Theme JSU</vt:lpstr>
      <vt:lpstr>1_Theme JSU</vt:lpstr>
      <vt:lpstr>An essential guide to title ix for student leaders</vt:lpstr>
      <vt:lpstr>  overview  </vt:lpstr>
      <vt:lpstr>What is title ix?</vt:lpstr>
      <vt:lpstr>Title ix office</vt:lpstr>
      <vt:lpstr>Offenses covered under title ix</vt:lpstr>
      <vt:lpstr>Sex discrimination</vt:lpstr>
      <vt:lpstr>Unlawful discrimination and harassment</vt:lpstr>
      <vt:lpstr>Sexual harassment</vt:lpstr>
      <vt:lpstr>Sexual assault </vt:lpstr>
      <vt:lpstr>Dating and domestic violence</vt:lpstr>
      <vt:lpstr>stalking</vt:lpstr>
      <vt:lpstr>rape </vt:lpstr>
      <vt:lpstr>Sex offenses</vt:lpstr>
      <vt:lpstr>Essential reporting requirements</vt:lpstr>
      <vt:lpstr>Essential compliance elements </vt:lpstr>
      <vt:lpstr>On-campus vs. off-campus</vt:lpstr>
      <vt:lpstr>Who needs to report?</vt:lpstr>
      <vt:lpstr>Confidentiality </vt:lpstr>
      <vt:lpstr>Confidentiality </vt:lpstr>
      <vt:lpstr>Who do I tell? Can I just tell the Police?</vt:lpstr>
      <vt:lpstr>Investigations and the grievance process: reporting party/complainant </vt:lpstr>
      <vt:lpstr>What must be included in a Title IX Complaint? </vt:lpstr>
      <vt:lpstr>Formal Title IX Complaint  </vt:lpstr>
      <vt:lpstr>Interim/supportive measures </vt:lpstr>
      <vt:lpstr>Interim/supportive measures </vt:lpstr>
      <vt:lpstr> Investigations and the grievance process: accused party/respondent</vt:lpstr>
      <vt:lpstr> Investigations and the grievance process</vt:lpstr>
      <vt:lpstr> Investigations and the grievance process: frequently asked questions</vt:lpstr>
      <vt:lpstr> Investigations and the grievance process: frequently asked questions</vt:lpstr>
      <vt:lpstr> Investigations and the grievance process: frequently asked questions</vt:lpstr>
      <vt:lpstr> Investigations and the grievance process: frequently asked questions</vt:lpstr>
      <vt:lpstr> Investigations and the grievance process: frequently asked questions</vt:lpstr>
      <vt:lpstr> Investigations and the grievance process: points to remember </vt:lpstr>
      <vt:lpstr> division of general counsel – title ix</vt:lpstr>
      <vt:lpstr> division of general counsel – title ix</vt:lpstr>
      <vt:lpstr> division of general counsel – title ix</vt:lpstr>
      <vt:lpstr> division of general counsel –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division of general counsel</dc:title>
  <dc:creator>Edward Watson</dc:creator>
  <cp:lastModifiedBy>LaShundra B. Jackson-Winters</cp:lastModifiedBy>
  <cp:revision>32</cp:revision>
  <cp:lastPrinted>2023-06-09T13:30:13Z</cp:lastPrinted>
  <dcterms:created xsi:type="dcterms:W3CDTF">2023-01-18T21:21:40Z</dcterms:created>
  <dcterms:modified xsi:type="dcterms:W3CDTF">2023-11-15T18:29:51Z</dcterms:modified>
</cp:coreProperties>
</file>