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312" r:id="rId4"/>
    <p:sldId id="313" r:id="rId5"/>
    <p:sldId id="314" r:id="rId6"/>
    <p:sldId id="281" r:id="rId7"/>
    <p:sldId id="315" r:id="rId8"/>
    <p:sldId id="316" r:id="rId9"/>
    <p:sldId id="317" r:id="rId10"/>
    <p:sldId id="297" r:id="rId11"/>
    <p:sldId id="283" r:id="rId12"/>
    <p:sldId id="318" r:id="rId13"/>
    <p:sldId id="319" r:id="rId14"/>
    <p:sldId id="327" r:id="rId15"/>
    <p:sldId id="321" r:id="rId16"/>
    <p:sldId id="322" r:id="rId17"/>
    <p:sldId id="286" r:id="rId18"/>
    <p:sldId id="323" r:id="rId19"/>
    <p:sldId id="324" r:id="rId20"/>
    <p:sldId id="262" r:id="rId21"/>
    <p:sldId id="325" r:id="rId22"/>
    <p:sldId id="292" r:id="rId23"/>
    <p:sldId id="326" r:id="rId24"/>
    <p:sldId id="300"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6"/>
            <a:ext cx="7734300" cy="1371600"/>
          </a:xfrm>
        </p:spPr>
        <p:txBody>
          <a:bodyPr>
            <a:normAutofit fontScale="90000"/>
          </a:bodyPr>
          <a:lstStyle/>
          <a:p>
            <a:pPr algn="ctr"/>
            <a:r>
              <a:rPr lang="en-US" b="1" dirty="0"/>
              <a:t>An essential guide</a:t>
            </a:r>
            <a:br>
              <a:rPr lang="en-US" b="1" dirty="0"/>
            </a:br>
            <a:r>
              <a:rPr lang="en-US" b="1" dirty="0"/>
              <a:t>to title ix and </a:t>
            </a:r>
            <a:r>
              <a:rPr lang="en-US" b="1" dirty="0" err="1"/>
              <a:t>ms</a:t>
            </a:r>
            <a:r>
              <a:rPr lang="en-US" b="1" dirty="0"/>
              <a:t> state law</a:t>
            </a:r>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550458" cy="834529"/>
          </a:xfrm>
        </p:spPr>
        <p:txBody>
          <a:bodyPr>
            <a:normAutofit/>
          </a:bodyPr>
          <a:lstStyle/>
          <a:p>
            <a:pPr algn="ctr"/>
            <a:r>
              <a:rPr lang="en-US" b="1" dirty="0"/>
              <a:t>scenario</a:t>
            </a:r>
          </a:p>
        </p:txBody>
      </p:sp>
      <p:sp>
        <p:nvSpPr>
          <p:cNvPr id="3" name="Subtitle 2"/>
          <p:cNvSpPr>
            <a:spLocks noGrp="1"/>
          </p:cNvSpPr>
          <p:nvPr>
            <p:ph type="subTitle" idx="1"/>
          </p:nvPr>
        </p:nvSpPr>
        <p:spPr>
          <a:xfrm>
            <a:off x="684211" y="1927952"/>
            <a:ext cx="10883499" cy="4450813"/>
          </a:xfrm>
        </p:spPr>
        <p:txBody>
          <a:bodyPr>
            <a:noAutofit/>
          </a:bodyPr>
          <a:lstStyle/>
          <a:p>
            <a:r>
              <a:rPr lang="en-US" sz="3200" b="1" dirty="0">
                <a:solidFill>
                  <a:schemeClr val="tx1">
                    <a:lumMod val="95000"/>
                  </a:schemeClr>
                </a:solidFill>
              </a:rPr>
              <a:t>On March 1</a:t>
            </a:r>
            <a:r>
              <a:rPr lang="en-US" sz="3200" b="1" baseline="30000" dirty="0">
                <a:solidFill>
                  <a:schemeClr val="tx1">
                    <a:lumMod val="95000"/>
                  </a:schemeClr>
                </a:solidFill>
              </a:rPr>
              <a:t>st</a:t>
            </a:r>
            <a:r>
              <a:rPr lang="en-US" sz="3200" b="1" dirty="0">
                <a:solidFill>
                  <a:schemeClr val="tx1">
                    <a:lumMod val="95000"/>
                  </a:schemeClr>
                </a:solidFill>
              </a:rPr>
              <a:t>, Jane Doe, a first year student, sets up a time to meet with Coach James to discuss ways she can be a better athlete.  Upon arriving for the appointment, Coach James can see that Jane Doe is very upset and looks exhausted.  Coach James asks if everything is ok and Jane Doe asks if she can close the door.  Coach James gets up, closes the door, sits back down and Jane Doe blurts out:   </a:t>
            </a:r>
          </a:p>
        </p:txBody>
      </p:sp>
    </p:spTree>
    <p:extLst>
      <p:ext uri="{BB962C8B-B14F-4D97-AF65-F5344CB8AC3E}">
        <p14:creationId xmlns:p14="http://schemas.microsoft.com/office/powerpoint/2010/main" val="22289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550458" cy="834529"/>
          </a:xfrm>
        </p:spPr>
        <p:txBody>
          <a:bodyPr>
            <a:normAutofit/>
          </a:bodyPr>
          <a:lstStyle/>
          <a:p>
            <a:pPr algn="ctr"/>
            <a:r>
              <a:rPr lang="en-US" b="1" dirty="0"/>
              <a:t>scenario</a:t>
            </a:r>
          </a:p>
        </p:txBody>
      </p:sp>
      <p:sp>
        <p:nvSpPr>
          <p:cNvPr id="3" name="Subtitle 2"/>
          <p:cNvSpPr>
            <a:spLocks noGrp="1"/>
          </p:cNvSpPr>
          <p:nvPr>
            <p:ph type="subTitle" idx="1"/>
          </p:nvPr>
        </p:nvSpPr>
        <p:spPr>
          <a:xfrm>
            <a:off x="684211" y="1927952"/>
            <a:ext cx="10883499" cy="4450813"/>
          </a:xfrm>
        </p:spPr>
        <p:txBody>
          <a:bodyPr>
            <a:noAutofit/>
          </a:bodyPr>
          <a:lstStyle/>
          <a:p>
            <a:r>
              <a:rPr lang="en-US" sz="3200" b="1" dirty="0">
                <a:solidFill>
                  <a:schemeClr val="tx1">
                    <a:lumMod val="95000"/>
                  </a:schemeClr>
                </a:solidFill>
              </a:rPr>
              <a:t>“ I think I was raped last weekend in my dorm room by another student named John.”</a:t>
            </a:r>
          </a:p>
          <a:p>
            <a:endParaRPr lang="en-US" sz="3200" b="1" dirty="0">
              <a:solidFill>
                <a:schemeClr val="tx1">
                  <a:lumMod val="95000"/>
                </a:schemeClr>
              </a:solidFill>
            </a:endParaRPr>
          </a:p>
          <a:p>
            <a:r>
              <a:rPr lang="en-US" sz="3200" b="1" dirty="0">
                <a:solidFill>
                  <a:schemeClr val="tx1">
                    <a:lumMod val="95000"/>
                  </a:schemeClr>
                </a:solidFill>
              </a:rPr>
              <a:t>What should Coach James do next?</a:t>
            </a:r>
          </a:p>
        </p:txBody>
      </p:sp>
    </p:spTree>
    <p:extLst>
      <p:ext uri="{BB962C8B-B14F-4D97-AF65-F5344CB8AC3E}">
        <p14:creationId xmlns:p14="http://schemas.microsoft.com/office/powerpoint/2010/main" val="11678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781812" cy="1043849"/>
          </a:xfrm>
        </p:spPr>
        <p:txBody>
          <a:bodyPr>
            <a:normAutofit/>
          </a:bodyPr>
          <a:lstStyle/>
          <a:p>
            <a:r>
              <a:rPr lang="en-US" sz="5400" b="1" dirty="0"/>
              <a:t>Who needs to report?</a:t>
            </a:r>
          </a:p>
        </p:txBody>
      </p:sp>
      <p:sp>
        <p:nvSpPr>
          <p:cNvPr id="3" name="Subtitle 2"/>
          <p:cNvSpPr>
            <a:spLocks noGrp="1"/>
          </p:cNvSpPr>
          <p:nvPr>
            <p:ph type="subTitle" idx="1"/>
          </p:nvPr>
        </p:nvSpPr>
        <p:spPr>
          <a:xfrm>
            <a:off x="1057619" y="2049137"/>
            <a:ext cx="9948232" cy="2390661"/>
          </a:xfrm>
        </p:spPr>
        <p:txBody>
          <a:bodyPr>
            <a:normAutofit/>
          </a:bodyPr>
          <a:lstStyle/>
          <a:p>
            <a:r>
              <a:rPr lang="en-US" sz="3600" b="1" u="sng" dirty="0">
                <a:solidFill>
                  <a:srgbClr val="FFFF00"/>
                </a:solidFill>
              </a:rPr>
              <a:t>ANYONE</a:t>
            </a:r>
            <a:r>
              <a:rPr lang="en-US" sz="3600" b="1" dirty="0">
                <a:solidFill>
                  <a:schemeClr val="bg1"/>
                </a:solidFill>
              </a:rPr>
              <a:t> </a:t>
            </a:r>
            <a:r>
              <a:rPr lang="en-US" sz="3600" b="1" dirty="0">
                <a:solidFill>
                  <a:schemeClr val="tx1"/>
                </a:solidFill>
              </a:rPr>
              <a:t>who experiences, observes, or hears about an incident of sexual harassment or sex discrimination should report it to the Title IX Coordinator as soon as possible.</a:t>
            </a:r>
          </a:p>
        </p:txBody>
      </p:sp>
    </p:spTree>
    <p:extLst>
      <p:ext uri="{BB962C8B-B14F-4D97-AF65-F5344CB8AC3E}">
        <p14:creationId xmlns:p14="http://schemas.microsoft.com/office/powerpoint/2010/main" val="336335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373228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781812" cy="1043849"/>
          </a:xfrm>
        </p:spPr>
        <p:txBody>
          <a:bodyPr>
            <a:normAutofit/>
          </a:bodyPr>
          <a:lstStyle/>
          <a:p>
            <a:pPr algn="ctr"/>
            <a:r>
              <a:rPr lang="en-US" sz="5400" b="1" dirty="0"/>
              <a:t>confidentiality</a:t>
            </a:r>
          </a:p>
        </p:txBody>
      </p:sp>
      <p:sp>
        <p:nvSpPr>
          <p:cNvPr id="3" name="Subtitle 2"/>
          <p:cNvSpPr>
            <a:spLocks noGrp="1"/>
          </p:cNvSpPr>
          <p:nvPr>
            <p:ph type="subTitle" idx="1"/>
          </p:nvPr>
        </p:nvSpPr>
        <p:spPr>
          <a:xfrm>
            <a:off x="684212" y="2159306"/>
            <a:ext cx="10872482" cy="4087257"/>
          </a:xfrm>
        </p:spPr>
        <p:txBody>
          <a:bodyPr>
            <a:normAutofit/>
          </a:bodyPr>
          <a:lstStyle/>
          <a:p>
            <a:pPr algn="ctr"/>
            <a:r>
              <a:rPr lang="en-US" sz="6600" b="1" dirty="0">
                <a:solidFill>
                  <a:srgbClr val="FFFF00"/>
                </a:solidFill>
              </a:rPr>
              <a:t>EVERYONE ELSE IS REQUIRED </a:t>
            </a:r>
          </a:p>
          <a:p>
            <a:pPr algn="ctr"/>
            <a:r>
              <a:rPr lang="en-US" sz="6600" b="1" dirty="0">
                <a:solidFill>
                  <a:srgbClr val="FFFF00"/>
                </a:solidFill>
              </a:rPr>
              <a:t>TO REPORT!!!</a:t>
            </a:r>
          </a:p>
        </p:txBody>
      </p:sp>
    </p:spTree>
    <p:extLst>
      <p:ext uri="{BB962C8B-B14F-4D97-AF65-F5344CB8AC3E}">
        <p14:creationId xmlns:p14="http://schemas.microsoft.com/office/powerpoint/2010/main" val="21442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493" y="212073"/>
            <a:ext cx="10663161" cy="1627743"/>
          </a:xfrm>
        </p:spPr>
        <p:txBody>
          <a:bodyPr>
            <a:normAutofit/>
          </a:bodyPr>
          <a:lstStyle/>
          <a:p>
            <a:r>
              <a:rPr lang="en-US" sz="4800" b="1" dirty="0"/>
              <a:t>Who do you tell?</a:t>
            </a:r>
            <a:br>
              <a:rPr lang="en-US" sz="4800" b="1" dirty="0"/>
            </a:br>
            <a:r>
              <a:rPr lang="en-US" sz="4800" b="1" dirty="0"/>
              <a:t>Can I just tell the police?</a:t>
            </a:r>
          </a:p>
        </p:txBody>
      </p:sp>
      <p:sp>
        <p:nvSpPr>
          <p:cNvPr id="3" name="Subtitle 2"/>
          <p:cNvSpPr>
            <a:spLocks noGrp="1"/>
          </p:cNvSpPr>
          <p:nvPr>
            <p:ph type="subTitle" idx="1"/>
          </p:nvPr>
        </p:nvSpPr>
        <p:spPr>
          <a:xfrm>
            <a:off x="684212" y="2093206"/>
            <a:ext cx="10475875" cy="2401676"/>
          </a:xfrm>
        </p:spPr>
        <p:txBody>
          <a:bodyPr>
            <a:normAutofit lnSpcReduction="10000"/>
          </a:bodyPr>
          <a:lstStyle/>
          <a:p>
            <a:pPr marL="342900" indent="-342900">
              <a:buFont typeface="Arial" panose="020B0604020202020204" pitchFamily="34" charset="0"/>
              <a:buChar char="•"/>
            </a:pPr>
            <a:r>
              <a:rPr lang="en-US" sz="3200" b="1" dirty="0">
                <a:solidFill>
                  <a:srgbClr val="FFFF00"/>
                </a:solidFill>
              </a:rPr>
              <a:t>Law enforcement involvement does not relieve the institution from investigating under Title IX.</a:t>
            </a:r>
          </a:p>
          <a:p>
            <a:pPr marL="342900" indent="-342900">
              <a:buFont typeface="Arial" panose="020B0604020202020204" pitchFamily="34" charset="0"/>
              <a:buChar char="•"/>
            </a:pPr>
            <a:r>
              <a:rPr lang="en-US" sz="3200" b="1" dirty="0">
                <a:solidFill>
                  <a:srgbClr val="FFFF00"/>
                </a:solidFill>
              </a:rPr>
              <a:t>You may have a Title IX violation without a criminal violation (standard of proof is different).</a:t>
            </a:r>
          </a:p>
          <a:p>
            <a:pPr marL="342900" indent="-342900">
              <a:buFont typeface="Arial" panose="020B0604020202020204" pitchFamily="34" charset="0"/>
              <a:buChar char="•"/>
            </a:pPr>
            <a:r>
              <a:rPr lang="en-US" sz="3200" b="1" dirty="0">
                <a:solidFill>
                  <a:srgbClr val="FFFF00"/>
                </a:solidFill>
              </a:rPr>
              <a:t>Complainant may not want to notify the police. </a:t>
            </a:r>
          </a:p>
        </p:txBody>
      </p:sp>
    </p:spTree>
    <p:extLst>
      <p:ext uri="{BB962C8B-B14F-4D97-AF65-F5344CB8AC3E}">
        <p14:creationId xmlns:p14="http://schemas.microsoft.com/office/powerpoint/2010/main" val="32598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109950"/>
          </a:xfrm>
        </p:spPr>
        <p:txBody>
          <a:bodyPr>
            <a:normAutofit/>
          </a:bodyPr>
          <a:lstStyle/>
          <a:p>
            <a:r>
              <a:rPr lang="en-US" sz="5400" b="1" dirty="0"/>
              <a:t>Title ix office</a:t>
            </a:r>
          </a:p>
        </p:txBody>
      </p:sp>
      <p:sp>
        <p:nvSpPr>
          <p:cNvPr id="3" name="Subtitle 2"/>
          <p:cNvSpPr>
            <a:spLocks noGrp="1"/>
          </p:cNvSpPr>
          <p:nvPr>
            <p:ph type="subTitle" idx="1"/>
          </p:nvPr>
        </p:nvSpPr>
        <p:spPr>
          <a:xfrm>
            <a:off x="684211" y="2269475"/>
            <a:ext cx="10828415" cy="4252511"/>
          </a:xfrm>
        </p:spPr>
        <p:txBody>
          <a:bodyPr/>
          <a:lstStyle/>
          <a:p>
            <a:pPr marL="342900" lvl="0" indent="-342900">
              <a:buClr>
                <a:prstClr val="white"/>
              </a:buClr>
              <a:buFont typeface="Wingdings" panose="05000000000000000000" pitchFamily="2" charset="2"/>
              <a:buChar char="Ø"/>
            </a:pPr>
            <a:r>
              <a:rPr lang="en-US" sz="2400" b="1" dirty="0">
                <a:solidFill>
                  <a:srgbClr val="FFFF00"/>
                </a:solidFill>
              </a:rPr>
              <a:t>The Title IX Coordinator works closely with Student Affairs, Academic Affairs, Human Resources, Campus Police and other University offices when required. </a:t>
            </a:r>
          </a:p>
          <a:p>
            <a:pPr marL="342900" indent="-342900">
              <a:buFont typeface="Wingdings" panose="05000000000000000000" pitchFamily="2" charset="2"/>
              <a:buChar char="Ø"/>
            </a:pPr>
            <a:r>
              <a:rPr lang="en-US" sz="2400" b="1" dirty="0">
                <a:solidFill>
                  <a:schemeClr val="tx1"/>
                </a:solidFill>
              </a:rPr>
              <a:t>The Title IX office only investigates the allegations; it does not make the final determination.  At the conclusion of the investigation, a panel of adjudicators will make the determination regarding responsibility. </a:t>
            </a:r>
          </a:p>
          <a:p>
            <a:pPr marL="342900" indent="-342900">
              <a:buFont typeface="Wingdings" panose="05000000000000000000" pitchFamily="2" charset="2"/>
              <a:buChar char="Ø"/>
            </a:pPr>
            <a:r>
              <a:rPr lang="en-US" sz="2400" b="1" dirty="0">
                <a:solidFill>
                  <a:srgbClr val="FFFF00"/>
                </a:solidFill>
              </a:rPr>
              <a:t>Jackson State University’s Title IX office is located on the 8</a:t>
            </a:r>
            <a:r>
              <a:rPr lang="en-US" sz="2400" b="1" baseline="30000" dirty="0">
                <a:solidFill>
                  <a:srgbClr val="FFFF00"/>
                </a:solidFill>
              </a:rPr>
              <a:t>th</a:t>
            </a:r>
            <a:r>
              <a:rPr lang="en-US" sz="2400" b="1" dirty="0">
                <a:solidFill>
                  <a:srgbClr val="FFFF00"/>
                </a:solidFill>
              </a:rPr>
              <a:t> floor of the Administration Tower.</a:t>
            </a:r>
          </a:p>
          <a:p>
            <a:endParaRPr lang="en-US" dirty="0"/>
          </a:p>
        </p:txBody>
      </p:sp>
    </p:spTree>
    <p:extLst>
      <p:ext uri="{BB962C8B-B14F-4D97-AF65-F5344CB8AC3E}">
        <p14:creationId xmlns:p14="http://schemas.microsoft.com/office/powerpoint/2010/main" val="288310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109950"/>
          </a:xfrm>
        </p:spPr>
        <p:txBody>
          <a:bodyPr>
            <a:normAutofit/>
          </a:bodyPr>
          <a:lstStyle/>
          <a:p>
            <a:r>
              <a:rPr lang="en-US" sz="5400" b="1" dirty="0"/>
              <a:t>Title ix office</a:t>
            </a:r>
          </a:p>
        </p:txBody>
      </p:sp>
      <p:sp>
        <p:nvSpPr>
          <p:cNvPr id="3" name="Subtitle 2"/>
          <p:cNvSpPr>
            <a:spLocks noGrp="1"/>
          </p:cNvSpPr>
          <p:nvPr>
            <p:ph type="subTitle" idx="1"/>
          </p:nvPr>
        </p:nvSpPr>
        <p:spPr>
          <a:xfrm>
            <a:off x="684211" y="2269475"/>
            <a:ext cx="10828415" cy="2126255"/>
          </a:xfrm>
        </p:spPr>
        <p:txBody>
          <a:bodyPr/>
          <a:lstStyle/>
          <a:p>
            <a:pPr marL="342900" lvl="0" indent="-342900">
              <a:buClr>
                <a:prstClr val="white"/>
              </a:buClr>
              <a:buFont typeface="Wingdings" panose="05000000000000000000" pitchFamily="2" charset="2"/>
              <a:buChar char="Ø"/>
            </a:pPr>
            <a:r>
              <a:rPr lang="en-US" sz="2400" b="1" dirty="0">
                <a:solidFill>
                  <a:srgbClr val="FFFF00"/>
                </a:solidFill>
              </a:rPr>
              <a:t>General Counsel:  Edward Watson, 601-979-3950</a:t>
            </a:r>
          </a:p>
          <a:p>
            <a:pPr marL="342900" lvl="0" indent="-342900">
              <a:buClr>
                <a:prstClr val="white"/>
              </a:buClr>
              <a:buFont typeface="Wingdings" panose="05000000000000000000" pitchFamily="2" charset="2"/>
              <a:buChar char="Ø"/>
            </a:pPr>
            <a:r>
              <a:rPr lang="en-US" sz="2400" b="1" dirty="0">
                <a:solidFill>
                  <a:srgbClr val="FFFF00"/>
                </a:solidFill>
              </a:rPr>
              <a:t>Title IX Coordinator: LaShundra Jackson-Winters, 601-979-6804</a:t>
            </a:r>
          </a:p>
          <a:p>
            <a:pPr marL="342900" lvl="0" indent="-342900">
              <a:buClr>
                <a:prstClr val="white"/>
              </a:buClr>
              <a:buFont typeface="Wingdings" panose="05000000000000000000" pitchFamily="2" charset="2"/>
              <a:buChar char="Ø"/>
            </a:pPr>
            <a:r>
              <a:rPr lang="en-US" sz="2400" b="1" dirty="0">
                <a:solidFill>
                  <a:srgbClr val="FFFF00"/>
                </a:solidFill>
              </a:rPr>
              <a:t>Title IX Investigator:  Bryant Guy, 601-979-1315 </a:t>
            </a:r>
          </a:p>
          <a:p>
            <a:endParaRPr lang="en-US" dirty="0"/>
          </a:p>
        </p:txBody>
      </p:sp>
    </p:spTree>
    <p:extLst>
      <p:ext uri="{BB962C8B-B14F-4D97-AF65-F5344CB8AC3E}">
        <p14:creationId xmlns:p14="http://schemas.microsoft.com/office/powerpoint/2010/main" val="239090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800"/>
            <a:ext cx="10145369" cy="1109950"/>
          </a:xfrm>
        </p:spPr>
        <p:txBody>
          <a:bodyPr>
            <a:normAutofit fontScale="90000"/>
          </a:bodyPr>
          <a:lstStyle/>
          <a:p>
            <a:r>
              <a:rPr lang="en-US" sz="5400" b="1" dirty="0"/>
              <a:t>REPORTING AND TRAININGS </a:t>
            </a:r>
          </a:p>
        </p:txBody>
      </p:sp>
      <p:sp>
        <p:nvSpPr>
          <p:cNvPr id="3" name="Subtitle 2"/>
          <p:cNvSpPr>
            <a:spLocks noGrp="1"/>
          </p:cNvSpPr>
          <p:nvPr>
            <p:ph type="subTitle" idx="1"/>
          </p:nvPr>
        </p:nvSpPr>
        <p:spPr>
          <a:xfrm>
            <a:off x="684211" y="2677099"/>
            <a:ext cx="10828415" cy="3844887"/>
          </a:xfrm>
        </p:spPr>
        <p:txBody>
          <a:bodyPr/>
          <a:lstStyle/>
          <a:p>
            <a:pPr marL="342900" lvl="0" indent="-342900">
              <a:buClr>
                <a:prstClr val="white"/>
              </a:buClr>
              <a:buFont typeface="Wingdings" panose="05000000000000000000" pitchFamily="2" charset="2"/>
              <a:buChar char="Ø"/>
            </a:pPr>
            <a:r>
              <a:rPr lang="en-US" sz="3600" b="1" dirty="0">
                <a:solidFill>
                  <a:srgbClr val="FFFF00"/>
                </a:solidFill>
              </a:rPr>
              <a:t>Information regarding Title IX and the Title IX process can be found on the JSU website @ </a:t>
            </a:r>
            <a:r>
              <a:rPr lang="en-US" sz="3600" dirty="0">
                <a:solidFill>
                  <a:srgbClr val="1155CC"/>
                </a:solidFill>
                <a:latin typeface="Arial" panose="020B0604020202020204" pitchFamily="34" charset="0"/>
                <a:hlinkClick r:id="rId2"/>
              </a:rPr>
              <a:t>https://www.jsums.edu/titleix/</a:t>
            </a:r>
            <a:endParaRPr lang="en-US" sz="3600" b="1" dirty="0">
              <a:solidFill>
                <a:srgbClr val="FFFF00"/>
              </a:solidFill>
            </a:endParaRPr>
          </a:p>
          <a:p>
            <a:pPr marL="342900" lvl="0" indent="-342900">
              <a:buClr>
                <a:prstClr val="white"/>
              </a:buClr>
              <a:buFont typeface="Wingdings" panose="05000000000000000000" pitchFamily="2" charset="2"/>
              <a:buChar char="Ø"/>
            </a:pPr>
            <a:r>
              <a:rPr lang="en-US" sz="3600" b="1" dirty="0">
                <a:solidFill>
                  <a:srgbClr val="FFFF00"/>
                </a:solidFill>
              </a:rPr>
              <a:t>There is a link to file a complaint. </a:t>
            </a:r>
          </a:p>
          <a:p>
            <a:pPr marL="342900" lvl="0" indent="-342900">
              <a:buClr>
                <a:prstClr val="white"/>
              </a:buClr>
              <a:buFont typeface="Wingdings" panose="05000000000000000000" pitchFamily="2" charset="2"/>
              <a:buChar char="Ø"/>
            </a:pPr>
            <a:r>
              <a:rPr lang="en-US" sz="3600" b="1" dirty="0">
                <a:solidFill>
                  <a:srgbClr val="FFFF00"/>
                </a:solidFill>
              </a:rPr>
              <a:t>There are links to various training materials.</a:t>
            </a:r>
          </a:p>
          <a:p>
            <a:endParaRPr lang="en-US" dirty="0"/>
          </a:p>
        </p:txBody>
      </p:sp>
    </p:spTree>
    <p:extLst>
      <p:ext uri="{BB962C8B-B14F-4D97-AF65-F5344CB8AC3E}">
        <p14:creationId xmlns:p14="http://schemas.microsoft.com/office/powerpoint/2010/main" val="425751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65580"/>
          </a:xfrm>
        </p:spPr>
        <p:txBody>
          <a:bodyPr>
            <a:noAutofit/>
          </a:bodyPr>
          <a:lstStyle/>
          <a:p>
            <a:r>
              <a:rPr lang="en-US" sz="6000" b="1" dirty="0">
                <a:effectLst>
                  <a:outerShdw blurRad="38100" dist="38100" dir="2700000" algn="tl">
                    <a:srgbClr val="000000">
                      <a:alpha val="43137"/>
                    </a:srgbClr>
                  </a:outerShdw>
                </a:effectLst>
              </a:rPr>
              <a:t>Investigations</a:t>
            </a:r>
          </a:p>
        </p:txBody>
      </p:sp>
      <p:sp>
        <p:nvSpPr>
          <p:cNvPr id="3" name="Subtitle 2"/>
          <p:cNvSpPr>
            <a:spLocks noGrp="1"/>
          </p:cNvSpPr>
          <p:nvPr>
            <p:ph type="subTitle" idx="1"/>
          </p:nvPr>
        </p:nvSpPr>
        <p:spPr>
          <a:xfrm>
            <a:off x="684212" y="2060155"/>
            <a:ext cx="10725316" cy="1828800"/>
          </a:xfrm>
        </p:spPr>
        <p:txBody>
          <a:bodyPr>
            <a:normAutofit lnSpcReduction="10000"/>
          </a:bodyPr>
          <a:lstStyle/>
          <a:p>
            <a:r>
              <a:rPr lang="en-US" sz="4400" b="1" dirty="0">
                <a:solidFill>
                  <a:srgbClr val="FFFF00"/>
                </a:solidFill>
              </a:rPr>
              <a:t>The investigation begins once Title IX receives notice of a complaint of sexual harassment.</a:t>
            </a:r>
          </a:p>
        </p:txBody>
      </p:sp>
    </p:spTree>
    <p:extLst>
      <p:ext uri="{BB962C8B-B14F-4D97-AF65-F5344CB8AC3E}">
        <p14:creationId xmlns:p14="http://schemas.microsoft.com/office/powerpoint/2010/main" val="333996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1" y="891539"/>
            <a:ext cx="10823577" cy="4418591"/>
          </a:xfrm>
        </p:spPr>
        <p:txBody>
          <a:bodyPr>
            <a:noAutofit/>
          </a:bodyPr>
          <a:lstStyle/>
          <a:p>
            <a:pPr algn="ctr"/>
            <a:r>
              <a:rPr lang="en-US" sz="5400" b="1" dirty="0"/>
              <a:t>Title ix essentials:</a:t>
            </a:r>
            <a:br>
              <a:rPr lang="en-US" sz="5400" b="1" dirty="0"/>
            </a:br>
            <a:r>
              <a:rPr lang="en-US" sz="5400" b="1" dirty="0"/>
              <a:t>what faculty and staff need to know</a:t>
            </a:r>
          </a:p>
        </p:txBody>
      </p:sp>
    </p:spTree>
    <p:extLst>
      <p:ext uri="{BB962C8B-B14F-4D97-AF65-F5344CB8AC3E}">
        <p14:creationId xmlns:p14="http://schemas.microsoft.com/office/powerpoint/2010/main" val="54394115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374354"/>
          </a:xfrm>
        </p:spPr>
        <p:txBody>
          <a:bodyPr>
            <a:noAutofit/>
          </a:bodyPr>
          <a:lstStyle/>
          <a:p>
            <a:r>
              <a:rPr lang="en-US" sz="4400" b="1" dirty="0"/>
              <a:t>Interim/supportive</a:t>
            </a:r>
            <a:br>
              <a:rPr lang="en-US" sz="4400" b="1" dirty="0"/>
            </a:br>
            <a:r>
              <a:rPr lang="en-US" sz="4400" b="1" dirty="0"/>
              <a:t>measures</a:t>
            </a:r>
          </a:p>
        </p:txBody>
      </p:sp>
      <p:sp>
        <p:nvSpPr>
          <p:cNvPr id="3" name="Subtitle 2"/>
          <p:cNvSpPr>
            <a:spLocks noGrp="1"/>
          </p:cNvSpPr>
          <p:nvPr>
            <p:ph type="subTitle" idx="1"/>
          </p:nvPr>
        </p:nvSpPr>
        <p:spPr>
          <a:xfrm>
            <a:off x="684212" y="2203373"/>
            <a:ext cx="10486892" cy="4054208"/>
          </a:xfrm>
        </p:spPr>
        <p:txBody>
          <a:bodyPr>
            <a:normAutofit lnSpcReduction="10000"/>
          </a:bodyPr>
          <a:lstStyle/>
          <a:p>
            <a:pPr marL="457200" indent="-457200" algn="just">
              <a:buFont typeface="Arial" panose="020B0604020202020204" pitchFamily="34" charset="0"/>
              <a:buChar char="•"/>
            </a:pPr>
            <a:r>
              <a:rPr lang="en-US" sz="3200" b="1" dirty="0">
                <a:solidFill>
                  <a:srgbClr val="FFFF00"/>
                </a:solidFill>
              </a:rPr>
              <a:t>Campus escort </a:t>
            </a:r>
          </a:p>
          <a:p>
            <a:pPr marL="457200" indent="-457200" algn="just">
              <a:buFont typeface="Arial" panose="020B0604020202020204" pitchFamily="34" charset="0"/>
              <a:buChar char="•"/>
            </a:pPr>
            <a:r>
              <a:rPr lang="en-US" sz="3200" b="1" dirty="0">
                <a:solidFill>
                  <a:srgbClr val="FFFF00"/>
                </a:solidFill>
              </a:rPr>
              <a:t>No Contact Order</a:t>
            </a:r>
          </a:p>
          <a:p>
            <a:pPr marL="457200" indent="-457200" algn="just">
              <a:buFont typeface="Arial" panose="020B0604020202020204" pitchFamily="34" charset="0"/>
              <a:buChar char="•"/>
            </a:pPr>
            <a:r>
              <a:rPr lang="en-US" sz="3200" b="1" dirty="0">
                <a:solidFill>
                  <a:srgbClr val="FFFF00"/>
                </a:solidFill>
              </a:rPr>
              <a:t>On-campus housing accommodations </a:t>
            </a:r>
          </a:p>
          <a:p>
            <a:pPr marL="457200" indent="-457200" algn="just">
              <a:buFont typeface="Arial" panose="020B0604020202020204" pitchFamily="34" charset="0"/>
              <a:buChar char="•"/>
            </a:pPr>
            <a:r>
              <a:rPr lang="en-US" sz="3200" b="1" dirty="0">
                <a:solidFill>
                  <a:srgbClr val="FFFF00"/>
                </a:solidFill>
              </a:rPr>
              <a:t>Counseling services </a:t>
            </a:r>
          </a:p>
          <a:p>
            <a:pPr marL="457200" indent="-457200" algn="just">
              <a:buFont typeface="Arial" panose="020B0604020202020204" pitchFamily="34" charset="0"/>
              <a:buChar char="•"/>
            </a:pPr>
            <a:r>
              <a:rPr lang="en-US" sz="3200" b="1" dirty="0">
                <a:solidFill>
                  <a:srgbClr val="FFFF00"/>
                </a:solidFill>
              </a:rPr>
              <a:t>Medical services </a:t>
            </a:r>
          </a:p>
          <a:p>
            <a:pPr marL="457200" indent="-457200" algn="just">
              <a:buFont typeface="Arial" panose="020B0604020202020204" pitchFamily="34" charset="0"/>
              <a:buChar char="•"/>
            </a:pPr>
            <a:r>
              <a:rPr lang="en-US" sz="3200" b="1" dirty="0">
                <a:solidFill>
                  <a:srgbClr val="FFFF00"/>
                </a:solidFill>
              </a:rPr>
              <a:t>Class accommodations </a:t>
            </a:r>
          </a:p>
          <a:p>
            <a:pPr marL="457200" indent="-457200" algn="just">
              <a:buFont typeface="Arial" panose="020B0604020202020204" pitchFamily="34" charset="0"/>
              <a:buChar char="•"/>
            </a:pPr>
            <a:r>
              <a:rPr lang="en-US" sz="3200" b="1" dirty="0">
                <a:solidFill>
                  <a:srgbClr val="FFFF00"/>
                </a:solidFill>
              </a:rPr>
              <a:t>Ban from campus/on-campus housing </a:t>
            </a:r>
          </a:p>
          <a:p>
            <a:endParaRPr lang="en-US" sz="2800" b="1" dirty="0">
              <a:solidFill>
                <a:srgbClr val="FFFF00"/>
              </a:solidFill>
            </a:endParaRPr>
          </a:p>
        </p:txBody>
      </p:sp>
    </p:spTree>
    <p:extLst>
      <p:ext uri="{BB962C8B-B14F-4D97-AF65-F5344CB8AC3E}">
        <p14:creationId xmlns:p14="http://schemas.microsoft.com/office/powerpoint/2010/main" val="2545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834498" cy="1033819"/>
          </a:xfrm>
        </p:spPr>
        <p:txBody>
          <a:bodyPr/>
          <a:lstStyle/>
          <a:p>
            <a:r>
              <a:rPr lang="en-US" b="1" dirty="0"/>
              <a:t>points to remember</a:t>
            </a:r>
          </a:p>
        </p:txBody>
      </p:sp>
      <p:sp>
        <p:nvSpPr>
          <p:cNvPr id="3" name="Subtitle 2"/>
          <p:cNvSpPr>
            <a:spLocks noGrp="1"/>
          </p:cNvSpPr>
          <p:nvPr>
            <p:ph type="subTitle" idx="1"/>
          </p:nvPr>
        </p:nvSpPr>
        <p:spPr>
          <a:xfrm>
            <a:off x="684212" y="2129051"/>
            <a:ext cx="10189436" cy="4067033"/>
          </a:xfrm>
        </p:spPr>
        <p:txBody>
          <a:bodyPr>
            <a:normAutofit/>
          </a:bodyPr>
          <a:lstStyle/>
          <a:p>
            <a:pPr marL="342900" indent="-342900">
              <a:buFont typeface="Wingdings" panose="05000000000000000000" pitchFamily="2" charset="2"/>
              <a:buChar char="Ø"/>
            </a:pPr>
            <a:r>
              <a:rPr lang="en-US" sz="2800" b="1" dirty="0">
                <a:solidFill>
                  <a:srgbClr val="FFFF00"/>
                </a:solidFill>
              </a:rPr>
              <a:t>The University is committed to ensuring a community that is safe for all who study, live, work, and visit here.</a:t>
            </a:r>
          </a:p>
          <a:p>
            <a:pPr marL="342900" indent="-342900">
              <a:buFont typeface="Wingdings" panose="05000000000000000000" pitchFamily="2" charset="2"/>
              <a:buChar char="Ø"/>
            </a:pPr>
            <a:r>
              <a:rPr lang="en-US" sz="2800" b="1" dirty="0">
                <a:solidFill>
                  <a:srgbClr val="FFFF00"/>
                </a:solidFill>
              </a:rPr>
              <a:t>Please report incidents of sex discrimination, sexual harassment or sexual violence.</a:t>
            </a:r>
          </a:p>
          <a:p>
            <a:pPr marL="342900" indent="-342900">
              <a:buFont typeface="Wingdings" panose="05000000000000000000" pitchFamily="2" charset="2"/>
              <a:buChar char="Ø"/>
            </a:pPr>
            <a:r>
              <a:rPr lang="en-US" sz="2800" b="1" dirty="0">
                <a:solidFill>
                  <a:srgbClr val="FFFF00"/>
                </a:solidFill>
              </a:rPr>
              <a:t>Though it may be difficult, immediate reporting allows for the best possible efforts to support the complainant, investigate the claims, and to prevent a recurrence.</a:t>
            </a:r>
          </a:p>
        </p:txBody>
      </p:sp>
    </p:spTree>
    <p:extLst>
      <p:ext uri="{BB962C8B-B14F-4D97-AF65-F5344CB8AC3E}">
        <p14:creationId xmlns:p14="http://schemas.microsoft.com/office/powerpoint/2010/main" val="260156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56562"/>
          </a:xfrm>
        </p:spPr>
        <p:txBody>
          <a:bodyPr>
            <a:noAutofit/>
          </a:bodyPr>
          <a:lstStyle/>
          <a:p>
            <a:r>
              <a:rPr lang="en-US" sz="5400" b="1" dirty="0"/>
              <a:t>resources</a:t>
            </a:r>
          </a:p>
        </p:txBody>
      </p:sp>
      <p:sp>
        <p:nvSpPr>
          <p:cNvPr id="3" name="Subtitle 2"/>
          <p:cNvSpPr>
            <a:spLocks noGrp="1"/>
          </p:cNvSpPr>
          <p:nvPr>
            <p:ph type="subTitle" idx="1"/>
          </p:nvPr>
        </p:nvSpPr>
        <p:spPr>
          <a:xfrm>
            <a:off x="684212" y="2115239"/>
            <a:ext cx="10409774" cy="4197426"/>
          </a:xfrm>
        </p:spPr>
        <p:txBody>
          <a:bodyPr>
            <a:normAutofit lnSpcReduction="10000"/>
          </a:bodyPr>
          <a:lstStyle/>
          <a:p>
            <a:r>
              <a:rPr lang="en-US" sz="2000" b="1" dirty="0">
                <a:solidFill>
                  <a:srgbClr val="FFFF00"/>
                </a:solidFill>
              </a:rPr>
              <a:t>Jackson State University Police Department – Campus Police</a:t>
            </a:r>
          </a:p>
          <a:p>
            <a:r>
              <a:rPr lang="en-US" sz="2000" b="1" dirty="0">
                <a:solidFill>
                  <a:srgbClr val="FFFF00"/>
                </a:solidFill>
              </a:rPr>
              <a:t>(601)979-2580</a:t>
            </a:r>
          </a:p>
          <a:p>
            <a:endParaRPr lang="en-US" sz="2000" b="1" dirty="0">
              <a:solidFill>
                <a:srgbClr val="FFFF00"/>
              </a:solidFill>
            </a:endParaRPr>
          </a:p>
          <a:p>
            <a:pPr lvl="0">
              <a:buClr>
                <a:prstClr val="white"/>
              </a:buClr>
            </a:pPr>
            <a:r>
              <a:rPr lang="en-US" sz="2000" b="1" dirty="0">
                <a:solidFill>
                  <a:srgbClr val="FFFF00"/>
                </a:solidFill>
              </a:rPr>
              <a:t>Latasha Norman Counseling Center		Applied Psychological Services </a:t>
            </a:r>
          </a:p>
          <a:p>
            <a:pPr lvl="0">
              <a:buClr>
                <a:prstClr val="white"/>
              </a:buClr>
            </a:pPr>
            <a:r>
              <a:rPr lang="en-US" sz="2000" b="1" dirty="0">
                <a:solidFill>
                  <a:srgbClr val="FFFF00"/>
                </a:solidFill>
              </a:rPr>
              <a:t>(601)979-0374								(601)979-3381</a:t>
            </a:r>
          </a:p>
          <a:p>
            <a:pPr lvl="0">
              <a:buClr>
                <a:prstClr val="white"/>
              </a:buClr>
            </a:pPr>
            <a:endParaRPr lang="en-US" sz="2000" b="1" dirty="0">
              <a:solidFill>
                <a:srgbClr val="FFFF00"/>
              </a:solidFill>
            </a:endParaRPr>
          </a:p>
          <a:p>
            <a:r>
              <a:rPr lang="en-US" sz="2000" b="1" dirty="0">
                <a:solidFill>
                  <a:srgbClr val="FFFF00"/>
                </a:solidFill>
              </a:rPr>
              <a:t>Title IX Office</a:t>
            </a:r>
          </a:p>
          <a:p>
            <a:r>
              <a:rPr lang="en-US" sz="2000" b="1" dirty="0">
                <a:solidFill>
                  <a:srgbClr val="FFFF00"/>
                </a:solidFill>
              </a:rPr>
              <a:t>(601) 979-1315</a:t>
            </a:r>
          </a:p>
          <a:p>
            <a:r>
              <a:rPr lang="en-US" sz="2000" b="1" dirty="0">
                <a:solidFill>
                  <a:srgbClr val="FFFF00"/>
                </a:solidFill>
              </a:rPr>
              <a:t>(601) 979-6804</a:t>
            </a:r>
          </a:p>
          <a:p>
            <a:r>
              <a:rPr lang="en-US" sz="2000" b="1" dirty="0">
                <a:solidFill>
                  <a:srgbClr val="FFFF00"/>
                </a:solidFill>
              </a:rPr>
              <a:t>(601) 927-4766</a:t>
            </a:r>
          </a:p>
        </p:txBody>
      </p:sp>
    </p:spTree>
    <p:extLst>
      <p:ext uri="{BB962C8B-B14F-4D97-AF65-F5344CB8AC3E}">
        <p14:creationId xmlns:p14="http://schemas.microsoft.com/office/powerpoint/2010/main" val="520626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3027" y="1883885"/>
            <a:ext cx="10343672" cy="2963538"/>
          </a:xfrm>
        </p:spPr>
        <p:txBody>
          <a:bodyPr>
            <a:normAutofit/>
          </a:bodyPr>
          <a:lstStyle/>
          <a:p>
            <a:pPr marL="342900" indent="-342900">
              <a:buFont typeface="Wingdings" panose="05000000000000000000" pitchFamily="2" charset="2"/>
              <a:buChar char="v"/>
            </a:pPr>
            <a:r>
              <a:rPr lang="en-US" sz="2400" b="1" dirty="0">
                <a:solidFill>
                  <a:srgbClr val="FFFF00"/>
                </a:solidFill>
              </a:rPr>
              <a:t>Title IX Overview</a:t>
            </a:r>
          </a:p>
          <a:p>
            <a:pPr marL="342900" indent="-342900">
              <a:buFont typeface="Wingdings" panose="05000000000000000000" pitchFamily="2" charset="2"/>
              <a:buChar char="v"/>
            </a:pPr>
            <a:r>
              <a:rPr lang="en-US" sz="2400" b="1" dirty="0">
                <a:solidFill>
                  <a:schemeClr val="tx1"/>
                </a:solidFill>
              </a:rPr>
              <a:t>Reporting Requirements </a:t>
            </a:r>
          </a:p>
          <a:p>
            <a:pPr marL="342900" indent="-342900">
              <a:buFont typeface="Wingdings" panose="05000000000000000000" pitchFamily="2" charset="2"/>
              <a:buChar char="v"/>
            </a:pPr>
            <a:r>
              <a:rPr lang="en-US" sz="2400" b="1" dirty="0">
                <a:solidFill>
                  <a:srgbClr val="FFFF00"/>
                </a:solidFill>
              </a:rPr>
              <a:t>Confidentiality </a:t>
            </a:r>
          </a:p>
          <a:p>
            <a:pPr marL="342900" indent="-342900">
              <a:buFont typeface="Wingdings" panose="05000000000000000000" pitchFamily="2" charset="2"/>
              <a:buChar char="v"/>
            </a:pPr>
            <a:r>
              <a:rPr lang="en-US" sz="2400" b="1" dirty="0">
                <a:solidFill>
                  <a:schemeClr val="tx1"/>
                </a:solidFill>
              </a:rPr>
              <a:t>Protect and Serve – What is in the best interest of the University and its student population </a:t>
            </a:r>
          </a:p>
        </p:txBody>
      </p:sp>
      <p:sp>
        <p:nvSpPr>
          <p:cNvPr id="5" name="Title 4">
            <a:extLst>
              <a:ext uri="{FF2B5EF4-FFF2-40B4-BE49-F238E27FC236}">
                <a16:creationId xmlns:a16="http://schemas.microsoft.com/office/drawing/2014/main" id="{21D9B949-957E-4264-AB03-ABEA2D4275FF}"/>
              </a:ext>
            </a:extLst>
          </p:cNvPr>
          <p:cNvSpPr>
            <a:spLocks noGrp="1"/>
          </p:cNvSpPr>
          <p:nvPr>
            <p:ph type="ctrTitle"/>
          </p:nvPr>
        </p:nvSpPr>
        <p:spPr>
          <a:xfrm>
            <a:off x="365759" y="655506"/>
            <a:ext cx="9806941" cy="1338394"/>
          </a:xfrm>
        </p:spPr>
        <p:txBody>
          <a:bodyPr/>
          <a:lstStyle/>
          <a:p>
            <a:r>
              <a:rPr lang="en-US" dirty="0"/>
              <a:t>CONTENTS</a:t>
            </a:r>
          </a:p>
        </p:txBody>
      </p:sp>
    </p:spTree>
    <p:extLst>
      <p:ext uri="{BB962C8B-B14F-4D97-AF65-F5344CB8AC3E}">
        <p14:creationId xmlns:p14="http://schemas.microsoft.com/office/powerpoint/2010/main" val="25031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What is Title IX?</a:t>
            </a:r>
          </a:p>
        </p:txBody>
      </p:sp>
      <p:pic>
        <p:nvPicPr>
          <p:cNvPr id="5" name="Picture Placeholder 4" descr="Strengthen, Not Dismantle, &lt;strong&gt;Title IX&lt;/strong&gt; – Gender Policy Report"/>
          <p:cNvPicPr>
            <a:picLocks noGrp="1" noChangeAspect="1"/>
          </p:cNvPicPr>
          <p:nvPr>
            <p:ph type="pic" idx="1"/>
          </p:nvPr>
        </p:nvPicPr>
        <p:blipFill>
          <a:blip r:embed="rId2">
            <a:extLst>
              <a:ext uri="{28A0092B-C50C-407E-A947-70E740481C1C}">
                <a14:useLocalDpi xmlns:a14="http://schemas.microsoft.com/office/drawing/2010/main" val="0"/>
              </a:ext>
            </a:extLst>
          </a:blip>
          <a:srcRect l="26413" r="26413"/>
          <a:stretch>
            <a:fillRect/>
          </a:stretch>
        </p:blipFill>
        <p:spPr>
          <a:xfrm>
            <a:off x="939800" y="2236894"/>
            <a:ext cx="3619500" cy="3840480"/>
          </a:xfrm>
        </p:spPr>
      </p:pic>
      <p:sp>
        <p:nvSpPr>
          <p:cNvPr id="4" name="Text Placeholder 3"/>
          <p:cNvSpPr>
            <a:spLocks noGrp="1"/>
          </p:cNvSpPr>
          <p:nvPr>
            <p:ph type="body" sz="half" idx="2"/>
          </p:nvPr>
        </p:nvSpPr>
        <p:spPr>
          <a:xfrm>
            <a:off x="4722812" y="2777066"/>
            <a:ext cx="7219472" cy="3469498"/>
          </a:xfrm>
        </p:spPr>
        <p:txBody>
          <a:bodyPr>
            <a:no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p:txBody>
      </p:sp>
    </p:spTree>
    <p:extLst>
      <p:ext uri="{BB962C8B-B14F-4D97-AF65-F5344CB8AC3E}">
        <p14:creationId xmlns:p14="http://schemas.microsoft.com/office/powerpoint/2010/main" val="227289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22664"/>
          </a:xfrm>
        </p:spPr>
        <p:txBody>
          <a:bodyPr>
            <a:normAutofit/>
          </a:bodyPr>
          <a:lstStyle/>
          <a:p>
            <a:r>
              <a:rPr lang="en-US" sz="5400" b="1" dirty="0"/>
              <a:t>Title ix office</a:t>
            </a:r>
          </a:p>
        </p:txBody>
      </p:sp>
      <p:sp>
        <p:nvSpPr>
          <p:cNvPr id="3" name="Subtitle 2"/>
          <p:cNvSpPr>
            <a:spLocks noGrp="1"/>
          </p:cNvSpPr>
          <p:nvPr>
            <p:ph type="subTitle" idx="1"/>
          </p:nvPr>
        </p:nvSpPr>
        <p:spPr>
          <a:xfrm>
            <a:off x="563027" y="2159306"/>
            <a:ext cx="10343672" cy="4043189"/>
          </a:xfrm>
        </p:spPr>
        <p:txBody>
          <a:bodyPr>
            <a:normAutofit/>
          </a:bodyPr>
          <a:lstStyle/>
          <a:p>
            <a:pPr marL="342900" indent="-342900">
              <a:buFont typeface="Wingdings" panose="05000000000000000000" pitchFamily="2" charset="2"/>
              <a:buChar char="v"/>
            </a:pPr>
            <a:r>
              <a:rPr lang="en-US" sz="2400" b="1" dirty="0">
                <a:solidFill>
                  <a:srgbClr val="FFFF00"/>
                </a:solidFill>
              </a:rPr>
              <a:t>The position of Title IX Coordinator is required by law.</a:t>
            </a:r>
          </a:p>
          <a:p>
            <a:pPr marL="342900" indent="-342900">
              <a:buFont typeface="Wingdings" panose="05000000000000000000" pitchFamily="2" charset="2"/>
              <a:buChar char="v"/>
            </a:pPr>
            <a:r>
              <a:rPr lang="en-US" sz="2400" b="1" dirty="0">
                <a:solidFill>
                  <a:schemeClr val="tx1"/>
                </a:solidFill>
              </a:rPr>
              <a:t>The Title IX office has a duty and an obligation to investigate allegations of discrimination and harassment based on sex.</a:t>
            </a:r>
          </a:p>
          <a:p>
            <a:pPr marL="342900" indent="-342900">
              <a:buFont typeface="Wingdings" panose="05000000000000000000" pitchFamily="2" charset="2"/>
              <a:buChar char="v"/>
            </a:pPr>
            <a:r>
              <a:rPr lang="en-US" sz="2400" b="1" dirty="0">
                <a:solidFill>
                  <a:srgbClr val="FFFF00"/>
                </a:solidFill>
              </a:rPr>
              <a:t>The Title IX Coordinator oversees the processes that address reported concerns or claims of sex or gender based harassment, discrimination, misconduct or violence.</a:t>
            </a:r>
          </a:p>
          <a:p>
            <a:pPr marL="342900" indent="-342900">
              <a:buFont typeface="Wingdings" panose="05000000000000000000" pitchFamily="2" charset="2"/>
              <a:buChar char="v"/>
            </a:pPr>
            <a:r>
              <a:rPr lang="en-US" sz="2400" b="1" dirty="0">
                <a:solidFill>
                  <a:schemeClr val="tx1"/>
                </a:solidFill>
              </a:rPr>
              <a:t>The Title IX office will gather as much information and evidence as possible in order to conduct a thorough and fair investigation.</a:t>
            </a:r>
          </a:p>
        </p:txBody>
      </p:sp>
    </p:spTree>
    <p:extLst>
      <p:ext uri="{BB962C8B-B14F-4D97-AF65-F5344CB8AC3E}">
        <p14:creationId xmlns:p14="http://schemas.microsoft.com/office/powerpoint/2010/main" val="5567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504968"/>
            <a:ext cx="10376723" cy="941695"/>
          </a:xfrm>
        </p:spPr>
        <p:txBody>
          <a:bodyPr>
            <a:normAutofit/>
          </a:bodyPr>
          <a:lstStyle/>
          <a:p>
            <a:r>
              <a:rPr lang="en-US" b="1" dirty="0"/>
              <a:t>What should I report?</a:t>
            </a:r>
          </a:p>
        </p:txBody>
      </p:sp>
      <p:sp>
        <p:nvSpPr>
          <p:cNvPr id="3" name="Subtitle 2"/>
          <p:cNvSpPr>
            <a:spLocks noGrp="1"/>
          </p:cNvSpPr>
          <p:nvPr>
            <p:ph type="subTitle" idx="1"/>
          </p:nvPr>
        </p:nvSpPr>
        <p:spPr>
          <a:xfrm>
            <a:off x="684211" y="2197290"/>
            <a:ext cx="11059769" cy="3994189"/>
          </a:xfrm>
        </p:spPr>
        <p:txBody>
          <a:bodyPr>
            <a:normAutofit/>
          </a:bodyPr>
          <a:lstStyle/>
          <a:p>
            <a:r>
              <a:rPr lang="en-US" sz="2800" b="1" dirty="0">
                <a:solidFill>
                  <a:srgbClr val="FFFF00"/>
                </a:solidFill>
              </a:rPr>
              <a:t>Under Title IX, discrimination on the basis of sex also includes sexual harassment, which includes: </a:t>
            </a:r>
          </a:p>
          <a:p>
            <a:r>
              <a:rPr lang="en-US" sz="2800" b="1" i="1" dirty="0">
                <a:solidFill>
                  <a:schemeClr val="tx1"/>
                </a:solidFill>
              </a:rPr>
              <a:t>sexual assault, rape, acquaintance rape, stalking, relationship violence (domestic violence and dating violence), or any other discrimination or harassment based on sex.</a:t>
            </a:r>
          </a:p>
          <a:p>
            <a:r>
              <a:rPr lang="en-US" sz="2800" b="1" dirty="0">
                <a:solidFill>
                  <a:srgbClr val="FFFF00"/>
                </a:solidFill>
              </a:rPr>
              <a:t>It is a violation of University policy as well as applicable law to commit or to attempt to commit these acts.</a:t>
            </a:r>
          </a:p>
        </p:txBody>
      </p:sp>
    </p:spTree>
    <p:extLst>
      <p:ext uri="{BB962C8B-B14F-4D97-AF65-F5344CB8AC3E}">
        <p14:creationId xmlns:p14="http://schemas.microsoft.com/office/powerpoint/2010/main" val="12809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504968"/>
            <a:ext cx="11258073" cy="1268747"/>
          </a:xfrm>
        </p:spPr>
        <p:txBody>
          <a:bodyPr>
            <a:normAutofit fontScale="90000"/>
          </a:bodyPr>
          <a:lstStyle/>
          <a:p>
            <a:r>
              <a:rPr lang="en-US" b="1" dirty="0"/>
              <a:t>Essential reporting requirements  </a:t>
            </a:r>
          </a:p>
        </p:txBody>
      </p:sp>
      <p:sp>
        <p:nvSpPr>
          <p:cNvPr id="3" name="Subtitle 2"/>
          <p:cNvSpPr>
            <a:spLocks noGrp="1"/>
          </p:cNvSpPr>
          <p:nvPr>
            <p:ph type="subTitle" idx="1"/>
          </p:nvPr>
        </p:nvSpPr>
        <p:spPr>
          <a:xfrm>
            <a:off x="936433" y="2197290"/>
            <a:ext cx="10256703" cy="3994189"/>
          </a:xfrm>
        </p:spPr>
        <p:txBody>
          <a:bodyPr>
            <a:normAutofit/>
          </a:bodyPr>
          <a:lstStyle/>
          <a:p>
            <a:pPr marL="457200" indent="-457200">
              <a:buFont typeface="Arial" panose="020B0604020202020204" pitchFamily="34" charset="0"/>
              <a:buChar char="•"/>
            </a:pPr>
            <a:r>
              <a:rPr lang="en-US" sz="2800" b="1" dirty="0">
                <a:solidFill>
                  <a:srgbClr val="FFFF00"/>
                </a:solidFill>
              </a:rPr>
              <a:t>Once a faculty or staff member becomes aware of a situation involving sexual harassment or sexual misconduct, through actual or constructive notice, the information must be communicated to the Title IX office.</a:t>
            </a:r>
          </a:p>
          <a:p>
            <a:pPr marL="457200" indent="-457200">
              <a:buFont typeface="Arial" panose="020B0604020202020204" pitchFamily="34" charset="0"/>
              <a:buChar char="•"/>
            </a:pPr>
            <a:r>
              <a:rPr lang="en-US" sz="2800" b="1" dirty="0">
                <a:solidFill>
                  <a:srgbClr val="FFFF00"/>
                </a:solidFill>
              </a:rPr>
              <a:t>Even if the individual does not plan to file a complaint with Title IX or does not want to speak with Title IX, Title IX still needs to be informed of the situation. </a:t>
            </a:r>
          </a:p>
        </p:txBody>
      </p:sp>
    </p:spTree>
    <p:extLst>
      <p:ext uri="{BB962C8B-B14F-4D97-AF65-F5344CB8AC3E}">
        <p14:creationId xmlns:p14="http://schemas.microsoft.com/office/powerpoint/2010/main" val="32647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504968"/>
            <a:ext cx="11258073" cy="1268747"/>
          </a:xfrm>
        </p:spPr>
        <p:txBody>
          <a:bodyPr>
            <a:normAutofit fontScale="90000"/>
          </a:bodyPr>
          <a:lstStyle/>
          <a:p>
            <a:r>
              <a:rPr lang="en-US" b="1" dirty="0"/>
              <a:t>Essential compliance elements  </a:t>
            </a:r>
          </a:p>
        </p:txBody>
      </p:sp>
      <p:sp>
        <p:nvSpPr>
          <p:cNvPr id="3" name="Subtitle 2"/>
          <p:cNvSpPr>
            <a:spLocks noGrp="1"/>
          </p:cNvSpPr>
          <p:nvPr>
            <p:ph type="subTitle" idx="1"/>
          </p:nvPr>
        </p:nvSpPr>
        <p:spPr>
          <a:xfrm>
            <a:off x="1619480" y="2197290"/>
            <a:ext cx="8901628" cy="3994189"/>
          </a:xfrm>
        </p:spPr>
        <p:txBody>
          <a:bodyPr>
            <a:normAutofit/>
          </a:bodyPr>
          <a:lstStyle/>
          <a:p>
            <a:pPr marL="457200" indent="-457200">
              <a:buFont typeface="Wingdings" panose="05000000000000000000" pitchFamily="2" charset="2"/>
              <a:buChar char="§"/>
            </a:pPr>
            <a:r>
              <a:rPr lang="en-US" sz="3200" b="1" dirty="0">
                <a:solidFill>
                  <a:srgbClr val="FFFF00"/>
                </a:solidFill>
              </a:rPr>
              <a:t>JSU </a:t>
            </a:r>
            <a:r>
              <a:rPr lang="en-US" sz="3200" b="1" i="1" u="sng" dirty="0">
                <a:solidFill>
                  <a:srgbClr val="FFFF00"/>
                </a:solidFill>
              </a:rPr>
              <a:t>MUST</a:t>
            </a:r>
            <a:r>
              <a:rPr lang="en-US" sz="3200" b="1" dirty="0">
                <a:solidFill>
                  <a:srgbClr val="FFFF00"/>
                </a:solidFill>
              </a:rPr>
              <a:t> take immediate and appropriate steps to investigate all allegations of sexual harassment and sexual misconduct</a:t>
            </a:r>
          </a:p>
          <a:p>
            <a:pPr marL="457200" indent="-457200">
              <a:buFont typeface="Wingdings" panose="05000000000000000000" pitchFamily="2" charset="2"/>
              <a:buChar char="§"/>
            </a:pPr>
            <a:r>
              <a:rPr lang="en-US" sz="3200" b="1" dirty="0">
                <a:solidFill>
                  <a:srgbClr val="FFFF00"/>
                </a:solidFill>
              </a:rPr>
              <a:t>JSU will respond promptly and effectively to:</a:t>
            </a:r>
          </a:p>
          <a:p>
            <a:r>
              <a:rPr lang="en-US" sz="3200" b="1" dirty="0">
                <a:solidFill>
                  <a:srgbClr val="FFFF00"/>
                </a:solidFill>
              </a:rPr>
              <a:t>                  Stop the harassment or misconduct</a:t>
            </a:r>
          </a:p>
          <a:p>
            <a:r>
              <a:rPr lang="en-US" sz="3200" b="1" dirty="0">
                <a:solidFill>
                  <a:srgbClr val="FFFF00"/>
                </a:solidFill>
              </a:rPr>
              <a:t>              Remedy the effects </a:t>
            </a:r>
          </a:p>
          <a:p>
            <a:r>
              <a:rPr lang="en-US" sz="3200" b="1" dirty="0">
                <a:solidFill>
                  <a:srgbClr val="FFFF00"/>
                </a:solidFill>
              </a:rPr>
              <a:t>              Prevent the recurrence </a:t>
            </a:r>
          </a:p>
        </p:txBody>
      </p:sp>
    </p:spTree>
    <p:extLst>
      <p:ext uri="{BB962C8B-B14F-4D97-AF65-F5344CB8AC3E}">
        <p14:creationId xmlns:p14="http://schemas.microsoft.com/office/powerpoint/2010/main" val="12925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620" y="232013"/>
            <a:ext cx="10663161" cy="818866"/>
          </a:xfrm>
        </p:spPr>
        <p:txBody>
          <a:bodyPr>
            <a:noAutofit/>
          </a:bodyPr>
          <a:lstStyle/>
          <a:p>
            <a:pPr algn="ctr"/>
            <a:r>
              <a:rPr lang="en-US" sz="4400" b="1" dirty="0">
                <a:effectLst>
                  <a:outerShdw blurRad="38100" dist="38100" dir="2700000" algn="tl">
                    <a:srgbClr val="000000">
                      <a:alpha val="43137"/>
                    </a:srgbClr>
                  </a:outerShdw>
                </a:effectLst>
              </a:rPr>
              <a:t>On-campus vs. off-campus</a:t>
            </a:r>
            <a:r>
              <a:rPr lang="en-US" sz="4400" b="1" u="sng" dirty="0">
                <a:effectLst>
                  <a:outerShdw blurRad="38100" dist="38100" dir="2700000" algn="tl">
                    <a:srgbClr val="000000">
                      <a:alpha val="43137"/>
                    </a:srgbClr>
                  </a:outerShdw>
                </a:effectLst>
              </a:rPr>
              <a:t> </a:t>
            </a:r>
          </a:p>
        </p:txBody>
      </p:sp>
      <p:sp>
        <p:nvSpPr>
          <p:cNvPr id="3" name="Subtitle 2"/>
          <p:cNvSpPr>
            <a:spLocks noGrp="1"/>
          </p:cNvSpPr>
          <p:nvPr>
            <p:ph type="subTitle" idx="1"/>
          </p:nvPr>
        </p:nvSpPr>
        <p:spPr>
          <a:xfrm>
            <a:off x="761328" y="1473959"/>
            <a:ext cx="10975747" cy="5076966"/>
          </a:xfrm>
        </p:spPr>
        <p:txBody>
          <a:bodyPr>
            <a:noAutofit/>
          </a:bodyPr>
          <a:lstStyle/>
          <a:p>
            <a:r>
              <a:rPr lang="en-US" sz="2800" b="1" dirty="0">
                <a:solidFill>
                  <a:srgbClr val="FFFF00"/>
                </a:solidFill>
              </a:rPr>
              <a:t>Title IX applies to reports of sexual harassment in education programs and activities – which include the following:</a:t>
            </a:r>
          </a:p>
          <a:p>
            <a:pPr marL="342900" indent="-342900">
              <a:buFont typeface="Wingdings" panose="05000000000000000000" pitchFamily="2" charset="2"/>
              <a:buChar char="Ø"/>
            </a:pPr>
            <a:r>
              <a:rPr lang="en-US" sz="2400" b="1" dirty="0">
                <a:solidFill>
                  <a:schemeClr val="tx1"/>
                </a:solidFill>
              </a:rPr>
              <a:t>Buildings or other locations that are part of the school’s operations, including remote learning platforms;</a:t>
            </a:r>
          </a:p>
          <a:p>
            <a:pPr marL="342900" indent="-342900">
              <a:buFont typeface="Wingdings" panose="05000000000000000000" pitchFamily="2" charset="2"/>
              <a:buChar char="Ø"/>
            </a:pPr>
            <a:r>
              <a:rPr lang="en-US" sz="2400" b="1" dirty="0">
                <a:solidFill>
                  <a:schemeClr val="tx1"/>
                </a:solidFill>
              </a:rPr>
              <a:t>Off-campus settings if the school exercised substantial control over the respondent and the context in which the alleged sexual harassment occurred; and</a:t>
            </a:r>
          </a:p>
          <a:p>
            <a:pPr marL="342900" indent="-342900">
              <a:buFont typeface="Wingdings" panose="05000000000000000000" pitchFamily="2" charset="2"/>
              <a:buChar char="Ø"/>
            </a:pPr>
            <a:r>
              <a:rPr lang="en-US" sz="2400" b="1" dirty="0">
                <a:solidFill>
                  <a:schemeClr val="tx1"/>
                </a:solidFill>
              </a:rPr>
              <a:t>Off-campus buildings owned or controlled by a student organization officially recognized by the University, such as a building </a:t>
            </a:r>
            <a:r>
              <a:rPr lang="en-US" sz="2400" b="1" u="sng" dirty="0">
                <a:solidFill>
                  <a:schemeClr val="tx1"/>
                </a:solidFill>
              </a:rPr>
              <a:t>owned </a:t>
            </a:r>
            <a:r>
              <a:rPr lang="en-US" sz="2400" b="1" dirty="0">
                <a:solidFill>
                  <a:schemeClr val="tx1"/>
                </a:solidFill>
              </a:rPr>
              <a:t>by a recognized fraternity or sorority.</a:t>
            </a:r>
          </a:p>
        </p:txBody>
      </p:sp>
    </p:spTree>
    <p:extLst>
      <p:ext uri="{BB962C8B-B14F-4D97-AF65-F5344CB8AC3E}">
        <p14:creationId xmlns:p14="http://schemas.microsoft.com/office/powerpoint/2010/main" val="8741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2654</TotalTime>
  <Words>939</Words>
  <Application>Microsoft Office PowerPoint</Application>
  <PresentationFormat>Widescreen</PresentationFormat>
  <Paragraphs>93</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Century Gothic</vt:lpstr>
      <vt:lpstr>Corbel</vt:lpstr>
      <vt:lpstr>Garamond</vt:lpstr>
      <vt:lpstr>Wingdings</vt:lpstr>
      <vt:lpstr>Theme JSU</vt:lpstr>
      <vt:lpstr>1_Theme JSU</vt:lpstr>
      <vt:lpstr>An essential guide to title ix and ms state law</vt:lpstr>
      <vt:lpstr>Title ix essentials: what faculty and staff need to know</vt:lpstr>
      <vt:lpstr>CONTENTS</vt:lpstr>
      <vt:lpstr>What is Title IX?</vt:lpstr>
      <vt:lpstr>Title ix office</vt:lpstr>
      <vt:lpstr>What should I report?</vt:lpstr>
      <vt:lpstr>Essential reporting requirements  </vt:lpstr>
      <vt:lpstr>Essential compliance elements  </vt:lpstr>
      <vt:lpstr>On-campus vs. off-campus </vt:lpstr>
      <vt:lpstr>scenario</vt:lpstr>
      <vt:lpstr>scenario</vt:lpstr>
      <vt:lpstr>Who needs to report?</vt:lpstr>
      <vt:lpstr>Confidentiality </vt:lpstr>
      <vt:lpstr>confidentiality</vt:lpstr>
      <vt:lpstr>Who do you tell? Can I just tell the police?</vt:lpstr>
      <vt:lpstr>Title ix office</vt:lpstr>
      <vt:lpstr>Title ix office</vt:lpstr>
      <vt:lpstr>REPORTING AND TRAININGS </vt:lpstr>
      <vt:lpstr>Investigations</vt:lpstr>
      <vt:lpstr>Interim/supportive measures</vt:lpstr>
      <vt:lpstr>points to remember</vt:lpstr>
      <vt:lpstr>resources</vt:lpstr>
      <vt:lpstr> division of general counsel – title 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54</cp:revision>
  <cp:lastPrinted>2023-06-09T13:30:13Z</cp:lastPrinted>
  <dcterms:created xsi:type="dcterms:W3CDTF">2023-01-18T21:21:40Z</dcterms:created>
  <dcterms:modified xsi:type="dcterms:W3CDTF">2023-11-15T18:44:52Z</dcterms:modified>
</cp:coreProperties>
</file>