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9" r:id="rId4"/>
    <p:sldId id="258" r:id="rId5"/>
    <p:sldId id="257" r:id="rId6"/>
    <p:sldId id="262" r:id="rId7"/>
    <p:sldId id="270" r:id="rId8"/>
    <p:sldId id="263" r:id="rId9"/>
    <p:sldId id="297" r:id="rId10"/>
    <p:sldId id="298" r:id="rId11"/>
    <p:sldId id="299" r:id="rId12"/>
    <p:sldId id="315" r:id="rId13"/>
    <p:sldId id="300" r:id="rId14"/>
    <p:sldId id="278" r:id="rId15"/>
    <p:sldId id="264" r:id="rId16"/>
    <p:sldId id="302" r:id="rId17"/>
    <p:sldId id="316" r:id="rId18"/>
    <p:sldId id="282" r:id="rId19"/>
    <p:sldId id="265" r:id="rId20"/>
    <p:sldId id="295" r:id="rId21"/>
    <p:sldId id="294" r:id="rId22"/>
    <p:sldId id="313" r:id="rId23"/>
    <p:sldId id="296" r:id="rId24"/>
    <p:sldId id="266" r:id="rId25"/>
    <p:sldId id="283" r:id="rId26"/>
    <p:sldId id="308" r:id="rId27"/>
    <p:sldId id="284" r:id="rId28"/>
    <p:sldId id="267" r:id="rId29"/>
    <p:sldId id="293" r:id="rId30"/>
    <p:sldId id="291" r:id="rId31"/>
    <p:sldId id="268" r:id="rId32"/>
    <p:sldId id="289" r:id="rId33"/>
    <p:sldId id="287" r:id="rId34"/>
    <p:sldId id="288" r:id="rId35"/>
    <p:sldId id="303" r:id="rId36"/>
    <p:sldId id="304" r:id="rId37"/>
    <p:sldId id="305" r:id="rId38"/>
    <p:sldId id="314" r:id="rId39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11" autoAdjust="0"/>
    <p:restoredTop sz="94444" autoAdjust="0"/>
  </p:normalViewPr>
  <p:slideViewPr>
    <p:cSldViewPr>
      <p:cViewPr>
        <p:scale>
          <a:sx n="165" d="100"/>
          <a:sy n="165" d="100"/>
        </p:scale>
        <p:origin x="-78" y="516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9\Documents\Reports\Annual%20Reports\2015\FY15%20Annual%20-%20Employmen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Commissions </a:t>
            </a:r>
            <a:endParaRPr lang="en-US" dirty="0"/>
          </a:p>
        </c:rich>
      </c:tx>
      <c:layout>
        <c:manualLayout>
          <c:xMode val="edge"/>
          <c:yMode val="edge"/>
          <c:x val="0.55760170603674608"/>
          <c:y val="4.1095890410958916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221309684774252"/>
          <c:y val="8.5704773014484537E-2"/>
          <c:w val="0.76185529839073318"/>
          <c:h val="0.76489209682123105"/>
        </c:manualLayout>
      </c:layout>
      <c:bar3DChart>
        <c:barDir val="col"/>
        <c:grouping val="clustered"/>
        <c:ser>
          <c:idx val="0"/>
          <c:order val="0"/>
          <c:tx>
            <c:strRef>
              <c:f>Sheet1!$A$9</c:f>
              <c:strCache>
                <c:ptCount val="1"/>
                <c:pt idx="0">
                  <c:v>Supercard </c:v>
                </c:pt>
              </c:strCache>
            </c:strRef>
          </c:tx>
          <c:cat>
            <c:strRef>
              <c:f>Sheet1!$B$8:$E$8</c:f>
              <c:strCache>
                <c:ptCount val="4"/>
                <c:pt idx="0">
                  <c:v>FY '12</c:v>
                </c:pt>
                <c:pt idx="1">
                  <c:v>FY '13</c:v>
                </c:pt>
                <c:pt idx="2">
                  <c:v>FY '14</c:v>
                </c:pt>
                <c:pt idx="3">
                  <c:v>FY '15</c:v>
                </c:pt>
              </c:strCache>
            </c:strRef>
          </c:cat>
          <c:val>
            <c:numRef>
              <c:f>Sheet1!$B$9:$E$9</c:f>
              <c:numCache>
                <c:formatCode>_(* #,##0.00_);_(* \(#,##0.00\);_(* "-"??_);_(@_)</c:formatCode>
                <c:ptCount val="4"/>
                <c:pt idx="0">
                  <c:v>287515</c:v>
                </c:pt>
                <c:pt idx="1">
                  <c:v>252078</c:v>
                </c:pt>
                <c:pt idx="2">
                  <c:v>205934</c:v>
                </c:pt>
                <c:pt idx="3">
                  <c:v>211538</c:v>
                </c:pt>
              </c:numCache>
            </c:numRef>
          </c:val>
        </c:ser>
        <c:ser>
          <c:idx val="1"/>
          <c:order val="1"/>
          <c:tx>
            <c:strRef>
              <c:f>Sheet1!$A$10</c:f>
              <c:strCache>
                <c:ptCount val="1"/>
                <c:pt idx="0">
                  <c:v>Trademark Licensing</c:v>
                </c:pt>
              </c:strCache>
            </c:strRef>
          </c:tx>
          <c:cat>
            <c:strRef>
              <c:f>Sheet1!$B$8:$E$8</c:f>
              <c:strCache>
                <c:ptCount val="4"/>
                <c:pt idx="0">
                  <c:v>FY '12</c:v>
                </c:pt>
                <c:pt idx="1">
                  <c:v>FY '13</c:v>
                </c:pt>
                <c:pt idx="2">
                  <c:v>FY '14</c:v>
                </c:pt>
                <c:pt idx="3">
                  <c:v>FY '15</c:v>
                </c:pt>
              </c:strCache>
            </c:strRef>
          </c:cat>
          <c:val>
            <c:numRef>
              <c:f>Sheet1!$B$10:$E$10</c:f>
              <c:numCache>
                <c:formatCode>_(* #,##0.00_);_(* \(#,##0.00\);_(* "-"??_);_(@_)</c:formatCode>
                <c:ptCount val="4"/>
                <c:pt idx="0">
                  <c:v>65943</c:v>
                </c:pt>
                <c:pt idx="1">
                  <c:v>71916</c:v>
                </c:pt>
                <c:pt idx="2">
                  <c:v>67558</c:v>
                </c:pt>
                <c:pt idx="3">
                  <c:v>75468</c:v>
                </c:pt>
              </c:numCache>
            </c:numRef>
          </c:val>
        </c:ser>
        <c:ser>
          <c:idx val="2"/>
          <c:order val="2"/>
          <c:tx>
            <c:strRef>
              <c:f>Sheet1!$A$11</c:f>
              <c:strCache>
                <c:ptCount val="1"/>
                <c:pt idx="0">
                  <c:v>Follett  Bookstore</c:v>
                </c:pt>
              </c:strCache>
            </c:strRef>
          </c:tx>
          <c:cat>
            <c:strRef>
              <c:f>Sheet1!$B$8:$E$8</c:f>
              <c:strCache>
                <c:ptCount val="4"/>
                <c:pt idx="0">
                  <c:v>FY '12</c:v>
                </c:pt>
                <c:pt idx="1">
                  <c:v>FY '13</c:v>
                </c:pt>
                <c:pt idx="2">
                  <c:v>FY '14</c:v>
                </c:pt>
                <c:pt idx="3">
                  <c:v>FY '15</c:v>
                </c:pt>
              </c:strCache>
            </c:strRef>
          </c:cat>
          <c:val>
            <c:numRef>
              <c:f>Sheet1!$B$11:$E$11</c:f>
              <c:numCache>
                <c:formatCode>_(* #,##0.00_);_(* \(#,##0.00\);_(* "-"??_);_(@_)</c:formatCode>
                <c:ptCount val="4"/>
                <c:pt idx="0">
                  <c:v>331107</c:v>
                </c:pt>
                <c:pt idx="1">
                  <c:v>299415</c:v>
                </c:pt>
                <c:pt idx="2">
                  <c:v>313813</c:v>
                </c:pt>
                <c:pt idx="3">
                  <c:v>299896</c:v>
                </c:pt>
              </c:numCache>
            </c:numRef>
          </c:val>
        </c:ser>
        <c:dLbls/>
        <c:shape val="box"/>
        <c:axId val="103847808"/>
        <c:axId val="103849344"/>
        <c:axId val="0"/>
      </c:bar3DChart>
      <c:catAx>
        <c:axId val="103847808"/>
        <c:scaling>
          <c:orientation val="minMax"/>
        </c:scaling>
        <c:axPos val="b"/>
        <c:majorTickMark val="none"/>
        <c:tickLblPos val="nextTo"/>
        <c:crossAx val="103849344"/>
        <c:crosses val="autoZero"/>
        <c:auto val="1"/>
        <c:lblAlgn val="ctr"/>
        <c:lblOffset val="100"/>
      </c:catAx>
      <c:valAx>
        <c:axId val="103849344"/>
        <c:scaling>
          <c:orientation val="minMax"/>
        </c:scaling>
        <c:axPos val="l"/>
        <c:majorGridlines/>
        <c:numFmt formatCode="_(* #,##0.00_);_(* \(#,##0.00\);_(* &quot;-&quot;??_);_(@_)" sourceLinked="1"/>
        <c:majorTickMark val="none"/>
        <c:tickLblPos val="nextTo"/>
        <c:crossAx val="1038478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n-US"/>
          </a:p>
        </c:txPr>
      </c:dTable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'Count of New Hires by Divisions'!$C$3</c:f>
              <c:strCache>
                <c:ptCount val="1"/>
                <c:pt idx="0">
                  <c:v>New Employees</c:v>
                </c:pt>
              </c:strCache>
            </c:strRef>
          </c:tx>
          <c:dLbls>
            <c:dLbl>
              <c:idx val="2"/>
              <c:layout/>
              <c:dLblPos val="ctr"/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'Count of New Hires by Divisions'!$A$4:$B$10</c:f>
              <c:strCache>
                <c:ptCount val="7"/>
                <c:pt idx="0">
                  <c:v>Office of the President</c:v>
                </c:pt>
                <c:pt idx="1">
                  <c:v>Athletics</c:v>
                </c:pt>
                <c:pt idx="2">
                  <c:v>Academic Affairs/Student Life</c:v>
                </c:pt>
                <c:pt idx="3">
                  <c:v>Research &amp; Federal Relations</c:v>
                </c:pt>
                <c:pt idx="4">
                  <c:v>Institutional Advancement</c:v>
                </c:pt>
                <c:pt idx="5">
                  <c:v>Information Management</c:v>
                </c:pt>
                <c:pt idx="6">
                  <c:v>Business &amp; Finance</c:v>
                </c:pt>
              </c:strCache>
            </c:strRef>
          </c:cat>
          <c:val>
            <c:numRef>
              <c:f>'Count of New Hires by Divisions'!$C$4:$C$10</c:f>
              <c:numCache>
                <c:formatCode>General</c:formatCode>
                <c:ptCount val="7"/>
                <c:pt idx="0">
                  <c:v>3</c:v>
                </c:pt>
                <c:pt idx="1">
                  <c:v>22</c:v>
                </c:pt>
                <c:pt idx="2">
                  <c:v>219</c:v>
                </c:pt>
                <c:pt idx="3">
                  <c:v>8</c:v>
                </c:pt>
                <c:pt idx="4">
                  <c:v>21</c:v>
                </c:pt>
                <c:pt idx="5">
                  <c:v>5</c:v>
                </c:pt>
                <c:pt idx="6">
                  <c:v>66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title>
      <c:tx>
        <c:rich>
          <a:bodyPr/>
          <a:lstStyle/>
          <a:p>
            <a:pPr>
              <a:defRPr/>
            </a:pPr>
            <a:r>
              <a:rPr lang="en-US"/>
              <a:t>Statistics Comparison Table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Sheet5!$D$7</c:f>
              <c:strCache>
                <c:ptCount val="1"/>
                <c:pt idx="0">
                  <c:v>FY 2014</c:v>
                </c:pt>
              </c:strCache>
            </c:strRef>
          </c:tx>
          <c:cat>
            <c:strRef>
              <c:f>Sheet5!$C$8:$C$15</c:f>
              <c:strCache>
                <c:ptCount val="8"/>
                <c:pt idx="0">
                  <c:v>Calls For Service</c:v>
                </c:pt>
                <c:pt idx="1">
                  <c:v>Incident Reports Filed</c:v>
                </c:pt>
                <c:pt idx="2">
                  <c:v>Arrests Made</c:v>
                </c:pt>
                <c:pt idx="3">
                  <c:v>Escorts</c:v>
                </c:pt>
                <c:pt idx="4">
                  <c:v>Transports</c:v>
                </c:pt>
                <c:pt idx="5">
                  <c:v>Assists to JPD</c:v>
                </c:pt>
                <c:pt idx="6">
                  <c:v>Campus Tickets Issued</c:v>
                </c:pt>
                <c:pt idx="7">
                  <c:v>Uniform Tickets Issued</c:v>
                </c:pt>
              </c:strCache>
            </c:strRef>
          </c:cat>
          <c:val>
            <c:numRef>
              <c:f>Sheet5!$D$8:$D$15</c:f>
              <c:numCache>
                <c:formatCode>_(* #,##0_);_(* \(#,##0\);_(* "-"??_);_(@_)</c:formatCode>
                <c:ptCount val="8"/>
                <c:pt idx="0">
                  <c:v>4280</c:v>
                </c:pt>
                <c:pt idx="1">
                  <c:v>1330</c:v>
                </c:pt>
                <c:pt idx="2">
                  <c:v>69</c:v>
                </c:pt>
                <c:pt idx="3">
                  <c:v>608</c:v>
                </c:pt>
                <c:pt idx="4">
                  <c:v>151</c:v>
                </c:pt>
                <c:pt idx="5">
                  <c:v>9</c:v>
                </c:pt>
                <c:pt idx="6">
                  <c:v>1988</c:v>
                </c:pt>
                <c:pt idx="7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Sheet5!$E$7</c:f>
              <c:strCache>
                <c:ptCount val="1"/>
                <c:pt idx="0">
                  <c:v>FY 2015</c:v>
                </c:pt>
              </c:strCache>
            </c:strRef>
          </c:tx>
          <c:cat>
            <c:strRef>
              <c:f>Sheet5!$C$8:$C$15</c:f>
              <c:strCache>
                <c:ptCount val="8"/>
                <c:pt idx="0">
                  <c:v>Calls For Service</c:v>
                </c:pt>
                <c:pt idx="1">
                  <c:v>Incident Reports Filed</c:v>
                </c:pt>
                <c:pt idx="2">
                  <c:v>Arrests Made</c:v>
                </c:pt>
                <c:pt idx="3">
                  <c:v>Escorts</c:v>
                </c:pt>
                <c:pt idx="4">
                  <c:v>Transports</c:v>
                </c:pt>
                <c:pt idx="5">
                  <c:v>Assists to JPD</c:v>
                </c:pt>
                <c:pt idx="6">
                  <c:v>Campus Tickets Issued</c:v>
                </c:pt>
                <c:pt idx="7">
                  <c:v>Uniform Tickets Issued</c:v>
                </c:pt>
              </c:strCache>
            </c:strRef>
          </c:cat>
          <c:val>
            <c:numRef>
              <c:f>Sheet5!$E$8:$E$15</c:f>
              <c:numCache>
                <c:formatCode>_(* #,##0_);_(* \(#,##0\);_(* "-"??_);_(@_)</c:formatCode>
                <c:ptCount val="8"/>
                <c:pt idx="0">
                  <c:v>4377</c:v>
                </c:pt>
                <c:pt idx="1">
                  <c:v>1238</c:v>
                </c:pt>
                <c:pt idx="2">
                  <c:v>66</c:v>
                </c:pt>
                <c:pt idx="3">
                  <c:v>667</c:v>
                </c:pt>
                <c:pt idx="4">
                  <c:v>217</c:v>
                </c:pt>
                <c:pt idx="5">
                  <c:v>29</c:v>
                </c:pt>
                <c:pt idx="6">
                  <c:v>2004</c:v>
                </c:pt>
                <c:pt idx="7">
                  <c:v>56</c:v>
                </c:pt>
              </c:numCache>
            </c:numRef>
          </c:val>
        </c:ser>
        <c:dLbls/>
        <c:axId val="86463616"/>
        <c:axId val="86465152"/>
      </c:barChart>
      <c:catAx>
        <c:axId val="86463616"/>
        <c:scaling>
          <c:orientation val="minMax"/>
        </c:scaling>
        <c:axPos val="b"/>
        <c:majorTickMark val="none"/>
        <c:tickLblPos val="nextTo"/>
        <c:crossAx val="86465152"/>
        <c:crosses val="autoZero"/>
        <c:auto val="1"/>
        <c:lblAlgn val="ctr"/>
        <c:lblOffset val="100"/>
      </c:catAx>
      <c:valAx>
        <c:axId val="86465152"/>
        <c:scaling>
          <c:orientation val="minMax"/>
        </c:scaling>
        <c:axPos val="l"/>
        <c:majorGridlines/>
        <c:numFmt formatCode="_(* #,##0_);_(* \(#,##0\);_(* &quot;-&quot;??_);_(@_)" sourceLinked="1"/>
        <c:majorTickMark val="none"/>
        <c:tickLblPos val="nextTo"/>
        <c:crossAx val="864636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en-US"/>
          </a:p>
        </c:txPr>
      </c:dTable>
    </c:plotArea>
    <c:plotVisOnly val="1"/>
    <c:dispBlanksAs val="gap"/>
  </c:chart>
  <c:txPr>
    <a:bodyPr/>
    <a:lstStyle/>
    <a:p>
      <a:pPr>
        <a:defRPr sz="12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Labor Comparison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Sheet5!$L$7</c:f>
              <c:strCache>
                <c:ptCount val="1"/>
                <c:pt idx="0">
                  <c:v>Regular Hours Worked</c:v>
                </c:pt>
              </c:strCache>
            </c:strRef>
          </c:tx>
          <c:cat>
            <c:strRef>
              <c:f>Sheet5!$M$6:$N$6</c:f>
              <c:strCache>
                <c:ptCount val="2"/>
                <c:pt idx="0">
                  <c:v>FY 2014</c:v>
                </c:pt>
                <c:pt idx="1">
                  <c:v>FY 2015</c:v>
                </c:pt>
              </c:strCache>
            </c:strRef>
          </c:cat>
          <c:val>
            <c:numRef>
              <c:f>Sheet5!$M$7:$N$7</c:f>
              <c:numCache>
                <c:formatCode>_(* #,##0_);_(* \(#,##0\);_(* "-"??_);_(@_)</c:formatCode>
                <c:ptCount val="2"/>
                <c:pt idx="0">
                  <c:v>87843.239999999991</c:v>
                </c:pt>
                <c:pt idx="1">
                  <c:v>96014.88</c:v>
                </c:pt>
              </c:numCache>
            </c:numRef>
          </c:val>
        </c:ser>
        <c:ser>
          <c:idx val="1"/>
          <c:order val="1"/>
          <c:tx>
            <c:strRef>
              <c:f>Sheet5!$L$8</c:f>
              <c:strCache>
                <c:ptCount val="1"/>
                <c:pt idx="0">
                  <c:v>Overtime Hours Worked</c:v>
                </c:pt>
              </c:strCache>
            </c:strRef>
          </c:tx>
          <c:cat>
            <c:strRef>
              <c:f>Sheet5!$M$6:$N$6</c:f>
              <c:strCache>
                <c:ptCount val="2"/>
                <c:pt idx="0">
                  <c:v>FY 2014</c:v>
                </c:pt>
                <c:pt idx="1">
                  <c:v>FY 2015</c:v>
                </c:pt>
              </c:strCache>
            </c:strRef>
          </c:cat>
          <c:val>
            <c:numRef>
              <c:f>Sheet5!$M$8:$N$8</c:f>
              <c:numCache>
                <c:formatCode>_(* #,##0_);_(* \(#,##0\);_(* "-"??_);_(@_)</c:formatCode>
                <c:ptCount val="2"/>
                <c:pt idx="0">
                  <c:v>18226.490000000013</c:v>
                </c:pt>
                <c:pt idx="1">
                  <c:v>22819.8</c:v>
                </c:pt>
              </c:numCache>
            </c:numRef>
          </c:val>
        </c:ser>
        <c:dLbls/>
        <c:shape val="box"/>
        <c:axId val="86493056"/>
        <c:axId val="86494592"/>
        <c:axId val="0"/>
      </c:bar3DChart>
      <c:catAx>
        <c:axId val="86493056"/>
        <c:scaling>
          <c:orientation val="minMax"/>
        </c:scaling>
        <c:axPos val="b"/>
        <c:majorTickMark val="none"/>
        <c:tickLblPos val="nextTo"/>
        <c:crossAx val="86494592"/>
        <c:crosses val="autoZero"/>
        <c:auto val="1"/>
        <c:lblAlgn val="ctr"/>
        <c:lblOffset val="100"/>
      </c:catAx>
      <c:valAx>
        <c:axId val="86494592"/>
        <c:scaling>
          <c:orientation val="minMax"/>
        </c:scaling>
        <c:axPos val="l"/>
        <c:majorGridlines/>
        <c:numFmt formatCode="_(* #,##0_);_(* \(#,##0\);_(* &quot;-&quot;??_);_(@_)" sourceLinked="1"/>
        <c:majorTickMark val="none"/>
        <c:tickLblPos val="nextTo"/>
        <c:crossAx val="864930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943100" y="4582160"/>
            <a:ext cx="5246370" cy="2778398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943100" y="7338206"/>
            <a:ext cx="5246370" cy="2011680"/>
          </a:xfrm>
        </p:spPr>
        <p:txBody>
          <a:bodyPr/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509412" indent="0" algn="ctr">
              <a:buNone/>
            </a:lvl2pPr>
            <a:lvl3pPr marL="1018824" indent="0" algn="ctr">
              <a:buNone/>
            </a:lvl3pPr>
            <a:lvl4pPr marL="1528237" indent="0" algn="ctr">
              <a:buNone/>
            </a:lvl4pPr>
            <a:lvl5pPr marL="2037649" indent="0" algn="ctr">
              <a:buNone/>
            </a:lvl5pPr>
            <a:lvl6pPr marL="2547061" indent="0" algn="ctr">
              <a:buNone/>
            </a:lvl6pPr>
            <a:lvl7pPr marL="3056473" indent="0" algn="ctr">
              <a:buNone/>
            </a:lvl7pPr>
            <a:lvl8pPr marL="3565886" indent="0" algn="ctr">
              <a:buNone/>
            </a:lvl8pPr>
            <a:lvl9pPr marL="4075298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895078" y="1839484"/>
            <a:ext cx="3352800" cy="323850"/>
          </a:xfrm>
        </p:spPr>
        <p:txBody>
          <a:bodyPr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887919" y="6251530"/>
            <a:ext cx="5364480" cy="326441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23850" y="0"/>
            <a:ext cx="518160" cy="100584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34886" y="0"/>
            <a:ext cx="88964" cy="100584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842010" y="0"/>
            <a:ext cx="154591" cy="100584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970122" y="0"/>
            <a:ext cx="195738" cy="100584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0392" y="0"/>
            <a:ext cx="0" cy="100584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777240" y="0"/>
            <a:ext cx="0" cy="100584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725995" y="0"/>
            <a:ext cx="0" cy="100584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467644" y="0"/>
            <a:ext cx="0" cy="100584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06780" y="0"/>
            <a:ext cx="0" cy="100584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7746778" y="0"/>
            <a:ext cx="0" cy="100584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036320" y="0"/>
            <a:ext cx="64770" cy="100584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518160" y="5029200"/>
            <a:ext cx="1101090" cy="189992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113187" y="7137903"/>
            <a:ext cx="545210" cy="94075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927418" y="8067594"/>
            <a:ext cx="116586" cy="20116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414577" y="8489290"/>
            <a:ext cx="233172" cy="402336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619250" y="6593840"/>
            <a:ext cx="310896" cy="53644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126712" y="7228763"/>
            <a:ext cx="518160" cy="759035"/>
          </a:xfrm>
        </p:spPr>
        <p:txBody>
          <a:bodyPr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5"/>
            <a:ext cx="1424940" cy="858223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88620" y="2346960"/>
            <a:ext cx="6347460" cy="714817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100" y="4246880"/>
            <a:ext cx="5246370" cy="3011932"/>
          </a:xfrm>
        </p:spPr>
        <p:txBody>
          <a:bodyPr/>
          <a:lstStyle>
            <a:lvl1pPr algn="l">
              <a:buNone/>
              <a:defRPr sz="33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3100" y="7348220"/>
            <a:ext cx="5246370" cy="2011680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893918" y="1834109"/>
            <a:ext cx="3352800" cy="323850"/>
          </a:xfrm>
        </p:spPr>
        <p:txBody>
          <a:bodyPr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888078" y="6247333"/>
            <a:ext cx="5364480" cy="32644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23850" y="0"/>
            <a:ext cx="518160" cy="100584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34886" y="0"/>
            <a:ext cx="88964" cy="100584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42010" y="0"/>
            <a:ext cx="154591" cy="100584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970122" y="0"/>
            <a:ext cx="195738" cy="100584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90392" y="0"/>
            <a:ext cx="0" cy="100584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777240" y="0"/>
            <a:ext cx="0" cy="100584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725995" y="0"/>
            <a:ext cx="0" cy="100584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467644" y="0"/>
            <a:ext cx="0" cy="100584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906780" y="0"/>
            <a:ext cx="0" cy="100584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036320" y="0"/>
            <a:ext cx="64770" cy="100584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518160" y="5029200"/>
            <a:ext cx="1101090" cy="18999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125999" y="7137903"/>
            <a:ext cx="545210" cy="94075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927418" y="8067594"/>
            <a:ext cx="116586" cy="20116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414577" y="8493760"/>
            <a:ext cx="233172" cy="402336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597184" y="6570502"/>
            <a:ext cx="310896" cy="53644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7733252" y="0"/>
            <a:ext cx="0" cy="100584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139524" y="7228763"/>
            <a:ext cx="518160" cy="759035"/>
          </a:xfrm>
        </p:spPr>
        <p:txBody>
          <a:bodyPr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88620" y="2346960"/>
            <a:ext cx="3108960" cy="6705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629711" y="2346960"/>
            <a:ext cx="3108960" cy="6705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4"/>
            <a:ext cx="6412230" cy="16764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88620" y="3464560"/>
            <a:ext cx="3108960" cy="5699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716178" y="3464560"/>
            <a:ext cx="3108960" cy="5699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388620" y="2302256"/>
            <a:ext cx="3108960" cy="96560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3691890" y="2302256"/>
            <a:ext cx="3108960" cy="96560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7448550" y="0"/>
            <a:ext cx="0" cy="100584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920687" y="4834890"/>
            <a:ext cx="9253728" cy="388620"/>
          </a:xfrm>
        </p:spPr>
        <p:txBody>
          <a:bodyPr anchor="b"/>
          <a:lstStyle>
            <a:lvl1pPr algn="l">
              <a:buNone/>
              <a:defRPr sz="22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790438" y="402336"/>
            <a:ext cx="1297991" cy="7309104"/>
          </a:xfrm>
        </p:spPr>
        <p:txBody>
          <a:bodyPr/>
          <a:lstStyle>
            <a:lvl1pPr marL="0" indent="0">
              <a:spcBef>
                <a:spcPts val="446"/>
              </a:spcBef>
              <a:spcAft>
                <a:spcPts val="1114"/>
              </a:spcAft>
              <a:buNone/>
              <a:defRPr sz="13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311140" y="0"/>
            <a:ext cx="0" cy="100584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263452" y="0"/>
            <a:ext cx="0" cy="100584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7642860" y="0"/>
            <a:ext cx="0" cy="100584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7513320" y="0"/>
            <a:ext cx="259080" cy="100584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7578090" y="0"/>
            <a:ext cx="0" cy="100584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932981" y="8382000"/>
            <a:ext cx="466344" cy="804672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259080" y="402336"/>
            <a:ext cx="4792980" cy="92805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7448550" y="0"/>
            <a:ext cx="0" cy="100584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6932981" y="8382000"/>
            <a:ext cx="466344" cy="804672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902227" y="4834890"/>
            <a:ext cx="9253728" cy="388620"/>
          </a:xfrm>
        </p:spPr>
        <p:txBody>
          <a:bodyPr anchor="b"/>
          <a:lstStyle>
            <a:lvl1pPr algn="l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5246370" cy="100584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6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0929" y="388366"/>
            <a:ext cx="1295400" cy="7268870"/>
          </a:xfrm>
        </p:spPr>
        <p:txBody>
          <a:bodyPr rot="0" spcFirstLastPara="0" vertOverflow="overflow" horzOverflow="overflow" vert="horz" wrap="square" lIns="101882" tIns="50941" rIns="101882" bIns="50941" numCol="1" spcCol="305647" rtlCol="0" fromWordArt="0" anchor="t" anchorCtr="0" forceAA="0" compatLnSpc="1">
            <a:normAutofit/>
          </a:bodyPr>
          <a:lstStyle>
            <a:lvl1pPr marL="0" indent="0">
              <a:spcBef>
                <a:spcPts val="111"/>
              </a:spcBef>
              <a:spcAft>
                <a:spcPts val="446"/>
              </a:spcAft>
              <a:buFontTx/>
              <a:buNone/>
              <a:defRPr sz="13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7642860" y="0"/>
            <a:ext cx="0" cy="1005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7513320" y="0"/>
            <a:ext cx="259080" cy="100584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7578090" y="0"/>
            <a:ext cx="0" cy="100584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5311140" y="0"/>
            <a:ext cx="0" cy="100584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5263452" y="0"/>
            <a:ext cx="0" cy="100584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7448550" y="0"/>
            <a:ext cx="0" cy="100584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1676400"/>
          </a:xfrm>
          <a:prstGeom prst="rect">
            <a:avLst/>
          </a:prstGeom>
        </p:spPr>
        <p:txBody>
          <a:bodyPr vert="horz" lIns="101882" tIns="50941" rIns="101882" bIns="50941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88620" y="2346960"/>
            <a:ext cx="6347460" cy="7148170"/>
          </a:xfrm>
          <a:prstGeom prst="rect">
            <a:avLst/>
          </a:prstGeom>
        </p:spPr>
        <p:txBody>
          <a:bodyPr vert="horz" lIns="101882" tIns="50941" rIns="101882" bIns="50941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5830824" y="1705130"/>
            <a:ext cx="2950464" cy="326441"/>
          </a:xfrm>
          <a:prstGeom prst="rect">
            <a:avLst/>
          </a:prstGeom>
        </p:spPr>
        <p:txBody>
          <a:bodyPr vert="horz" lIns="101882" tIns="50941" rIns="101882" bIns="50941" anchor="ctr" anchorCtr="0"/>
          <a:lstStyle>
            <a:lvl1pPr algn="r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fld id="{7154473A-0390-4266-8330-F0EFB909F722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4954869" y="5594062"/>
            <a:ext cx="4693920" cy="310896"/>
          </a:xfrm>
          <a:prstGeom prst="rect">
            <a:avLst/>
          </a:prstGeom>
        </p:spPr>
        <p:txBody>
          <a:bodyPr vert="horz" lIns="101882" tIns="50941" rIns="101882" bIns="50941" anchor="ctr" anchorCtr="0"/>
          <a:lstStyle>
            <a:lvl1pPr algn="l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4770" y="0"/>
            <a:ext cx="0" cy="100584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7642860" y="0"/>
            <a:ext cx="0" cy="100584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7513320" y="0"/>
            <a:ext cx="259080" cy="100584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7578090" y="0"/>
            <a:ext cx="0" cy="100584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6932981" y="8382000"/>
            <a:ext cx="466344" cy="804672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909664" y="8409940"/>
            <a:ext cx="518160" cy="764438"/>
          </a:xfrm>
          <a:prstGeom prst="rect">
            <a:avLst/>
          </a:prstGeom>
        </p:spPr>
        <p:txBody>
          <a:bodyPr vert="horz" lIns="101882" tIns="50941" rIns="101882" bIns="50941" anchor="ctr"/>
          <a:lstStyle>
            <a:lvl1pPr algn="ctr" eaLnBrk="1" latinLnBrk="0" hangingPunct="1">
              <a:defRPr kumimoji="0" sz="1600" b="1">
                <a:solidFill>
                  <a:srgbClr val="FFFFFF"/>
                </a:solidFill>
              </a:defRPr>
            </a:lvl1pPr>
          </a:lstStyle>
          <a:p>
            <a:fld id="{D8F599DB-1A7E-4993-91D9-EE7142DB9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05647" indent="-305647" algn="l" rtl="0" eaLnBrk="1" latinLnBrk="0" hangingPunct="1">
        <a:spcBef>
          <a:spcPts val="669"/>
        </a:spcBef>
        <a:buClr>
          <a:schemeClr val="accent1"/>
        </a:buClr>
        <a:buSzPct val="70000"/>
        <a:buFont typeface="Wingdings"/>
        <a:buChar char="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713177" indent="-305647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indent="-203765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24472" indent="-203765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30119" indent="-203765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35767" indent="-203765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241414" indent="-203765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47061" indent="-203765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6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852709" indent="-203765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5867400"/>
            <a:ext cx="5372100" cy="731158"/>
          </a:xfrm>
        </p:spPr>
        <p:txBody>
          <a:bodyPr/>
          <a:lstStyle/>
          <a:p>
            <a:r>
              <a:rPr lang="en-US" dirty="0" smtClean="0"/>
              <a:t>Business and finance</a:t>
            </a:r>
            <a:endParaRPr lang="en-US" dirty="0"/>
          </a:p>
        </p:txBody>
      </p:sp>
      <p:pic>
        <p:nvPicPr>
          <p:cNvPr id="4" name="Picture 3" descr="JSUlogo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762000"/>
            <a:ext cx="4267200" cy="1311620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1828800" y="6858000"/>
            <a:ext cx="5246370" cy="1229360"/>
          </a:xfrm>
          <a:prstGeom prst="rect">
            <a:avLst/>
          </a:prstGeom>
        </p:spPr>
        <p:txBody>
          <a:bodyPr vert="horz" lIns="101882" tIns="50941" rIns="101882" bIns="50941">
            <a:normAutofit/>
          </a:bodyPr>
          <a:lstStyle>
            <a:lvl1pPr marL="0" indent="0" algn="l" rtl="0" eaLnBrk="1" latinLnBrk="0" hangingPunct="1">
              <a:spcBef>
                <a:spcPts val="669"/>
              </a:spcBef>
              <a:buClr>
                <a:schemeClr val="accent1"/>
              </a:buClr>
              <a:buSzPct val="70000"/>
              <a:buFont typeface="Wingdings"/>
              <a:buNone/>
              <a:defRPr kumimoji="0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09412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056473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565886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6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07529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Annual Report</a:t>
            </a:r>
          </a:p>
          <a:p>
            <a:pPr algn="ctr"/>
            <a:r>
              <a:rPr lang="en-US" sz="2400" dirty="0" smtClean="0"/>
              <a:t>2014-2015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295400" y="609600"/>
            <a:ext cx="4857750" cy="965200"/>
          </a:xfrm>
          <a:prstGeom prst="rect">
            <a:avLst/>
          </a:prstGeom>
          <a:solidFill>
            <a:schemeClr val="bg1"/>
          </a:solidFill>
        </p:spPr>
        <p:txBody>
          <a:bodyPr lIns="101882" tIns="50941" rIns="101882" bIns="50941" anchor="ctr"/>
          <a:lstStyle/>
          <a:p>
            <a:pPr algn="ctr">
              <a:defRPr/>
            </a:pPr>
            <a:r>
              <a:rPr lang="en-US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Budget and Financial Analysis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818404893"/>
              </p:ext>
            </p:extLst>
          </p:nvPr>
        </p:nvGraphicFramePr>
        <p:xfrm>
          <a:off x="380999" y="2209802"/>
          <a:ext cx="6842761" cy="5908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1"/>
                <a:gridCol w="1589108"/>
                <a:gridCol w="1788626"/>
                <a:gridCol w="1788626"/>
              </a:tblGrid>
              <a:tr h="7509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Revised Budget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Actual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</a:tr>
              <a:tr h="645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1" dirty="0" smtClean="0"/>
                        <a:t>Revenues</a:t>
                      </a:r>
                      <a:endParaRPr lang="en-US" sz="1700" b="1" i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r>
                        <a:rPr lang="en-US" sz="1400" baseline="0" dirty="0" smtClean="0"/>
                        <a:t> Appropriation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8,472,193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8,458,603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52648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8,472,193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8,458,603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</a:tr>
              <a:tr h="452648">
                <a:tc>
                  <a:txBody>
                    <a:bodyPr/>
                    <a:lstStyle/>
                    <a:p>
                      <a:r>
                        <a:rPr lang="en-US" sz="1700" b="1" i="1" dirty="0" smtClean="0"/>
                        <a:t>Expenditures</a:t>
                      </a:r>
                      <a:endParaRPr lang="en-US" sz="1700" b="1" i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Salaries &amp; Wages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4,647,084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4,674,673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00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Fringes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1,295,803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1,280,071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00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Travel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119,893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131,326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64564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Contractual Services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1,930,379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1,911,652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00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Commodities</a:t>
                      </a:r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159,551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153,679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00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Debt Services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00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Capital</a:t>
                      </a:r>
                      <a:r>
                        <a:rPr lang="en-US" sz="1400" baseline="0" dirty="0" smtClean="0"/>
                        <a:t> Outlay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319,485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318,300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00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Transfers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52648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8,472,195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8,469,701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29200" y="1143000"/>
            <a:ext cx="2137410" cy="8415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lIns="101882" tIns="50941" rIns="101882" bIns="50941">
            <a:spAutoFit/>
          </a:bodyPr>
          <a:lstStyle/>
          <a:p>
            <a:pPr algn="ctr">
              <a:defRPr/>
            </a:pPr>
            <a:r>
              <a:rPr lang="en-US" sz="1600" dirty="0"/>
              <a:t>FY15 Education &amp; General </a:t>
            </a:r>
          </a:p>
          <a:p>
            <a:pPr algn="ctr">
              <a:defRPr/>
            </a:pPr>
            <a:r>
              <a:rPr lang="en-US" sz="1600" dirty="0"/>
              <a:t>AYERS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219200" y="609600"/>
            <a:ext cx="4857750" cy="889000"/>
          </a:xfrm>
          <a:prstGeom prst="rect">
            <a:avLst/>
          </a:prstGeom>
          <a:solidFill>
            <a:schemeClr val="bg1"/>
          </a:solidFill>
        </p:spPr>
        <p:txBody>
          <a:bodyPr lIns="101882" tIns="50941" rIns="101882" bIns="50941" anchor="ctr"/>
          <a:lstStyle/>
          <a:p>
            <a:pPr algn="ctr">
              <a:defRPr/>
            </a:pPr>
            <a:r>
              <a:rPr lang="en-US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Budget and Financial Analysis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973230189"/>
              </p:ext>
            </p:extLst>
          </p:nvPr>
        </p:nvGraphicFramePr>
        <p:xfrm>
          <a:off x="381000" y="2133600"/>
          <a:ext cx="6766560" cy="5429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455"/>
                <a:gridCol w="1695325"/>
                <a:gridCol w="1463140"/>
                <a:gridCol w="1691640"/>
              </a:tblGrid>
              <a:tr h="63702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Revised Budget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Actual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</a:tr>
              <a:tr h="5699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1" dirty="0" smtClean="0"/>
                        <a:t>Revenues</a:t>
                      </a:r>
                      <a:endParaRPr lang="en-US" sz="1700" b="1" i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r>
                        <a:rPr lang="en-US" sz="1400" baseline="0" dirty="0" smtClean="0"/>
                        <a:t> Appropriation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500,044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500,044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4161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500,044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500,044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</a:tr>
              <a:tr h="404161">
                <a:tc>
                  <a:txBody>
                    <a:bodyPr/>
                    <a:lstStyle/>
                    <a:p>
                      <a:r>
                        <a:rPr lang="en-US" sz="1700" b="1" i="1" dirty="0" smtClean="0"/>
                        <a:t>Expenditures</a:t>
                      </a:r>
                      <a:endParaRPr lang="en-US" sz="1700" b="1" i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Salaries &amp; Wages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360,555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354,498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416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Fringes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115,378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108,254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416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Travel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2,229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2,012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56996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Contractual Services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21,439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16,064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416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Commodities</a:t>
                      </a:r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6,431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6,188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416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Debt Services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416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Capital</a:t>
                      </a:r>
                      <a:r>
                        <a:rPr lang="en-US" sz="1400" baseline="0" dirty="0" smtClean="0"/>
                        <a:t> Outlay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12,093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12,093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416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Transfers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1" marB="67051"/>
                </a:tc>
              </a:tr>
              <a:tr h="404161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518,125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499,109</a:t>
                      </a:r>
                      <a:endParaRPr lang="en-US" sz="1700" b="1" dirty="0"/>
                    </a:p>
                  </a:txBody>
                  <a:tcPr marL="77724" marR="77724" marT="67051" marB="67051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00600" y="1143000"/>
            <a:ext cx="2137410" cy="8415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lIns="101882" tIns="50941" rIns="101882" bIns="50941">
            <a:spAutoFit/>
          </a:bodyPr>
          <a:lstStyle/>
          <a:p>
            <a:pPr algn="ctr">
              <a:defRPr/>
            </a:pPr>
            <a:r>
              <a:rPr lang="en-US" sz="1600" dirty="0"/>
              <a:t>FY15 Education &amp; General</a:t>
            </a:r>
          </a:p>
          <a:p>
            <a:pPr algn="ctr">
              <a:defRPr/>
            </a:pPr>
            <a:r>
              <a:rPr lang="en-US" sz="1600" dirty="0"/>
              <a:t>MURC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447800" y="381000"/>
            <a:ext cx="4857750" cy="1046480"/>
          </a:xfrm>
          <a:prstGeom prst="rect">
            <a:avLst/>
          </a:prstGeom>
          <a:solidFill>
            <a:schemeClr val="bg1"/>
          </a:solidFill>
        </p:spPr>
        <p:txBody>
          <a:bodyPr lIns="101882" tIns="50941" rIns="101882" bIns="50941" anchor="ctr"/>
          <a:lstStyle/>
          <a:p>
            <a:pPr algn="ctr">
              <a:defRPr/>
            </a:pPr>
            <a:r>
              <a:rPr lang="en-US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Budget and Financial Analysis</a:t>
            </a:r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449322745"/>
              </p:ext>
            </p:extLst>
          </p:nvPr>
        </p:nvGraphicFramePr>
        <p:xfrm>
          <a:off x="533400" y="1676400"/>
          <a:ext cx="6412231" cy="6417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729"/>
                <a:gridCol w="1828800"/>
                <a:gridCol w="1600200"/>
                <a:gridCol w="1333502"/>
              </a:tblGrid>
              <a:tr h="63703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Revised Budget</a:t>
                      </a:r>
                      <a:endParaRPr lang="en-US" sz="1700" b="1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Actual</a:t>
                      </a:r>
                      <a:endParaRPr lang="en-US" sz="1700" b="1" dirty="0"/>
                    </a:p>
                  </a:txBody>
                  <a:tcPr marL="77724" marR="77724" marT="67056" marB="67056"/>
                </a:tc>
              </a:tr>
              <a:tr h="637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1" dirty="0" smtClean="0"/>
                        <a:t>Revenues</a:t>
                      </a:r>
                      <a:endParaRPr lang="en-US" sz="1700" b="1" i="1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Guaranty/Ticket</a:t>
                      </a:r>
                      <a:r>
                        <a:rPr lang="en-US" sz="1400" baseline="0" dirty="0" smtClean="0"/>
                        <a:t> Sales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3,517,000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1,888,493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Tuition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2,433,200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3,182,058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Miscellaneous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1,320,000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1,335,482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7,270,200</a:t>
                      </a:r>
                      <a:endParaRPr lang="en-US" sz="1700" b="1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6,406,033</a:t>
                      </a:r>
                      <a:endParaRPr lang="en-US" sz="1700" b="1" dirty="0"/>
                    </a:p>
                  </a:txBody>
                  <a:tcPr marL="77724" marR="77724" marT="67056" marB="67056"/>
                </a:tc>
              </a:tr>
              <a:tr h="637032">
                <a:tc>
                  <a:txBody>
                    <a:bodyPr/>
                    <a:lstStyle/>
                    <a:p>
                      <a:r>
                        <a:rPr lang="en-US" sz="1700" b="1" i="1" dirty="0" smtClean="0"/>
                        <a:t>Expenditures</a:t>
                      </a:r>
                      <a:endParaRPr lang="en-US" sz="1700" b="1" i="1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Salaries &amp; Wages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3,092,267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2,915,425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Fringes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989,522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883,098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Travel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768,341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729,092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Contractual Services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2,301,312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1,787,086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Commodities</a:t>
                      </a:r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118,758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105,283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Debt Services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Capital</a:t>
                      </a:r>
                      <a:r>
                        <a:rPr lang="en-US" sz="1400" baseline="0" dirty="0" smtClean="0"/>
                        <a:t> Outlay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Transfers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56" marB="67056"/>
                </a:tc>
              </a:tr>
              <a:tr h="392989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7,270,200</a:t>
                      </a:r>
                      <a:endParaRPr lang="en-US" sz="1700" b="1" dirty="0"/>
                    </a:p>
                  </a:txBody>
                  <a:tcPr marL="77724" marR="77724" marT="67056" marB="670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6,419,984</a:t>
                      </a:r>
                      <a:endParaRPr lang="en-US" sz="1700" b="1" dirty="0"/>
                    </a:p>
                  </a:txBody>
                  <a:tcPr marL="77724" marR="77724" marT="67056" marB="67056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953000" y="990600"/>
            <a:ext cx="2137410" cy="5953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lIns="101882" tIns="50941" rIns="101882" bIns="50941">
            <a:spAutoFit/>
          </a:bodyPr>
          <a:lstStyle/>
          <a:p>
            <a:pPr algn="ctr">
              <a:defRPr/>
            </a:pPr>
            <a:r>
              <a:rPr lang="en-US" sz="1600" dirty="0"/>
              <a:t>FY15 Athletic Operations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219200" y="228600"/>
            <a:ext cx="4857750" cy="990600"/>
          </a:xfrm>
          <a:prstGeom prst="rect">
            <a:avLst/>
          </a:prstGeom>
          <a:solidFill>
            <a:schemeClr val="bg1"/>
          </a:solidFill>
        </p:spPr>
        <p:txBody>
          <a:bodyPr lIns="101882" tIns="50941" rIns="101882" bIns="50941" anchor="ctr"/>
          <a:lstStyle/>
          <a:p>
            <a:pPr algn="ctr">
              <a:defRPr/>
            </a:pPr>
            <a:r>
              <a:rPr lang="en-US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Budget and Financial Analysis</a:t>
            </a:r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025643111"/>
              </p:ext>
            </p:extLst>
          </p:nvPr>
        </p:nvGraphicFramePr>
        <p:xfrm>
          <a:off x="685800" y="1295400"/>
          <a:ext cx="6412231" cy="563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828800"/>
                <a:gridCol w="1524000"/>
                <a:gridCol w="1383031"/>
              </a:tblGrid>
              <a:tr h="63700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Revised Budget</a:t>
                      </a:r>
                      <a:endParaRPr lang="en-US" sz="1700" b="1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Actual</a:t>
                      </a:r>
                      <a:endParaRPr lang="en-US" sz="1700" b="1" dirty="0"/>
                    </a:p>
                  </a:txBody>
                  <a:tcPr marL="77724" marR="77724" marT="67042" marB="67042"/>
                </a:tc>
              </a:tr>
              <a:tr h="637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1" dirty="0" smtClean="0"/>
                        <a:t>Revenues</a:t>
                      </a:r>
                      <a:endParaRPr lang="en-US" sz="1700" b="1" i="1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Other</a:t>
                      </a:r>
                      <a:r>
                        <a:rPr lang="en-US" sz="1400" baseline="0" dirty="0" smtClean="0"/>
                        <a:t> Income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1,654,000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1,438,074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</a:tr>
              <a:tr h="392907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1,654,000</a:t>
                      </a:r>
                      <a:endParaRPr lang="en-US" sz="1700" b="1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1,438,074</a:t>
                      </a:r>
                      <a:endParaRPr lang="en-US" sz="1700" b="1" dirty="0"/>
                    </a:p>
                  </a:txBody>
                  <a:tcPr marL="77724" marR="77724" marT="67042" marB="67042"/>
                </a:tc>
              </a:tr>
              <a:tr h="637003">
                <a:tc>
                  <a:txBody>
                    <a:bodyPr/>
                    <a:lstStyle/>
                    <a:p>
                      <a:r>
                        <a:rPr lang="en-US" sz="1700" b="1" i="1" dirty="0" smtClean="0"/>
                        <a:t>Expenditures</a:t>
                      </a:r>
                      <a:endParaRPr lang="en-US" sz="1700" b="1" i="1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Salaries &amp; Wages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469,867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310,884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</a:tr>
              <a:tr h="3929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Fringes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150,357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103,738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</a:tr>
              <a:tr h="3929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Travel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1,500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</a:tr>
              <a:tr h="3929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Contractual Services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892,820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890,352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</a:tr>
              <a:tr h="3929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Commodities</a:t>
                      </a:r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122,486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114,771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</a:tr>
              <a:tr h="3929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Debt Services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</a:tr>
              <a:tr h="3929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Capital</a:t>
                      </a:r>
                      <a:r>
                        <a:rPr lang="en-US" sz="1400" baseline="0" dirty="0" smtClean="0"/>
                        <a:t> Outlay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16,970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15,660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</a:tr>
              <a:tr h="3929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Transfers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42" marB="67042"/>
                </a:tc>
              </a:tr>
              <a:tr h="392907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1,654,000</a:t>
                      </a:r>
                      <a:endParaRPr lang="en-US" sz="1700" b="1" dirty="0"/>
                    </a:p>
                  </a:txBody>
                  <a:tcPr marL="77724" marR="77724" marT="67042" marB="67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1,435,406</a:t>
                      </a:r>
                      <a:endParaRPr lang="en-US" sz="1700" b="1" dirty="0"/>
                    </a:p>
                  </a:txBody>
                  <a:tcPr marL="77724" marR="77724" marT="67042" marB="67042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800600" y="762000"/>
            <a:ext cx="2202180" cy="3490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lIns="101882" tIns="50941" rIns="101882" bIns="50941">
            <a:spAutoFit/>
          </a:bodyPr>
          <a:lstStyle/>
          <a:p>
            <a:pPr algn="ctr">
              <a:defRPr/>
            </a:pPr>
            <a:r>
              <a:rPr lang="en-US" sz="1600" dirty="0"/>
              <a:t>FY15  Stadium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143000" y="457200"/>
            <a:ext cx="5440680" cy="1564640"/>
          </a:xfrm>
          <a:prstGeom prst="rect">
            <a:avLst/>
          </a:prstGeom>
          <a:solidFill>
            <a:schemeClr val="bg1"/>
          </a:solidFill>
        </p:spPr>
        <p:txBody>
          <a:bodyPr lIns="101882" tIns="50941" rIns="101882" bIns="50941" anchor="ctr"/>
          <a:lstStyle/>
          <a:p>
            <a:pPr algn="ctr">
              <a:defRPr/>
            </a:pPr>
            <a:r>
              <a:rPr lang="en-US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Budget and Financial Analysis</a:t>
            </a:r>
          </a:p>
        </p:txBody>
      </p:sp>
      <p:sp>
        <p:nvSpPr>
          <p:cNvPr id="31748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2057400"/>
            <a:ext cx="6347460" cy="7148170"/>
          </a:xfrm>
        </p:spPr>
        <p:txBody>
          <a:bodyPr/>
          <a:lstStyle/>
          <a:p>
            <a:r>
              <a:rPr lang="en-US" dirty="0" smtClean="0"/>
              <a:t>Goals for Fiscal Year 2016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Provide departments the ability to perform e-Transfers, where applicable</a:t>
            </a:r>
          </a:p>
          <a:p>
            <a:pPr lvl="1"/>
            <a:r>
              <a:rPr lang="en-US" altLang="en-US" dirty="0" smtClean="0"/>
              <a:t>Continue providing monthly budget forecast of primary funds</a:t>
            </a:r>
          </a:p>
          <a:p>
            <a:pPr lvl="1"/>
            <a:r>
              <a:rPr lang="en-US" altLang="en-US" dirty="0"/>
              <a:t>P</a:t>
            </a:r>
            <a:r>
              <a:rPr lang="en-US" altLang="en-US" dirty="0" smtClean="0"/>
              <a:t>rovide scheduled budget training through HR Staff Development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Office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Division of Business and Finance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223520"/>
            <a:ext cx="6347460" cy="614680"/>
          </a:xfrm>
        </p:spPr>
        <p:txBody>
          <a:bodyPr/>
          <a:lstStyle/>
          <a:p>
            <a:r>
              <a:rPr lang="en-US" dirty="0" smtClean="0"/>
              <a:t>Business Office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15208963"/>
              </p:ext>
            </p:extLst>
          </p:nvPr>
        </p:nvGraphicFramePr>
        <p:xfrm>
          <a:off x="838200" y="762000"/>
          <a:ext cx="6057902" cy="8675697"/>
        </p:xfrm>
        <a:graphic>
          <a:graphicData uri="http://schemas.openxmlformats.org/drawingml/2006/table">
            <a:tbl>
              <a:tblPr/>
              <a:tblGrid>
                <a:gridCol w="3009153"/>
                <a:gridCol w="1029447"/>
                <a:gridCol w="1029447"/>
                <a:gridCol w="989855"/>
              </a:tblGrid>
              <a:tr h="18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Operating Revenues: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2014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2013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Net Tuition and Fees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46,141,310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44,863,747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41,914,319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Federal Grants and Contracts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34,407,006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35,875,002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44,315,679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State Grants and Contracts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1,494,213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1,718,952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2,529,315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Nongovernmental Grants and Contracts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2,972,389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2,130,199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1,775,271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Sales and Services of Educational Departments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2,678,299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2,304,533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1,448,574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8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Auxiliary Enterprises: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Student Housing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12,379,789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10,276,185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9,140,165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Food Services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10,671,266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10,486,469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7,329,628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Other Auxiliary revenues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3,664,145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1,547,320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1,302,714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Less: Auxiliary Enterprise Scholarship Allowances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(9,182,058)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(7,903,043)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(6,750,905)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Other Operating Revenues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5,826,115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7,386,743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6,893,220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Operating Revenues</a:t>
                      </a:r>
                    </a:p>
                  </a:txBody>
                  <a:tcPr marL="205230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111,052,474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108,686,107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109,897,980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177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8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Operating Expenses: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Salaries and Wages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79,510,302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75,257,674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76,710,258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Fringe Benefits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17,682,278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21,231,515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20,885,236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Travel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3,896,586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3,522,647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3,491,289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Contractual Services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47,552,161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44,638,195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43,871,965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Utilities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4,895,295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5,488,720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3,547,400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Scholarships and Fellowships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21,753,809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19,783,017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19,370,818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Commodities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6,440,692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6,272,255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4,607,507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Depreciation/Amortization Expense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8,054,588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8,448,664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8,887,245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Other Operating Expense</a:t>
                      </a: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2,676,532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3,790,428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2,642,980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Operating Expenses</a:t>
                      </a:r>
                    </a:p>
                  </a:txBody>
                  <a:tcPr marL="205230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192,462,243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188,433,115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184,014,698 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177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3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Operating Income (Loss)</a:t>
                      </a:r>
                    </a:p>
                  </a:txBody>
                  <a:tcPr marL="205230" marR="7601" marT="1311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(81,409,769)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(79,747,008)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(74,116,718)</a:t>
                      </a:r>
                    </a:p>
                  </a:txBody>
                  <a:tcPr marL="7601" marR="7601" marT="1311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347460" cy="663998"/>
          </a:xfrm>
        </p:spPr>
        <p:txBody>
          <a:bodyPr>
            <a:normAutofit/>
          </a:bodyPr>
          <a:lstStyle/>
          <a:p>
            <a:r>
              <a:rPr lang="en-US" dirty="0" smtClean="0"/>
              <a:t>Business Office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131753450"/>
              </p:ext>
            </p:extLst>
          </p:nvPr>
        </p:nvGraphicFramePr>
        <p:xfrm>
          <a:off x="381000" y="987556"/>
          <a:ext cx="6781799" cy="6421035"/>
        </p:xfrm>
        <a:graphic>
          <a:graphicData uri="http://schemas.openxmlformats.org/drawingml/2006/table">
            <a:tbl>
              <a:tblPr/>
              <a:tblGrid>
                <a:gridCol w="3505200"/>
                <a:gridCol w="1066800"/>
                <a:gridCol w="1295400"/>
                <a:gridCol w="914399"/>
              </a:tblGrid>
              <a:tr h="267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Nonoperating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Revenues (Expenses):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2014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2013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661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State Appropriations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48,872,950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46,030,997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45,338,101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Gifts and Grants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23,277,439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21,875,226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21,162,030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Investment Income, Net of Investment Expense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273,209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2,282,101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1,239,209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Interest Expense on Capital Asset---Related Debt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(4,512,369)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(5,550,321)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(4,358,672)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213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Other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Nonoperating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Revenues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675,470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5,869,029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Other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Nonoperating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Expenses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(24,666)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-  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Net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Nonoperating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Revenues (Expenses)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67,886,563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65,313,473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69,249,697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36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Income (Loss) 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(13,523,206)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(14,433,535)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(4,867,021)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76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Capital Grants and Gifts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-  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1,549,531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42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State Appropriations Restricted for Capital Purposes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7,384,334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6,948,837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4,960,037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7843">
                <a:tc>
                  <a:txBody>
                    <a:bodyPr/>
                    <a:lstStyle/>
                    <a:p>
                      <a:pPr algn="r" fontAlgn="b"/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Net </a:t>
                      </a:r>
                      <a:r>
                        <a:rPr lang="nl-NL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Increase</a:t>
                      </a:r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in Net </a:t>
                      </a:r>
                      <a:r>
                        <a:rPr lang="nl-NL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Assets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(6,138,872)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(7,484,698)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1,642,547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545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Net Assets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840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Net Assets - Beginning of Year, as Previously Reported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97,403,858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216,062,079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214,419,532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Prior Period Adjustment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(111,173,523)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5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Net Assets - End of Year</a:t>
                      </a:r>
                    </a:p>
                  </a:txBody>
                  <a:tcPr marL="8097" marR="8097" marT="1397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91,264,986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97,403,858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216,062,079 </a:t>
                      </a:r>
                    </a:p>
                  </a:txBody>
                  <a:tcPr marL="8097" marR="8097" marT="1397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663998"/>
          </a:xfrm>
        </p:spPr>
        <p:txBody>
          <a:bodyPr/>
          <a:lstStyle/>
          <a:p>
            <a:r>
              <a:rPr lang="en-US" dirty="0" smtClean="0"/>
              <a:t>Business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6347460" cy="7148170"/>
          </a:xfrm>
        </p:spPr>
        <p:txBody>
          <a:bodyPr/>
          <a:lstStyle/>
          <a:p>
            <a:r>
              <a:rPr lang="en-US" dirty="0" smtClean="0"/>
              <a:t>Goals for Fiscal Year 2016</a:t>
            </a:r>
            <a:endParaRPr lang="en-US" altLang="en-US" dirty="0" smtClean="0"/>
          </a:p>
          <a:p>
            <a:pPr lvl="1"/>
            <a:r>
              <a:rPr lang="en-US" dirty="0" smtClean="0"/>
              <a:t>Implementation of Tiger Queue</a:t>
            </a:r>
          </a:p>
          <a:p>
            <a:pPr lvl="1"/>
            <a:r>
              <a:rPr lang="en-US" dirty="0" smtClean="0"/>
              <a:t>Implement Banner Document Management System (BDMS), with assistance from the Division of Information Technology</a:t>
            </a:r>
          </a:p>
          <a:p>
            <a:pPr lvl="1"/>
            <a:r>
              <a:rPr lang="en-US" dirty="0" smtClean="0"/>
              <a:t>Enhance technological integration as needed	 </a:t>
            </a:r>
          </a:p>
          <a:p>
            <a:pPr lvl="1"/>
            <a:r>
              <a:rPr lang="en-US" dirty="0" smtClean="0"/>
              <a:t>Maintain accountability and transparency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Division of Business and Finance</a:t>
            </a:r>
          </a:p>
          <a:p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0"/>
            <a:ext cx="6423660" cy="568960"/>
          </a:xfrm>
        </p:spPr>
        <p:txBody>
          <a:bodyPr>
            <a:noAutofit/>
          </a:bodyPr>
          <a:lstStyle/>
          <a:p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       					     					     				 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38600" y="2438400"/>
            <a:ext cx="3200400" cy="714817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 mission of the Division of Business and Finance is to provide administrative services that are helpful, simple, accurate, customer focused and that use the University’s resources responsibly. </a:t>
            </a:r>
          </a:p>
          <a:p>
            <a:endParaRPr lang="en-US" sz="2200" dirty="0" smtClean="0"/>
          </a:p>
          <a:p>
            <a:r>
              <a:rPr lang="en-US" sz="2000" dirty="0" smtClean="0"/>
              <a:t>The Division of Business and Finance supports the teaching, learning and research mission of the University by providing a wide range of services.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323850" y="5562600"/>
            <a:ext cx="1352550" cy="1341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1300" dirty="0"/>
              <a:t>Vice President</a:t>
            </a:r>
          </a:p>
          <a:p>
            <a:pPr algn="ctr"/>
            <a:r>
              <a:rPr lang="en-US" sz="1300" dirty="0"/>
              <a:t>Business &amp; Finance</a:t>
            </a:r>
          </a:p>
        </p:txBody>
      </p:sp>
      <p:sp>
        <p:nvSpPr>
          <p:cNvPr id="5" name="Oval 4"/>
          <p:cNvSpPr/>
          <p:nvPr/>
        </p:nvSpPr>
        <p:spPr>
          <a:xfrm>
            <a:off x="2202180" y="1874520"/>
            <a:ext cx="1836420" cy="7778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1300" dirty="0"/>
              <a:t>Auxiliary Enterprises</a:t>
            </a:r>
          </a:p>
        </p:txBody>
      </p:sp>
      <p:sp>
        <p:nvSpPr>
          <p:cNvPr id="6" name="Oval 5"/>
          <p:cNvSpPr/>
          <p:nvPr/>
        </p:nvSpPr>
        <p:spPr>
          <a:xfrm>
            <a:off x="2202180" y="2880360"/>
            <a:ext cx="1836420" cy="7778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1300" dirty="0"/>
              <a:t>Budget &amp; Financial Analysis </a:t>
            </a:r>
          </a:p>
        </p:txBody>
      </p:sp>
      <p:sp>
        <p:nvSpPr>
          <p:cNvPr id="7" name="Oval 6"/>
          <p:cNvSpPr/>
          <p:nvPr/>
        </p:nvSpPr>
        <p:spPr>
          <a:xfrm>
            <a:off x="2202180" y="3886200"/>
            <a:ext cx="1836420" cy="7778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1300" dirty="0"/>
              <a:t>Business Office</a:t>
            </a:r>
          </a:p>
        </p:txBody>
      </p:sp>
      <p:sp>
        <p:nvSpPr>
          <p:cNvPr id="8" name="Oval 7"/>
          <p:cNvSpPr/>
          <p:nvPr/>
        </p:nvSpPr>
        <p:spPr>
          <a:xfrm>
            <a:off x="2202180" y="4892040"/>
            <a:ext cx="1836420" cy="7778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1300" dirty="0"/>
              <a:t>Facilities Management</a:t>
            </a:r>
          </a:p>
        </p:txBody>
      </p:sp>
      <p:sp>
        <p:nvSpPr>
          <p:cNvPr id="9" name="Oval 8"/>
          <p:cNvSpPr/>
          <p:nvPr/>
        </p:nvSpPr>
        <p:spPr>
          <a:xfrm>
            <a:off x="2202180" y="5897880"/>
            <a:ext cx="1836420" cy="7778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1300" dirty="0"/>
              <a:t>Human Resources</a:t>
            </a:r>
          </a:p>
        </p:txBody>
      </p:sp>
      <p:cxnSp>
        <p:nvCxnSpPr>
          <p:cNvPr id="14" name="Straight Arrow Connector 13"/>
          <p:cNvCxnSpPr>
            <a:stCxn id="4" idx="6"/>
            <a:endCxn id="6" idx="2"/>
          </p:cNvCxnSpPr>
          <p:nvPr/>
        </p:nvCxnSpPr>
        <p:spPr>
          <a:xfrm flipV="1">
            <a:off x="1676400" y="3269285"/>
            <a:ext cx="525780" cy="2963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6"/>
            <a:endCxn id="7" idx="2"/>
          </p:cNvCxnSpPr>
          <p:nvPr/>
        </p:nvCxnSpPr>
        <p:spPr>
          <a:xfrm flipV="1">
            <a:off x="1676400" y="4275125"/>
            <a:ext cx="525780" cy="1958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6"/>
            <a:endCxn id="8" idx="2"/>
          </p:cNvCxnSpPr>
          <p:nvPr/>
        </p:nvCxnSpPr>
        <p:spPr>
          <a:xfrm flipV="1">
            <a:off x="1676400" y="5280965"/>
            <a:ext cx="525780" cy="9521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6"/>
            <a:endCxn id="9" idx="2"/>
          </p:cNvCxnSpPr>
          <p:nvPr/>
        </p:nvCxnSpPr>
        <p:spPr>
          <a:xfrm>
            <a:off x="1676400" y="6233160"/>
            <a:ext cx="525780" cy="53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46" idx="2"/>
          </p:cNvCxnSpPr>
          <p:nvPr/>
        </p:nvCxnSpPr>
        <p:spPr>
          <a:xfrm>
            <a:off x="1752600" y="6400800"/>
            <a:ext cx="449580" cy="1899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6"/>
            <a:endCxn id="5" idx="2"/>
          </p:cNvCxnSpPr>
          <p:nvPr/>
        </p:nvCxnSpPr>
        <p:spPr>
          <a:xfrm flipV="1">
            <a:off x="1676400" y="2263445"/>
            <a:ext cx="525780" cy="3969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6"/>
            <a:endCxn id="47" idx="2"/>
          </p:cNvCxnSpPr>
          <p:nvPr/>
        </p:nvCxnSpPr>
        <p:spPr>
          <a:xfrm>
            <a:off x="1676400" y="6233160"/>
            <a:ext cx="525780" cy="1061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2202180" y="8915400"/>
            <a:ext cx="1833232" cy="782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 sz="1300" dirty="0"/>
          </a:p>
          <a:p>
            <a:pPr algn="ctr"/>
            <a:r>
              <a:rPr lang="en-US" sz="1300" dirty="0"/>
              <a:t>Purchasing &amp; Travel</a:t>
            </a:r>
          </a:p>
          <a:p>
            <a:pPr algn="ctr"/>
            <a:endParaRPr lang="en-US" sz="1300" dirty="0"/>
          </a:p>
        </p:txBody>
      </p:sp>
      <p:cxnSp>
        <p:nvCxnSpPr>
          <p:cNvPr id="39" name="Straight Arrow Connector 38"/>
          <p:cNvCxnSpPr>
            <a:stCxn id="4" idx="6"/>
            <a:endCxn id="38" idx="2"/>
          </p:cNvCxnSpPr>
          <p:nvPr/>
        </p:nvCxnSpPr>
        <p:spPr>
          <a:xfrm>
            <a:off x="1676400" y="6233160"/>
            <a:ext cx="525780" cy="307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202180" y="7909560"/>
            <a:ext cx="1833232" cy="782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dirty="0"/>
              <a:t>Public Safety</a:t>
            </a:r>
          </a:p>
        </p:txBody>
      </p:sp>
      <p:sp>
        <p:nvSpPr>
          <p:cNvPr id="47" name="Oval 46"/>
          <p:cNvSpPr/>
          <p:nvPr/>
        </p:nvSpPr>
        <p:spPr>
          <a:xfrm>
            <a:off x="2202180" y="6903720"/>
            <a:ext cx="1833232" cy="782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00" dirty="0"/>
          </a:p>
          <a:p>
            <a:pPr algn="ctr"/>
            <a:r>
              <a:rPr lang="en-US" sz="1300" dirty="0"/>
              <a:t>Property Management</a:t>
            </a:r>
          </a:p>
          <a:p>
            <a:pPr algn="ctr"/>
            <a:endParaRPr lang="en-US" sz="1300" dirty="0"/>
          </a:p>
        </p:txBody>
      </p:sp>
      <p:sp>
        <p:nvSpPr>
          <p:cNvPr id="86" name="TextBox 85"/>
          <p:cNvSpPr txBox="1"/>
          <p:nvPr/>
        </p:nvSpPr>
        <p:spPr>
          <a:xfrm>
            <a:off x="457200" y="457200"/>
            <a:ext cx="6705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cap="small" dirty="0" smtClean="0"/>
              <a:t>division of </a:t>
            </a:r>
            <a:r>
              <a:rPr lang="en-US" sz="3200" cap="small" dirty="0" smtClean="0">
                <a:latin typeface="Century Schoolbook (Headings)"/>
                <a:cs typeface="Century Schoolbook (Headings)"/>
              </a:rPr>
              <a:t>business</a:t>
            </a:r>
            <a:r>
              <a:rPr lang="en-US" sz="3200" cap="small" dirty="0" smtClean="0"/>
              <a:t> and finance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3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892598"/>
          </a:xfrm>
        </p:spPr>
        <p:txBody>
          <a:bodyPr/>
          <a:lstStyle/>
          <a:p>
            <a:r>
              <a:rPr lang="en-US" dirty="0" smtClean="0"/>
              <a:t>Facilities Management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6347460" cy="7148170"/>
          </a:xfrm>
        </p:spPr>
        <p:txBody>
          <a:bodyPr>
            <a:normAutofit/>
          </a:bodyPr>
          <a:lstStyle/>
          <a:p>
            <a:r>
              <a:rPr lang="en-US" dirty="0" smtClean="0"/>
              <a:t>Fiscal Year 2015 Accomplishments</a:t>
            </a:r>
          </a:p>
          <a:p>
            <a:pPr lvl="1"/>
            <a:r>
              <a:rPr lang="en-US" dirty="0" smtClean="0"/>
              <a:t>Implemented the use of </a:t>
            </a:r>
            <a:r>
              <a:rPr lang="en-US" dirty="0" err="1" smtClean="0"/>
              <a:t>iPad’s</a:t>
            </a:r>
            <a:r>
              <a:rPr lang="en-US" dirty="0" smtClean="0"/>
              <a:t> with the </a:t>
            </a:r>
            <a:r>
              <a:rPr lang="en-US" dirty="0" err="1" smtClean="0"/>
              <a:t>WebTMA</a:t>
            </a:r>
            <a:r>
              <a:rPr lang="en-US" dirty="0" smtClean="0"/>
              <a:t> Go and </a:t>
            </a:r>
            <a:r>
              <a:rPr lang="en-US" dirty="0" err="1" smtClean="0"/>
              <a:t>WebTMA</a:t>
            </a:r>
            <a:r>
              <a:rPr lang="en-US" dirty="0" smtClean="0"/>
              <a:t> Time Manager Scheduler apps</a:t>
            </a:r>
          </a:p>
          <a:p>
            <a:pPr lvl="1"/>
            <a:r>
              <a:rPr lang="en-US" dirty="0" smtClean="0"/>
              <a:t>Projects Completed</a:t>
            </a:r>
          </a:p>
          <a:p>
            <a:pPr lvl="2"/>
            <a:r>
              <a:rPr lang="en-US" dirty="0" smtClean="0"/>
              <a:t>Apple Store (Tiger Tech)</a:t>
            </a:r>
          </a:p>
          <a:p>
            <a:pPr lvl="2"/>
            <a:r>
              <a:rPr lang="en-US" dirty="0" smtClean="0"/>
              <a:t>C.F. Moore Lighting Upgrades</a:t>
            </a:r>
          </a:p>
          <a:p>
            <a:pPr lvl="2"/>
            <a:r>
              <a:rPr lang="en-US" dirty="0" smtClean="0"/>
              <a:t>Community College Relations Office Renovation</a:t>
            </a:r>
          </a:p>
          <a:p>
            <a:pPr lvl="2"/>
            <a:r>
              <a:rPr lang="en-US" dirty="0" smtClean="0"/>
              <a:t>Human Resources Office Relocation</a:t>
            </a:r>
          </a:p>
          <a:p>
            <a:pPr lvl="2"/>
            <a:r>
              <a:rPr lang="en-US" dirty="0" smtClean="0"/>
              <a:t>Innovate/Create Center Phase 1</a:t>
            </a:r>
          </a:p>
          <a:p>
            <a:pPr lvl="2"/>
            <a:r>
              <a:rPr lang="en-US" dirty="0" smtClean="0"/>
              <a:t>Innovate/Create Center Phase 2</a:t>
            </a:r>
          </a:p>
          <a:p>
            <a:pPr lvl="2"/>
            <a:r>
              <a:rPr lang="en-US" dirty="0" smtClean="0"/>
              <a:t>JSU Online</a:t>
            </a:r>
          </a:p>
          <a:p>
            <a:pPr lvl="2"/>
            <a:r>
              <a:rPr lang="en-US" dirty="0" smtClean="0"/>
              <a:t>Payroll Office Relocation</a:t>
            </a:r>
          </a:p>
          <a:p>
            <a:pPr lvl="2"/>
            <a:r>
              <a:rPr lang="en-US" dirty="0" smtClean="0"/>
              <a:t>President's Home Window Replacement</a:t>
            </a:r>
          </a:p>
          <a:p>
            <a:pPr lvl="2"/>
            <a:r>
              <a:rPr lang="en-US" dirty="0" smtClean="0"/>
              <a:t>Replacement of Recital Hall Stage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200"/>
                            </p:stCondLst>
                            <p:childTnLst>
                              <p:par>
                                <p:cTn id="1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800"/>
                            </p:stCondLst>
                            <p:childTnLst>
                              <p:par>
                                <p:cTn id="2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800"/>
                            </p:stCondLst>
                            <p:childTnLst>
                              <p:par>
                                <p:cTn id="2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200"/>
                            </p:stCondLst>
                            <p:childTnLst>
                              <p:par>
                                <p:cTn id="3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2200"/>
                            </p:stCondLst>
                            <p:childTnLst>
                              <p:par>
                                <p:cTn id="4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6100"/>
                            </p:stCondLst>
                            <p:childTnLst>
                              <p:par>
                                <p:cTn id="4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9700"/>
                            </p:stCondLst>
                            <p:childTnLst>
                              <p:par>
                                <p:cTn id="5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3300"/>
                            </p:stCondLst>
                            <p:childTnLst>
                              <p:par>
                                <p:cTn id="5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100"/>
                            </p:stCondLst>
                            <p:childTnLst>
                              <p:par>
                                <p:cTn id="6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8300"/>
                            </p:stCondLst>
                            <p:childTnLst>
                              <p:par>
                                <p:cTn id="7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2400"/>
                            </p:stCondLst>
                            <p:childTnLst>
                              <p:par>
                                <p:cTn id="7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968798"/>
          </a:xfrm>
        </p:spPr>
        <p:txBody>
          <a:bodyPr/>
          <a:lstStyle/>
          <a:p>
            <a:r>
              <a:rPr lang="en-US" dirty="0" smtClean="0"/>
              <a:t>Facilities Management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6347460" cy="714817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Projects Completed continued</a:t>
            </a:r>
          </a:p>
          <a:p>
            <a:pPr lvl="2"/>
            <a:r>
              <a:rPr lang="en-US" dirty="0" smtClean="0"/>
              <a:t>Johnson-</a:t>
            </a:r>
            <a:r>
              <a:rPr lang="en-US" dirty="0" err="1" smtClean="0"/>
              <a:t>Dansby</a:t>
            </a:r>
            <a:r>
              <a:rPr lang="en-US" dirty="0" smtClean="0"/>
              <a:t> Replacement -PH I</a:t>
            </a:r>
          </a:p>
          <a:p>
            <a:pPr lvl="2"/>
            <a:r>
              <a:rPr lang="en-US" dirty="0" smtClean="0"/>
              <a:t>ADA Compliance Phase II-B</a:t>
            </a:r>
          </a:p>
          <a:p>
            <a:pPr lvl="2"/>
            <a:r>
              <a:rPr lang="en-US" dirty="0" smtClean="0"/>
              <a:t>Security Upgrades – Phase I</a:t>
            </a:r>
          </a:p>
          <a:p>
            <a:pPr lvl="2"/>
            <a:r>
              <a:rPr lang="en-US" dirty="0" smtClean="0"/>
              <a:t>Administration Tower Elevator Emergency</a:t>
            </a:r>
          </a:p>
          <a:p>
            <a:pPr lvl="2"/>
            <a:r>
              <a:rPr lang="en-US" dirty="0" smtClean="0"/>
              <a:t>Alexander East Renovation– PHI</a:t>
            </a:r>
          </a:p>
          <a:p>
            <a:pPr lvl="2"/>
            <a:r>
              <a:rPr lang="en-US" dirty="0" smtClean="0"/>
              <a:t>Downtown Campus Renovation</a:t>
            </a:r>
          </a:p>
          <a:p>
            <a:pPr lvl="2"/>
            <a:r>
              <a:rPr lang="en-US" dirty="0" smtClean="0"/>
              <a:t>Campus Roofing – PHI</a:t>
            </a:r>
          </a:p>
          <a:p>
            <a:pPr lvl="2"/>
            <a:r>
              <a:rPr lang="en-US" dirty="0" smtClean="0"/>
              <a:t>Administration Tower Exterior Waterproofing</a:t>
            </a:r>
          </a:p>
          <a:p>
            <a:pPr lvl="2"/>
            <a:r>
              <a:rPr lang="en-US" dirty="0" smtClean="0"/>
              <a:t>Library Envelope Repair – Phase I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740198"/>
          </a:xfrm>
        </p:spPr>
        <p:txBody>
          <a:bodyPr/>
          <a:lstStyle/>
          <a:p>
            <a:r>
              <a:rPr lang="en-US" dirty="0" smtClean="0"/>
              <a:t>Facilities Management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70" y="1828800"/>
            <a:ext cx="6678930" cy="548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029200" y="1143000"/>
            <a:ext cx="1943100" cy="67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dirty="0" smtClean="0"/>
              <a:t>Work Orders by Area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663998"/>
          </a:xfrm>
        </p:spPr>
        <p:txBody>
          <a:bodyPr/>
          <a:lstStyle/>
          <a:p>
            <a:r>
              <a:rPr lang="en-US" dirty="0" smtClean="0"/>
              <a:t>Facilities Management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6347460" cy="7148170"/>
          </a:xfrm>
        </p:spPr>
        <p:txBody>
          <a:bodyPr/>
          <a:lstStyle/>
          <a:p>
            <a:r>
              <a:rPr lang="en-US" dirty="0" smtClean="0"/>
              <a:t>Goals for Fiscal Year 2016</a:t>
            </a:r>
            <a:endParaRPr lang="en-US" altLang="en-US" dirty="0" smtClean="0"/>
          </a:p>
          <a:p>
            <a:pPr lvl="1"/>
            <a:r>
              <a:rPr lang="en-US" dirty="0" smtClean="0"/>
              <a:t>Research and Expand Entergy Management Initiatives</a:t>
            </a:r>
          </a:p>
          <a:p>
            <a:pPr lvl="1"/>
            <a:r>
              <a:rPr lang="en-US" dirty="0" smtClean="0"/>
              <a:t>Update University Master Plan</a:t>
            </a:r>
          </a:p>
          <a:p>
            <a:pPr lvl="1"/>
            <a:r>
              <a:rPr lang="en-US" dirty="0" smtClean="0"/>
              <a:t>Improve Key Performance Indicators for Open Work Orders</a:t>
            </a:r>
            <a:endParaRPr 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Division of Business and Finance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740198"/>
          </a:xfrm>
        </p:spPr>
        <p:txBody>
          <a:bodyPr/>
          <a:lstStyle/>
          <a:p>
            <a:r>
              <a:rPr lang="en-US" dirty="0" smtClean="0"/>
              <a:t>Human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6347460" cy="7148170"/>
          </a:xfrm>
        </p:spPr>
        <p:txBody>
          <a:bodyPr/>
          <a:lstStyle/>
          <a:p>
            <a:r>
              <a:rPr lang="en-US" dirty="0" smtClean="0"/>
              <a:t>Fiscal Year 2015 Accomplishments</a:t>
            </a:r>
          </a:p>
          <a:p>
            <a:pPr lvl="1"/>
            <a:r>
              <a:rPr lang="en-US" dirty="0" smtClean="0"/>
              <a:t>Relocated to the E-Center</a:t>
            </a:r>
          </a:p>
          <a:p>
            <a:pPr lvl="1"/>
            <a:r>
              <a:rPr lang="en-US" dirty="0" smtClean="0"/>
              <a:t>Opened Student Employment Center</a:t>
            </a:r>
          </a:p>
          <a:p>
            <a:pPr lvl="1"/>
            <a:r>
              <a:rPr lang="en-US" dirty="0" smtClean="0"/>
              <a:t>Updated Staff Handbook</a:t>
            </a:r>
          </a:p>
          <a:p>
            <a:pPr lvl="1"/>
            <a:r>
              <a:rPr lang="en-US" dirty="0" smtClean="0"/>
              <a:t>Offered training workshops for faculty and staff</a:t>
            </a:r>
          </a:p>
          <a:p>
            <a:pPr lvl="1"/>
            <a:r>
              <a:rPr lang="en-US" dirty="0" smtClean="0"/>
              <a:t>Personal Action Forms are completely electronic</a:t>
            </a:r>
          </a:p>
          <a:p>
            <a:pPr lvl="1"/>
            <a:r>
              <a:rPr lang="en-US" dirty="0" smtClean="0"/>
              <a:t>Developed a compensation program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740198"/>
          </a:xfrm>
        </p:spPr>
        <p:txBody>
          <a:bodyPr/>
          <a:lstStyle/>
          <a:p>
            <a:r>
              <a:rPr lang="en-US" dirty="0" smtClean="0"/>
              <a:t>Human Resources	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7834329"/>
              </p:ext>
            </p:extLst>
          </p:nvPr>
        </p:nvGraphicFramePr>
        <p:xfrm>
          <a:off x="457200" y="1219200"/>
          <a:ext cx="6347460" cy="714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740198"/>
          </a:xfrm>
        </p:spPr>
        <p:txBody>
          <a:bodyPr/>
          <a:lstStyle/>
          <a:p>
            <a:r>
              <a:rPr lang="en-US" dirty="0" smtClean="0"/>
              <a:t>Human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6347460" cy="7148170"/>
          </a:xfrm>
        </p:spPr>
        <p:txBody>
          <a:bodyPr/>
          <a:lstStyle/>
          <a:p>
            <a:r>
              <a:rPr lang="en-US" dirty="0" smtClean="0"/>
              <a:t>Goals for Fiscal Year 2016</a:t>
            </a:r>
            <a:endParaRPr lang="en-US" altLang="en-US" dirty="0" smtClean="0"/>
          </a:p>
          <a:p>
            <a:pPr lvl="1"/>
            <a:r>
              <a:rPr lang="en-US" dirty="0" smtClean="0"/>
              <a:t>Increase the use of </a:t>
            </a:r>
            <a:r>
              <a:rPr lang="en-US" dirty="0" err="1" smtClean="0"/>
              <a:t>PeopleAdmin</a:t>
            </a:r>
            <a:endParaRPr lang="en-US" dirty="0" smtClean="0"/>
          </a:p>
          <a:p>
            <a:pPr lvl="1"/>
            <a:r>
              <a:rPr lang="en-US" dirty="0" smtClean="0"/>
              <a:t>Conduct more training workshops for JSU employees</a:t>
            </a:r>
          </a:p>
          <a:p>
            <a:pPr lvl="1"/>
            <a:r>
              <a:rPr lang="en-US" dirty="0" smtClean="0"/>
              <a:t>Continue to find ways to improve new hire orientation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Division of Business and Finance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663998"/>
          </a:xfrm>
        </p:spPr>
        <p:txBody>
          <a:bodyPr/>
          <a:lstStyle/>
          <a:p>
            <a:r>
              <a:rPr lang="en-US" dirty="0" smtClean="0"/>
              <a:t>Property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6347460" cy="7148170"/>
          </a:xfrm>
        </p:spPr>
        <p:txBody>
          <a:bodyPr/>
          <a:lstStyle/>
          <a:p>
            <a:r>
              <a:rPr lang="en-US" dirty="0" smtClean="0"/>
              <a:t>Fiscal Year 2015 Accomplishments</a:t>
            </a:r>
          </a:p>
          <a:p>
            <a:pPr lvl="1"/>
            <a:r>
              <a:rPr lang="en-US" dirty="0" smtClean="0"/>
              <a:t>Implemented </a:t>
            </a:r>
            <a:r>
              <a:rPr lang="en-US" dirty="0" err="1" smtClean="0"/>
              <a:t>InCircuit</a:t>
            </a:r>
            <a:r>
              <a:rPr lang="en-US" dirty="0" smtClean="0"/>
              <a:t> Asset Management Software to audit and update asset database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Enterprises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Division of Business and Finance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663998"/>
          </a:xfrm>
        </p:spPr>
        <p:txBody>
          <a:bodyPr/>
          <a:lstStyle/>
          <a:p>
            <a:r>
              <a:rPr lang="en-US" dirty="0" smtClean="0"/>
              <a:t>Property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6347460" cy="7148170"/>
          </a:xfrm>
        </p:spPr>
        <p:txBody>
          <a:bodyPr/>
          <a:lstStyle/>
          <a:p>
            <a:r>
              <a:rPr lang="en-US" dirty="0" smtClean="0"/>
              <a:t>Goals for Fiscal Year 2016</a:t>
            </a:r>
            <a:endParaRPr lang="en-US" altLang="en-US" dirty="0" smtClean="0"/>
          </a:p>
          <a:p>
            <a:pPr lvl="1"/>
            <a:r>
              <a:rPr lang="en-US" dirty="0" smtClean="0"/>
              <a:t>Improve the delivery of merchandise </a:t>
            </a:r>
          </a:p>
          <a:p>
            <a:pPr lvl="1"/>
            <a:r>
              <a:rPr lang="en-US" dirty="0" smtClean="0"/>
              <a:t>Improve the monitoring of inventory</a:t>
            </a:r>
          </a:p>
          <a:p>
            <a:pPr lvl="1"/>
            <a:r>
              <a:rPr lang="en-US" dirty="0" smtClean="0"/>
              <a:t>Increase the awareness of Property Management’s policies and procedures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Safety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Division of Business and Finance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663998"/>
          </a:xfrm>
        </p:spPr>
        <p:txBody>
          <a:bodyPr>
            <a:normAutofit/>
          </a:bodyPr>
          <a:lstStyle/>
          <a:p>
            <a:r>
              <a:rPr lang="en-US" dirty="0" smtClean="0"/>
              <a:t>Public Safety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6347460" cy="7148170"/>
          </a:xfrm>
        </p:spPr>
        <p:txBody>
          <a:bodyPr/>
          <a:lstStyle/>
          <a:p>
            <a:r>
              <a:rPr lang="en-US" dirty="0" smtClean="0"/>
              <a:t>Fiscal Year 2015 Accomplishments</a:t>
            </a:r>
          </a:p>
          <a:p>
            <a:pPr lvl="1"/>
            <a:r>
              <a:rPr lang="en-US" dirty="0" smtClean="0"/>
              <a:t>All certified patrol officers, supervisors, and command staff completed qualification during its Annual Firearms Training at the Jackson Police Department Pistol Range</a:t>
            </a:r>
          </a:p>
          <a:p>
            <a:pPr lvl="1"/>
            <a:r>
              <a:rPr lang="en-US" dirty="0" smtClean="0"/>
              <a:t>Implemented cost savings strategies for training by partnering with Jackson Police Department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750"/>
                            </p:stCondLst>
                            <p:childTnLst>
                              <p:par>
                                <p:cTn id="1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740198"/>
          </a:xfrm>
        </p:spPr>
        <p:txBody>
          <a:bodyPr>
            <a:normAutofit/>
          </a:bodyPr>
          <a:lstStyle/>
          <a:p>
            <a:r>
              <a:rPr lang="en-US" dirty="0" smtClean="0"/>
              <a:t>Public Safety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567448307"/>
              </p:ext>
            </p:extLst>
          </p:nvPr>
        </p:nvGraphicFramePr>
        <p:xfrm>
          <a:off x="-152400" y="1219200"/>
          <a:ext cx="7696200" cy="716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5877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Public Safety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86433057"/>
              </p:ext>
            </p:extLst>
          </p:nvPr>
        </p:nvGraphicFramePr>
        <p:xfrm>
          <a:off x="381000" y="1066800"/>
          <a:ext cx="6347460" cy="714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 and Travel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Division of Business and Finance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5877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purchasing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796970618"/>
              </p:ext>
            </p:extLst>
          </p:nvPr>
        </p:nvGraphicFramePr>
        <p:xfrm>
          <a:off x="533400" y="1143000"/>
          <a:ext cx="6629400" cy="5266562"/>
        </p:xfrm>
        <a:graphic>
          <a:graphicData uri="http://schemas.openxmlformats.org/drawingml/2006/table">
            <a:tbl>
              <a:tblPr/>
              <a:tblGrid>
                <a:gridCol w="2069200"/>
                <a:gridCol w="978800"/>
                <a:gridCol w="914400"/>
                <a:gridCol w="990600"/>
                <a:gridCol w="914400"/>
                <a:gridCol w="762000"/>
              </a:tblGrid>
              <a:tr h="516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Minority Vendors Report FY 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7728" marR="7728" marT="133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56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Spending Category</a:t>
                      </a:r>
                    </a:p>
                  </a:txBody>
                  <a:tcPr marL="7728" marR="7728" marT="133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Expenditures</a:t>
                      </a:r>
                    </a:p>
                  </a:txBody>
                  <a:tcPr marL="7728" marR="7728" marT="133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Minority Expenditures</a:t>
                      </a:r>
                    </a:p>
                  </a:txBody>
                  <a:tcPr marL="7728" marR="7728" marT="133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 Expenditures</a:t>
                      </a:r>
                    </a:p>
                  </a:txBody>
                  <a:tcPr marL="7728" marR="7728" marT="133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Non-Minority Expenditures</a:t>
                      </a:r>
                    </a:p>
                  </a:txBody>
                  <a:tcPr marL="7728" marR="7728" marT="133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 Expenditures</a:t>
                      </a:r>
                    </a:p>
                  </a:txBody>
                  <a:tcPr marL="7728" marR="7728" marT="133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86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Outlay-Wireless Communication Devices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97,341.71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-  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97,342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6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31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Outlay-Equipment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2,399,546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115,934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4.83%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2,283,612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95.17%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6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0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Outlay-Other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347,558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-  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347,558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6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309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Outlay-Vehicles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27,425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-  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27,425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6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3223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Commodities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26,783,673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11,328,418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42.30%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15,455,255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57.70%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6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8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Contractual Services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31,435,607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3,443,060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10.95%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27,992,547 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89.05%</a:t>
                      </a: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2897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8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61,091,152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14,887,412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24.37%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46,203,740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75.63%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28" marR="7728" marT="1333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740198"/>
          </a:xfrm>
        </p:spPr>
        <p:txBody>
          <a:bodyPr/>
          <a:lstStyle/>
          <a:p>
            <a:r>
              <a:rPr lang="en-US" dirty="0" smtClean="0"/>
              <a:t>Purchasing and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6347460" cy="7148170"/>
          </a:xfrm>
        </p:spPr>
        <p:txBody>
          <a:bodyPr/>
          <a:lstStyle/>
          <a:p>
            <a:r>
              <a:rPr lang="en-US" dirty="0" smtClean="0"/>
              <a:t>Goals for Fiscal Year 2016</a:t>
            </a:r>
            <a:endParaRPr lang="en-US" altLang="en-US" dirty="0" smtClean="0"/>
          </a:p>
          <a:p>
            <a:pPr lvl="1"/>
            <a:r>
              <a:rPr lang="en-US" dirty="0" smtClean="0"/>
              <a:t>Increase the percentage of purchasing from minority vendors </a:t>
            </a:r>
          </a:p>
          <a:p>
            <a:pPr lvl="1"/>
            <a:r>
              <a:rPr lang="en-US" dirty="0" smtClean="0"/>
              <a:t>Implement the Travel and Expense Module campus- wide</a:t>
            </a:r>
          </a:p>
          <a:p>
            <a:pPr lvl="1"/>
            <a:r>
              <a:rPr lang="en-US" dirty="0" smtClean="0"/>
              <a:t>Encourage staff to improve skills and professional development 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0" y="335280"/>
            <a:ext cx="5246370" cy="1564640"/>
          </a:xfrm>
        </p:spPr>
        <p:txBody>
          <a:bodyPr/>
          <a:lstStyle/>
          <a:p>
            <a:pPr algn="ctr"/>
            <a:r>
              <a:rPr lang="en-US" dirty="0" smtClean="0"/>
              <a:t>Business and Finance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250" y="2011680"/>
            <a:ext cx="5246370" cy="1229360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Dana A. Brown, Interim Vice President 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1878330" y="3241040"/>
            <a:ext cx="4922520" cy="1788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2500" b="1" dirty="0">
                <a:latin typeface="Bradley Hand ITC" pitchFamily="66" charset="0"/>
              </a:rPr>
              <a:t>CHALLENGING MINDS, CHANGING LIVES</a:t>
            </a:r>
          </a:p>
        </p:txBody>
      </p:sp>
      <p:pic>
        <p:nvPicPr>
          <p:cNvPr id="7" name="Picture 6" descr="JSUlogo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6248400"/>
            <a:ext cx="4539082" cy="13614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740198"/>
          </a:xfrm>
        </p:spPr>
        <p:txBody>
          <a:bodyPr/>
          <a:lstStyle/>
          <a:p>
            <a:r>
              <a:rPr lang="en-US" dirty="0" smtClean="0"/>
              <a:t>Auxiliary Enterprises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6347460" cy="7148170"/>
          </a:xfrm>
        </p:spPr>
        <p:txBody>
          <a:bodyPr/>
          <a:lstStyle/>
          <a:p>
            <a:r>
              <a:rPr lang="en-US" dirty="0" smtClean="0"/>
              <a:t>Fiscal Year 2015 Accomplishments</a:t>
            </a:r>
          </a:p>
          <a:p>
            <a:pPr lvl="1"/>
            <a:r>
              <a:rPr lang="en-US" dirty="0" smtClean="0"/>
              <a:t>Installed credit and debit card readers on vending machines</a:t>
            </a:r>
          </a:p>
          <a:p>
            <a:pPr lvl="1"/>
            <a:r>
              <a:rPr lang="en-US" dirty="0" smtClean="0"/>
              <a:t>Implemented the JSU </a:t>
            </a:r>
            <a:r>
              <a:rPr lang="en-US" dirty="0" err="1" smtClean="0"/>
              <a:t>Supercard</a:t>
            </a:r>
            <a:r>
              <a:rPr lang="en-US" dirty="0" smtClean="0"/>
              <a:t> mobile app, “GET”</a:t>
            </a:r>
          </a:p>
          <a:p>
            <a:pPr lvl="1"/>
            <a:r>
              <a:rPr lang="en-US" dirty="0" smtClean="0"/>
              <a:t>In collaboration with the Division of Information Technology, successful expansion of CBORD system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5877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     Auxiliary Enterprises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626077345"/>
              </p:ext>
            </p:extLst>
          </p:nvPr>
        </p:nvGraphicFramePr>
        <p:xfrm>
          <a:off x="457200" y="1219200"/>
          <a:ext cx="6705600" cy="7199724"/>
        </p:xfrm>
        <a:graphic>
          <a:graphicData uri="http://schemas.openxmlformats.org/drawingml/2006/table">
            <a:tbl>
              <a:tblPr/>
              <a:tblGrid>
                <a:gridCol w="1597950"/>
                <a:gridCol w="1271578"/>
                <a:gridCol w="1271578"/>
                <a:gridCol w="1345294"/>
                <a:gridCol w="1219200"/>
              </a:tblGrid>
              <a:tr h="5340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Revenues </a:t>
                      </a:r>
                      <a:r>
                        <a:rPr lang="en-US" sz="17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vs.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Expenditures </a:t>
                      </a:r>
                      <a:r>
                        <a:rPr lang="en-US" sz="17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Comparison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40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FY 2015 </a:t>
                      </a:r>
                      <a:r>
                        <a:rPr lang="en-US" sz="17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vs.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FY 2014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1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FY 2015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FY 2014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Variance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 </a:t>
                      </a:r>
                      <a:r>
                        <a:rPr lang="en-US" sz="1700" b="1" u="sng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Change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98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Director of Auxiliaries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938,692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976,337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(37,645)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-4%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Dining Hall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10,707,781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11,043,873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(336,092)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-3%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Housing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12,243,030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10,273,085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1,969,945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19%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Total Revenue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23,889,503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22,293,295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1,596,208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7%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400" dirty="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9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FY 2015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FY 2014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Variance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% change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Salaries &amp; Wages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1,340,284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1,388,218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(47,934)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-3%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Fringes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466,635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439,273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   27,362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Travel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 18,607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  29,900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(11,293)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-38%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98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Contractual Services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4,737,353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14,805,058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(10,067,705)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-68%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Commodities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9,392,849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941,522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8,451,327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898%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Capital Outlay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 14,151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  88,060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  (73,909)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-84%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Debt Services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1,007,799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1,720,315 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 (712,516)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-41%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Transfers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3,167,938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4,287,669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(1,119,731)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-26%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Total Expenditures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20,145,616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23,700,015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(3,554,399)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-15%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40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latin typeface="Times New Roman"/>
                          <a:ea typeface="Times New Roman"/>
                        </a:rPr>
                        <a:t>Net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</a:rPr>
                        <a:t> Income/(Loss)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3,743,886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(1,406,720)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$        5,150,606 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366%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53250" marR="532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894080"/>
            <a:ext cx="6347460" cy="78232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Auxiliary Enterprises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598362978"/>
              </p:ext>
            </p:extLst>
          </p:nvPr>
        </p:nvGraphicFramePr>
        <p:xfrm>
          <a:off x="685800" y="1981200"/>
          <a:ext cx="6248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347460" cy="816398"/>
          </a:xfrm>
        </p:spPr>
        <p:txBody>
          <a:bodyPr/>
          <a:lstStyle/>
          <a:p>
            <a:r>
              <a:rPr lang="en-US" dirty="0" smtClean="0"/>
              <a:t>Auxiliary Enterprises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6324600" cy="8047330"/>
          </a:xfrm>
        </p:spPr>
        <p:txBody>
          <a:bodyPr/>
          <a:lstStyle/>
          <a:p>
            <a:r>
              <a:rPr lang="en-US" dirty="0" smtClean="0"/>
              <a:t>Goals for Fiscal Year 2016</a:t>
            </a:r>
          </a:p>
          <a:p>
            <a:pPr lvl="1"/>
            <a:r>
              <a:rPr lang="en-US" dirty="0" smtClean="0"/>
              <a:t>Increase revenue throughout all areas of Auxiliary Enterprises</a:t>
            </a:r>
          </a:p>
          <a:p>
            <a:pPr lvl="1"/>
            <a:r>
              <a:rPr lang="en-US" dirty="0" smtClean="0"/>
              <a:t>Establish and launch Tiger Tech Service Center</a:t>
            </a:r>
          </a:p>
          <a:p>
            <a:pPr lvl="1"/>
            <a:r>
              <a:rPr lang="en-US" dirty="0" smtClean="0"/>
              <a:t>Develop a marketing plan</a:t>
            </a:r>
          </a:p>
          <a:p>
            <a:pPr lvl="1"/>
            <a:r>
              <a:rPr lang="en-US" dirty="0" smtClean="0"/>
              <a:t>Enhance professional development and customer service</a:t>
            </a:r>
          </a:p>
          <a:p>
            <a:pPr lvl="1"/>
            <a:r>
              <a:rPr lang="en-US" dirty="0" smtClean="0"/>
              <a:t>Launch Tiger Prints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5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2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700"/>
                            </p:stCondLst>
                            <p:childTnLst>
                              <p:par>
                                <p:cTn id="2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and Financial Analysis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Division of Business and Finance</a:t>
            </a:r>
          </a:p>
          <a:p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219200" y="304800"/>
            <a:ext cx="4857750" cy="1010920"/>
          </a:xfrm>
          <a:prstGeom prst="rect">
            <a:avLst/>
          </a:prstGeom>
          <a:solidFill>
            <a:schemeClr val="bg1"/>
          </a:solidFill>
        </p:spPr>
        <p:txBody>
          <a:bodyPr lIns="101882" tIns="50941" rIns="101882" bIns="50941" anchor="ctr"/>
          <a:lstStyle/>
          <a:p>
            <a:pPr algn="ctr">
              <a:defRPr/>
            </a:pPr>
            <a:r>
              <a:rPr lang="en-US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Budget and Financial Analysis</a:t>
            </a:r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325489737"/>
              </p:ext>
            </p:extLst>
          </p:nvPr>
        </p:nvGraphicFramePr>
        <p:xfrm>
          <a:off x="533400" y="1676400"/>
          <a:ext cx="6412232" cy="7236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377316"/>
                <a:gridCol w="1603058"/>
                <a:gridCol w="1603058"/>
              </a:tblGrid>
              <a:tr h="36783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Revised Budget</a:t>
                      </a:r>
                      <a:endParaRPr lang="en-US" sz="1700" b="1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Actual</a:t>
                      </a:r>
                      <a:endParaRPr lang="en-US" sz="1700" b="1" dirty="0"/>
                    </a:p>
                  </a:txBody>
                  <a:tcPr marL="77724" marR="77724" marT="67066" marB="67066"/>
                </a:tc>
              </a:tr>
              <a:tr h="2217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1" dirty="0" smtClean="0"/>
                        <a:t>Revenues</a:t>
                      </a:r>
                      <a:endParaRPr lang="en-US" sz="1700" b="1" i="1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Tuition &amp; Fees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66,629,574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64,425,305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32143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r>
                        <a:rPr lang="en-US" sz="1400" baseline="0" dirty="0" smtClean="0"/>
                        <a:t> Appropriation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46,421,126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39,914,303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6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 &amp; Services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476,000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281,666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6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Indirect Cost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1,500,000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1,777,740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6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Other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3,325,000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322,862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739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118,351,700</a:t>
                      </a:r>
                      <a:endParaRPr lang="en-US" sz="1700" b="1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106,721,876</a:t>
                      </a:r>
                      <a:endParaRPr lang="en-US" sz="1700" b="1" dirty="0"/>
                    </a:p>
                  </a:txBody>
                  <a:tcPr marL="77724" marR="77724" marT="67066" marB="67066"/>
                </a:tc>
              </a:tr>
              <a:tr h="367839">
                <a:tc>
                  <a:txBody>
                    <a:bodyPr/>
                    <a:lstStyle/>
                    <a:p>
                      <a:r>
                        <a:rPr lang="en-US" sz="1700" b="1" i="1" dirty="0" smtClean="0"/>
                        <a:t>Expenditures</a:t>
                      </a:r>
                      <a:endParaRPr lang="en-US" sz="1700" b="1" i="1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Salaries &amp; Wages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52,798,751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54,302,708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6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Fringes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17,507,031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14,090,696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6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Travel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1,330,604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1,083,407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32143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Contractual Services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41,321,756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40,382,661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6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Commodities</a:t>
                      </a:r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2,785,404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1,922,743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6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Debt Services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6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Capital</a:t>
                      </a:r>
                      <a:r>
                        <a:rPr lang="en-US" sz="1400" baseline="0" dirty="0" smtClean="0"/>
                        <a:t> Outlay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2,395,291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853,553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6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Transfers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187,829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(186,070)</a:t>
                      </a:r>
                      <a:endParaRPr lang="en-US" sz="1400" dirty="0"/>
                    </a:p>
                  </a:txBody>
                  <a:tcPr marL="77724" marR="77724" marT="67066" marB="67066"/>
                </a:tc>
              </a:tr>
              <a:tr h="221739"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118,326,666</a:t>
                      </a:r>
                      <a:endParaRPr lang="en-US" sz="1700" b="1" dirty="0"/>
                    </a:p>
                  </a:txBody>
                  <a:tcPr marL="77724" marR="77724" marT="67066" marB="670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112,449,698</a:t>
                      </a:r>
                      <a:endParaRPr lang="en-US" sz="1700" b="1" dirty="0"/>
                    </a:p>
                  </a:txBody>
                  <a:tcPr marL="77724" marR="77724" marT="67066" marB="67066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29200" y="914400"/>
            <a:ext cx="2137410" cy="5953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lIns="101882" tIns="50941" rIns="101882" bIns="50941">
            <a:spAutoFit/>
          </a:bodyPr>
          <a:lstStyle/>
          <a:p>
            <a:pPr algn="ctr">
              <a:defRPr/>
            </a:pPr>
            <a:r>
              <a:rPr lang="en-US" sz="1600" dirty="0"/>
              <a:t>FY15 Education &amp; General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548DD4"/>
      </a:lt2>
      <a:accent1>
        <a:srgbClr val="1F497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2587</TotalTime>
  <Words>1626</Words>
  <Application>Microsoft Macintosh PowerPoint</Application>
  <PresentationFormat>Custom</PresentationFormat>
  <Paragraphs>664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Oriel</vt:lpstr>
      <vt:lpstr>Business and finance</vt:lpstr>
      <vt:lpstr>                                        Mission</vt:lpstr>
      <vt:lpstr>Auxiliary Enterprises</vt:lpstr>
      <vt:lpstr>Auxiliary Enterprises</vt:lpstr>
      <vt:lpstr>      Auxiliary Enterprises</vt:lpstr>
      <vt:lpstr>Auxiliary Enterprises</vt:lpstr>
      <vt:lpstr>Auxiliary Enterprises</vt:lpstr>
      <vt:lpstr>Budget and Financial Analysis</vt:lpstr>
      <vt:lpstr>Slide 9</vt:lpstr>
      <vt:lpstr>Slide 10</vt:lpstr>
      <vt:lpstr>Slide 11</vt:lpstr>
      <vt:lpstr>Slide 12</vt:lpstr>
      <vt:lpstr>Slide 13</vt:lpstr>
      <vt:lpstr>Slide 14</vt:lpstr>
      <vt:lpstr>Business Office</vt:lpstr>
      <vt:lpstr>Business Office</vt:lpstr>
      <vt:lpstr>Business Office</vt:lpstr>
      <vt:lpstr>Business Office</vt:lpstr>
      <vt:lpstr>Facilities Management</vt:lpstr>
      <vt:lpstr>Facilities Management </vt:lpstr>
      <vt:lpstr>Facilities Management </vt:lpstr>
      <vt:lpstr>Facilities Management</vt:lpstr>
      <vt:lpstr>Facilities Management </vt:lpstr>
      <vt:lpstr>Human Resources</vt:lpstr>
      <vt:lpstr>Human Resources</vt:lpstr>
      <vt:lpstr>Human Resources </vt:lpstr>
      <vt:lpstr>Human Resources</vt:lpstr>
      <vt:lpstr>Property Management</vt:lpstr>
      <vt:lpstr>Property Management</vt:lpstr>
      <vt:lpstr>Property Management</vt:lpstr>
      <vt:lpstr>Public Safety</vt:lpstr>
      <vt:lpstr>Public Safety</vt:lpstr>
      <vt:lpstr>Public Safety</vt:lpstr>
      <vt:lpstr>Public Safety</vt:lpstr>
      <vt:lpstr>Purchasing and Travel</vt:lpstr>
      <vt:lpstr>purchasing</vt:lpstr>
      <vt:lpstr>Purchasing and Travel</vt:lpstr>
      <vt:lpstr>Business and Finance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and finance</dc:title>
  <dc:creator>i9</dc:creator>
  <cp:lastModifiedBy>Dana Brown</cp:lastModifiedBy>
  <cp:revision>234</cp:revision>
  <dcterms:created xsi:type="dcterms:W3CDTF">2016-03-04T16:29:26Z</dcterms:created>
  <dcterms:modified xsi:type="dcterms:W3CDTF">2016-03-29T03:19:38Z</dcterms:modified>
</cp:coreProperties>
</file>